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309" r:id="rId31"/>
    <p:sldId id="286" r:id="rId32"/>
    <p:sldId id="287" r:id="rId33"/>
    <p:sldId id="288" r:id="rId34"/>
    <p:sldId id="289" r:id="rId35"/>
    <p:sldId id="290" r:id="rId36"/>
    <p:sldId id="291" r:id="rId37"/>
    <p:sldId id="306" r:id="rId38"/>
    <p:sldId id="308" r:id="rId3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FCC"/>
          </a:solidFill>
        </a:fill>
      </a:tcStyle>
    </a:wholeTbl>
    <a:band2H>
      <a:tcTxStyle/>
      <a:tcStyle>
        <a:tcBdr/>
        <a:fill>
          <a:solidFill>
            <a:srgbClr val="FCF0E7"/>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Schoolbook"/>
          <a:ea typeface="Century Schoolbook"/>
          <a:cs typeface="Century School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Schoolbook"/>
          <a:ea typeface="Century Schoolbook"/>
          <a:cs typeface="Century School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Schoolbook"/>
          <a:ea typeface="Century Schoolbook"/>
          <a:cs typeface="Century Schoolbook"/>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Schoolbook"/>
          <a:ea typeface="Century Schoolbook"/>
          <a:cs typeface="Century Schoolbook"/>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Schoolbook"/>
          <a:ea typeface="Century Schoolbook"/>
          <a:cs typeface="Century Schoolbook"/>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Schoolbook"/>
          <a:ea typeface="Century Schoolbook"/>
          <a:cs typeface="Century Schoolbook"/>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Schoolbook"/>
          <a:ea typeface="Century Schoolbook"/>
          <a:cs typeface="Century Schoolbook"/>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23"/>
    <p:restoredTop sz="94658"/>
  </p:normalViewPr>
  <p:slideViewPr>
    <p:cSldViewPr snapToGrid="0">
      <p:cViewPr varScale="1">
        <p:scale>
          <a:sx n="106" d="100"/>
          <a:sy n="106" d="100"/>
        </p:scale>
        <p:origin x="296"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0753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4164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4" name="Rectangle"/>
          <p:cNvSpPr/>
          <p:nvPr/>
        </p:nvSpPr>
        <p:spPr>
          <a:xfrm>
            <a:off x="381000" y="0"/>
            <a:ext cx="609600" cy="6858000"/>
          </a:xfrm>
          <a:prstGeom prst="rect">
            <a:avLst/>
          </a:prstGeom>
          <a:solidFill>
            <a:srgbClr val="F6CEAD">
              <a:alpha val="54116"/>
            </a:srgbClr>
          </a:solidFill>
          <a:ln w="12700">
            <a:miter lim="400000"/>
          </a:ln>
        </p:spPr>
        <p:txBody>
          <a:bodyPr lIns="45719" rIns="45719" anchor="ctr"/>
          <a:lstStyle/>
          <a:p>
            <a:pPr algn="ctr">
              <a:defRPr>
                <a:solidFill>
                  <a:srgbClr val="FFFFFF"/>
                </a:solidFill>
              </a:defRPr>
            </a:pPr>
            <a:endParaRPr/>
          </a:p>
        </p:txBody>
      </p:sp>
      <p:sp>
        <p:nvSpPr>
          <p:cNvPr id="25" name="Rectangle"/>
          <p:cNvSpPr/>
          <p:nvPr/>
        </p:nvSpPr>
        <p:spPr>
          <a:xfrm>
            <a:off x="276225" y="0"/>
            <a:ext cx="104775" cy="6858000"/>
          </a:xfrm>
          <a:prstGeom prst="rect">
            <a:avLst/>
          </a:prstGeom>
          <a:solidFill>
            <a:srgbClr val="F9E0CD">
              <a:alpha val="36077"/>
            </a:srgbClr>
          </a:solidFill>
          <a:ln w="12700">
            <a:miter lim="400000"/>
          </a:ln>
        </p:spPr>
        <p:txBody>
          <a:bodyPr lIns="45719" rIns="45719" anchor="ctr"/>
          <a:lstStyle/>
          <a:p>
            <a:pPr algn="ctr">
              <a:defRPr>
                <a:solidFill>
                  <a:srgbClr val="FFFFFF"/>
                </a:solidFill>
              </a:defRPr>
            </a:pPr>
            <a:endParaRPr/>
          </a:p>
        </p:txBody>
      </p:sp>
      <p:sp>
        <p:nvSpPr>
          <p:cNvPr id="26" name="Rectangle"/>
          <p:cNvSpPr/>
          <p:nvPr/>
        </p:nvSpPr>
        <p:spPr>
          <a:xfrm>
            <a:off x="990600" y="0"/>
            <a:ext cx="182563" cy="6858000"/>
          </a:xfrm>
          <a:prstGeom prst="rect">
            <a:avLst/>
          </a:prstGeom>
          <a:solidFill>
            <a:srgbClr val="F9E0CD">
              <a:alpha val="70195"/>
            </a:srgbClr>
          </a:solidFill>
          <a:ln w="12700">
            <a:miter lim="400000"/>
          </a:ln>
        </p:spPr>
        <p:txBody>
          <a:bodyPr lIns="45719" rIns="45719" anchor="ctr"/>
          <a:lstStyle/>
          <a:p>
            <a:pPr algn="ctr">
              <a:defRPr>
                <a:solidFill>
                  <a:srgbClr val="FFFFFF"/>
                </a:solidFill>
              </a:defRPr>
            </a:pPr>
            <a:endParaRPr/>
          </a:p>
        </p:txBody>
      </p:sp>
      <p:sp>
        <p:nvSpPr>
          <p:cNvPr id="27" name="Rectangle"/>
          <p:cNvSpPr/>
          <p:nvPr/>
        </p:nvSpPr>
        <p:spPr>
          <a:xfrm>
            <a:off x="1141412" y="0"/>
            <a:ext cx="230188" cy="6858000"/>
          </a:xfrm>
          <a:prstGeom prst="rect">
            <a:avLst/>
          </a:prstGeom>
          <a:solidFill>
            <a:srgbClr val="FCF0E8">
              <a:alpha val="70979"/>
            </a:srgbClr>
          </a:solidFill>
          <a:ln w="12700">
            <a:miter lim="400000"/>
          </a:ln>
        </p:spPr>
        <p:txBody>
          <a:bodyPr lIns="45719" rIns="45719" anchor="ctr"/>
          <a:lstStyle/>
          <a:p>
            <a:pPr algn="ctr">
              <a:defRPr>
                <a:solidFill>
                  <a:srgbClr val="FFFFFF"/>
                </a:solidFill>
              </a:defRPr>
            </a:pPr>
            <a:endParaRPr/>
          </a:p>
        </p:txBody>
      </p:sp>
      <p:sp>
        <p:nvSpPr>
          <p:cNvPr id="28" name="Line"/>
          <p:cNvSpPr/>
          <p:nvPr/>
        </p:nvSpPr>
        <p:spPr>
          <a:xfrm flipH="1">
            <a:off x="106362" y="0"/>
            <a:ext cx="1" cy="6858001"/>
          </a:xfrm>
          <a:prstGeom prst="line">
            <a:avLst/>
          </a:prstGeom>
          <a:ln w="57150">
            <a:solidFill>
              <a:srgbClr val="F6CEAD">
                <a:alpha val="72940"/>
              </a:srgbClr>
            </a:solidFill>
          </a:ln>
        </p:spPr>
        <p:txBody>
          <a:bodyPr lIns="45719" rIns="45719"/>
          <a:lstStyle/>
          <a:p>
            <a:endParaRPr/>
          </a:p>
        </p:txBody>
      </p:sp>
      <p:sp>
        <p:nvSpPr>
          <p:cNvPr id="29" name="Line"/>
          <p:cNvSpPr/>
          <p:nvPr/>
        </p:nvSpPr>
        <p:spPr>
          <a:xfrm flipH="1">
            <a:off x="914399" y="0"/>
            <a:ext cx="2" cy="6858001"/>
          </a:xfrm>
          <a:prstGeom prst="line">
            <a:avLst/>
          </a:prstGeom>
          <a:ln w="57150">
            <a:solidFill>
              <a:srgbClr val="FCF0E8">
                <a:alpha val="83135"/>
              </a:srgbClr>
            </a:solidFill>
          </a:ln>
        </p:spPr>
        <p:txBody>
          <a:bodyPr lIns="45719" rIns="45719"/>
          <a:lstStyle/>
          <a:p>
            <a:endParaRPr/>
          </a:p>
        </p:txBody>
      </p:sp>
      <p:sp>
        <p:nvSpPr>
          <p:cNvPr id="30" name="Line"/>
          <p:cNvSpPr/>
          <p:nvPr/>
        </p:nvSpPr>
        <p:spPr>
          <a:xfrm flipH="1">
            <a:off x="854074" y="0"/>
            <a:ext cx="2" cy="6858001"/>
          </a:xfrm>
          <a:prstGeom prst="line">
            <a:avLst/>
          </a:prstGeom>
          <a:ln w="57150">
            <a:solidFill>
              <a:srgbClr val="F6CEAD"/>
            </a:solidFill>
          </a:ln>
        </p:spPr>
        <p:txBody>
          <a:bodyPr lIns="45719" rIns="45719"/>
          <a:lstStyle/>
          <a:p>
            <a:endParaRPr/>
          </a:p>
        </p:txBody>
      </p:sp>
      <p:sp>
        <p:nvSpPr>
          <p:cNvPr id="31" name="Line"/>
          <p:cNvSpPr/>
          <p:nvPr/>
        </p:nvSpPr>
        <p:spPr>
          <a:xfrm flipH="1">
            <a:off x="1727199" y="0"/>
            <a:ext cx="2" cy="6858001"/>
          </a:xfrm>
          <a:prstGeom prst="line">
            <a:avLst/>
          </a:prstGeom>
          <a:ln w="28575">
            <a:solidFill>
              <a:srgbClr val="F6CEAD">
                <a:alpha val="81959"/>
              </a:srgbClr>
            </a:solidFill>
          </a:ln>
        </p:spPr>
        <p:txBody>
          <a:bodyPr lIns="45719" rIns="45719"/>
          <a:lstStyle/>
          <a:p>
            <a:endParaRPr/>
          </a:p>
        </p:txBody>
      </p:sp>
      <p:sp>
        <p:nvSpPr>
          <p:cNvPr id="32" name="Line"/>
          <p:cNvSpPr/>
          <p:nvPr/>
        </p:nvSpPr>
        <p:spPr>
          <a:xfrm flipH="1">
            <a:off x="1066799" y="0"/>
            <a:ext cx="2" cy="6858001"/>
          </a:xfrm>
          <a:prstGeom prst="line">
            <a:avLst/>
          </a:prstGeom>
          <a:ln>
            <a:solidFill>
              <a:srgbClr val="F6CEAD"/>
            </a:solidFill>
          </a:ln>
        </p:spPr>
        <p:txBody>
          <a:bodyPr lIns="45719" rIns="45719"/>
          <a:lstStyle/>
          <a:p>
            <a:endParaRPr/>
          </a:p>
        </p:txBody>
      </p:sp>
      <p:sp>
        <p:nvSpPr>
          <p:cNvPr id="33" name="Line"/>
          <p:cNvSpPr/>
          <p:nvPr/>
        </p:nvSpPr>
        <p:spPr>
          <a:xfrm flipH="1">
            <a:off x="9113837" y="0"/>
            <a:ext cx="1" cy="6858001"/>
          </a:xfrm>
          <a:prstGeom prst="line">
            <a:avLst/>
          </a:prstGeom>
          <a:ln w="57150">
            <a:solidFill>
              <a:srgbClr val="F6CEAD"/>
            </a:solidFill>
          </a:ln>
        </p:spPr>
        <p:txBody>
          <a:bodyPr lIns="45719" rIns="45719"/>
          <a:lstStyle/>
          <a:p>
            <a:endParaRPr/>
          </a:p>
        </p:txBody>
      </p:sp>
      <p:sp>
        <p:nvSpPr>
          <p:cNvPr id="34" name="Rectangle"/>
          <p:cNvSpPr/>
          <p:nvPr/>
        </p:nvSpPr>
        <p:spPr>
          <a:xfrm>
            <a:off x="1219200" y="0"/>
            <a:ext cx="76200" cy="6858000"/>
          </a:xfrm>
          <a:prstGeom prst="rect">
            <a:avLst/>
          </a:prstGeom>
          <a:solidFill>
            <a:srgbClr val="F6CEAD">
              <a:alpha val="50979"/>
            </a:srgbClr>
          </a:solidFill>
          <a:ln w="12700">
            <a:miter lim="400000"/>
          </a:ln>
        </p:spPr>
        <p:txBody>
          <a:bodyPr lIns="45719" rIns="45719" anchor="ctr"/>
          <a:lstStyle/>
          <a:p>
            <a:pPr algn="ctr">
              <a:defRPr>
                <a:solidFill>
                  <a:srgbClr val="FFFFFF"/>
                </a:solidFill>
              </a:defRPr>
            </a:pPr>
            <a:endParaRPr/>
          </a:p>
        </p:txBody>
      </p:sp>
      <p:sp>
        <p:nvSpPr>
          <p:cNvPr id="35" name="Circle"/>
          <p:cNvSpPr/>
          <p:nvPr/>
        </p:nvSpPr>
        <p:spPr>
          <a:xfrm>
            <a:off x="609600" y="3429000"/>
            <a:ext cx="1295400" cy="1295400"/>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6" name="Circle"/>
          <p:cNvSpPr/>
          <p:nvPr/>
        </p:nvSpPr>
        <p:spPr>
          <a:xfrm>
            <a:off x="1309687" y="4867275"/>
            <a:ext cx="641351" cy="641350"/>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7" name="Circle"/>
          <p:cNvSpPr/>
          <p:nvPr/>
        </p:nvSpPr>
        <p:spPr>
          <a:xfrm>
            <a:off x="1090612" y="5500687"/>
            <a:ext cx="138113" cy="136526"/>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8" name="Circle"/>
          <p:cNvSpPr/>
          <p:nvPr/>
        </p:nvSpPr>
        <p:spPr>
          <a:xfrm>
            <a:off x="1663700" y="5788025"/>
            <a:ext cx="274638" cy="274638"/>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9" name="Circle"/>
          <p:cNvSpPr/>
          <p:nvPr/>
        </p:nvSpPr>
        <p:spPr>
          <a:xfrm>
            <a:off x="1905000" y="4495800"/>
            <a:ext cx="365125" cy="36512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0" name="Slide Number"/>
          <p:cNvSpPr txBox="1">
            <a:spLocks noGrp="1"/>
          </p:cNvSpPr>
          <p:nvPr>
            <p:ph type="sldNum" sz="quarter" idx="2"/>
          </p:nvPr>
        </p:nvSpPr>
        <p:spPr>
          <a:xfrm>
            <a:off x="1476196" y="5034280"/>
            <a:ext cx="308333" cy="307340"/>
          </a:xfrm>
          <a:prstGeom prst="rect">
            <a:avLst/>
          </a:prstGeom>
        </p:spPr>
        <p:txBody>
          <a:bodyPr/>
          <a:lstStyle/>
          <a:p>
            <a:fld id="{86CB4B4D-7CA3-9044-876B-883B54F8677D}" type="slidenum">
              <a:t>‹#›</a:t>
            </a:fld>
            <a:endParaRPr/>
          </a:p>
        </p:txBody>
      </p:sp>
      <p:pic>
        <p:nvPicPr>
          <p:cNvPr id="3" name="Picture 2" descr="A person and person sitting on a globe&#10;&#10;AI-generated content may be incorrect.">
            <a:extLst>
              <a:ext uri="{FF2B5EF4-FFF2-40B4-BE49-F238E27FC236}">
                <a16:creationId xmlns:a16="http://schemas.microsoft.com/office/drawing/2014/main" id="{604B98D4-BD7B-314B-1080-8CF6A04B0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8607" y="0"/>
            <a:ext cx="499031" cy="698643"/>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4" name="Rectangle"/>
          <p:cNvSpPr/>
          <p:nvPr/>
        </p:nvSpPr>
        <p:spPr>
          <a:xfrm>
            <a:off x="381000" y="0"/>
            <a:ext cx="609600" cy="6858000"/>
          </a:xfrm>
          <a:prstGeom prst="rect">
            <a:avLst/>
          </a:prstGeom>
          <a:solidFill>
            <a:srgbClr val="F6CEAD">
              <a:alpha val="54116"/>
            </a:srgbClr>
          </a:solidFill>
          <a:ln w="12700">
            <a:miter lim="400000"/>
          </a:ln>
        </p:spPr>
        <p:txBody>
          <a:bodyPr lIns="45719" rIns="45719" anchor="ctr"/>
          <a:lstStyle/>
          <a:p>
            <a:pPr algn="ctr">
              <a:defRPr>
                <a:solidFill>
                  <a:srgbClr val="FFFFFF"/>
                </a:solidFill>
              </a:defRPr>
            </a:pPr>
            <a:endParaRPr/>
          </a:p>
        </p:txBody>
      </p:sp>
      <p:sp>
        <p:nvSpPr>
          <p:cNvPr id="55" name="Rectangle"/>
          <p:cNvSpPr/>
          <p:nvPr/>
        </p:nvSpPr>
        <p:spPr>
          <a:xfrm>
            <a:off x="276225" y="0"/>
            <a:ext cx="104775" cy="6858000"/>
          </a:xfrm>
          <a:prstGeom prst="rect">
            <a:avLst/>
          </a:prstGeom>
          <a:solidFill>
            <a:srgbClr val="F9E0CD">
              <a:alpha val="36077"/>
            </a:srgbClr>
          </a:solidFill>
          <a:ln w="12700">
            <a:miter lim="400000"/>
          </a:ln>
        </p:spPr>
        <p:txBody>
          <a:bodyPr lIns="45719" rIns="45719" anchor="ctr"/>
          <a:lstStyle/>
          <a:p>
            <a:pPr algn="ctr">
              <a:defRPr>
                <a:solidFill>
                  <a:srgbClr val="FFFFFF"/>
                </a:solidFill>
              </a:defRPr>
            </a:pPr>
            <a:endParaRPr/>
          </a:p>
        </p:txBody>
      </p:sp>
      <p:sp>
        <p:nvSpPr>
          <p:cNvPr id="56" name="Rectangle"/>
          <p:cNvSpPr/>
          <p:nvPr/>
        </p:nvSpPr>
        <p:spPr>
          <a:xfrm>
            <a:off x="990600" y="0"/>
            <a:ext cx="182563" cy="6858000"/>
          </a:xfrm>
          <a:prstGeom prst="rect">
            <a:avLst/>
          </a:prstGeom>
          <a:solidFill>
            <a:srgbClr val="F9E0CD">
              <a:alpha val="70195"/>
            </a:srgbClr>
          </a:solidFill>
          <a:ln w="12700">
            <a:miter lim="400000"/>
          </a:ln>
        </p:spPr>
        <p:txBody>
          <a:bodyPr lIns="45719" rIns="45719" anchor="ctr"/>
          <a:lstStyle/>
          <a:p>
            <a:pPr algn="ctr">
              <a:defRPr>
                <a:solidFill>
                  <a:srgbClr val="FFFFFF"/>
                </a:solidFill>
              </a:defRPr>
            </a:pPr>
            <a:endParaRPr/>
          </a:p>
        </p:txBody>
      </p:sp>
      <p:sp>
        <p:nvSpPr>
          <p:cNvPr id="57" name="Rectangle"/>
          <p:cNvSpPr/>
          <p:nvPr/>
        </p:nvSpPr>
        <p:spPr>
          <a:xfrm>
            <a:off x="1141412" y="0"/>
            <a:ext cx="230188" cy="6858000"/>
          </a:xfrm>
          <a:prstGeom prst="rect">
            <a:avLst/>
          </a:prstGeom>
          <a:solidFill>
            <a:srgbClr val="FCF0E8">
              <a:alpha val="70979"/>
            </a:srgbClr>
          </a:solidFill>
          <a:ln w="12700">
            <a:miter lim="400000"/>
          </a:ln>
        </p:spPr>
        <p:txBody>
          <a:bodyPr lIns="45719" rIns="45719" anchor="ctr"/>
          <a:lstStyle/>
          <a:p>
            <a:pPr algn="ctr">
              <a:defRPr>
                <a:solidFill>
                  <a:srgbClr val="FFFFFF"/>
                </a:solidFill>
              </a:defRPr>
            </a:pPr>
            <a:endParaRPr/>
          </a:p>
        </p:txBody>
      </p:sp>
      <p:sp>
        <p:nvSpPr>
          <p:cNvPr id="58" name="Line"/>
          <p:cNvSpPr/>
          <p:nvPr/>
        </p:nvSpPr>
        <p:spPr>
          <a:xfrm flipH="1">
            <a:off x="106362" y="0"/>
            <a:ext cx="1" cy="6858001"/>
          </a:xfrm>
          <a:prstGeom prst="line">
            <a:avLst/>
          </a:prstGeom>
          <a:ln w="57150">
            <a:solidFill>
              <a:srgbClr val="F6CEAD">
                <a:alpha val="72940"/>
              </a:srgbClr>
            </a:solidFill>
          </a:ln>
        </p:spPr>
        <p:txBody>
          <a:bodyPr lIns="45719" rIns="45719"/>
          <a:lstStyle/>
          <a:p>
            <a:endParaRPr/>
          </a:p>
        </p:txBody>
      </p:sp>
      <p:sp>
        <p:nvSpPr>
          <p:cNvPr id="59" name="Line"/>
          <p:cNvSpPr/>
          <p:nvPr/>
        </p:nvSpPr>
        <p:spPr>
          <a:xfrm flipH="1">
            <a:off x="914399" y="0"/>
            <a:ext cx="2" cy="6858001"/>
          </a:xfrm>
          <a:prstGeom prst="line">
            <a:avLst/>
          </a:prstGeom>
          <a:ln w="57150">
            <a:solidFill>
              <a:srgbClr val="FCF0E8">
                <a:alpha val="83135"/>
              </a:srgbClr>
            </a:solidFill>
          </a:ln>
        </p:spPr>
        <p:txBody>
          <a:bodyPr lIns="45719" rIns="45719"/>
          <a:lstStyle/>
          <a:p>
            <a:endParaRPr/>
          </a:p>
        </p:txBody>
      </p:sp>
      <p:sp>
        <p:nvSpPr>
          <p:cNvPr id="60" name="Line"/>
          <p:cNvSpPr/>
          <p:nvPr/>
        </p:nvSpPr>
        <p:spPr>
          <a:xfrm flipH="1">
            <a:off x="854074" y="0"/>
            <a:ext cx="2" cy="6858001"/>
          </a:xfrm>
          <a:prstGeom prst="line">
            <a:avLst/>
          </a:prstGeom>
          <a:ln w="57150">
            <a:solidFill>
              <a:srgbClr val="F6CEAD"/>
            </a:solidFill>
          </a:ln>
        </p:spPr>
        <p:txBody>
          <a:bodyPr lIns="45719" rIns="45719"/>
          <a:lstStyle/>
          <a:p>
            <a:endParaRPr/>
          </a:p>
        </p:txBody>
      </p:sp>
      <p:sp>
        <p:nvSpPr>
          <p:cNvPr id="61" name="Line"/>
          <p:cNvSpPr/>
          <p:nvPr/>
        </p:nvSpPr>
        <p:spPr>
          <a:xfrm flipH="1">
            <a:off x="1727199" y="0"/>
            <a:ext cx="2" cy="6858001"/>
          </a:xfrm>
          <a:prstGeom prst="line">
            <a:avLst/>
          </a:prstGeom>
          <a:ln w="28575">
            <a:solidFill>
              <a:srgbClr val="F6CEAD">
                <a:alpha val="81959"/>
              </a:srgbClr>
            </a:solidFill>
          </a:ln>
        </p:spPr>
        <p:txBody>
          <a:bodyPr lIns="45719" rIns="45719"/>
          <a:lstStyle/>
          <a:p>
            <a:endParaRPr/>
          </a:p>
        </p:txBody>
      </p:sp>
      <p:sp>
        <p:nvSpPr>
          <p:cNvPr id="62" name="Line"/>
          <p:cNvSpPr/>
          <p:nvPr/>
        </p:nvSpPr>
        <p:spPr>
          <a:xfrm flipH="1">
            <a:off x="1066799" y="0"/>
            <a:ext cx="2" cy="6858001"/>
          </a:xfrm>
          <a:prstGeom prst="line">
            <a:avLst/>
          </a:prstGeom>
          <a:ln>
            <a:solidFill>
              <a:srgbClr val="F6CEAD"/>
            </a:solidFill>
          </a:ln>
        </p:spPr>
        <p:txBody>
          <a:bodyPr lIns="45719" rIns="45719"/>
          <a:lstStyle/>
          <a:p>
            <a:endParaRPr/>
          </a:p>
        </p:txBody>
      </p:sp>
      <p:sp>
        <p:nvSpPr>
          <p:cNvPr id="63" name="Rectangle"/>
          <p:cNvSpPr/>
          <p:nvPr/>
        </p:nvSpPr>
        <p:spPr>
          <a:xfrm>
            <a:off x="1219200" y="0"/>
            <a:ext cx="76200" cy="6858000"/>
          </a:xfrm>
          <a:prstGeom prst="rect">
            <a:avLst/>
          </a:prstGeom>
          <a:solidFill>
            <a:srgbClr val="F6CEAD">
              <a:alpha val="50979"/>
            </a:srgbClr>
          </a:solidFill>
          <a:ln w="12700">
            <a:miter lim="400000"/>
          </a:ln>
        </p:spPr>
        <p:txBody>
          <a:bodyPr lIns="45719" rIns="45719" anchor="ctr"/>
          <a:lstStyle/>
          <a:p>
            <a:pPr algn="ctr">
              <a:defRPr>
                <a:solidFill>
                  <a:srgbClr val="FFFFFF"/>
                </a:solidFill>
              </a:defRPr>
            </a:pPr>
            <a:endParaRPr/>
          </a:p>
        </p:txBody>
      </p:sp>
      <p:sp>
        <p:nvSpPr>
          <p:cNvPr id="64" name="Circle"/>
          <p:cNvSpPr/>
          <p:nvPr/>
        </p:nvSpPr>
        <p:spPr>
          <a:xfrm>
            <a:off x="609600" y="3429000"/>
            <a:ext cx="1295400" cy="1295400"/>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5" name="Oval"/>
          <p:cNvSpPr/>
          <p:nvPr/>
        </p:nvSpPr>
        <p:spPr>
          <a:xfrm>
            <a:off x="1323974" y="4867275"/>
            <a:ext cx="642939" cy="641350"/>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6" name="Circle"/>
          <p:cNvSpPr/>
          <p:nvPr/>
        </p:nvSpPr>
        <p:spPr>
          <a:xfrm>
            <a:off x="1090612" y="5500687"/>
            <a:ext cx="138113" cy="136526"/>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7" name="Circle"/>
          <p:cNvSpPr/>
          <p:nvPr/>
        </p:nvSpPr>
        <p:spPr>
          <a:xfrm>
            <a:off x="1663700" y="5791200"/>
            <a:ext cx="274638" cy="274638"/>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8" name="Circle"/>
          <p:cNvSpPr/>
          <p:nvPr/>
        </p:nvSpPr>
        <p:spPr>
          <a:xfrm>
            <a:off x="1879600" y="4479925"/>
            <a:ext cx="365125" cy="36512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9" name="Line"/>
          <p:cNvSpPr/>
          <p:nvPr/>
        </p:nvSpPr>
        <p:spPr>
          <a:xfrm flipH="1">
            <a:off x="9097962" y="0"/>
            <a:ext cx="1" cy="6858001"/>
          </a:xfrm>
          <a:prstGeom prst="line">
            <a:avLst/>
          </a:prstGeom>
          <a:ln w="57150">
            <a:solidFill>
              <a:srgbClr val="F6CEAD"/>
            </a:solidFill>
          </a:ln>
        </p:spPr>
        <p:txBody>
          <a:bodyPr lIns="45719" rIns="45719"/>
          <a:lstStyle/>
          <a:p>
            <a:endParaRPr/>
          </a:p>
        </p:txBody>
      </p:sp>
      <p:sp>
        <p:nvSpPr>
          <p:cNvPr id="70" name="Title Text"/>
          <p:cNvSpPr txBox="1">
            <a:spLocks noGrp="1"/>
          </p:cNvSpPr>
          <p:nvPr>
            <p:ph type="title"/>
          </p:nvPr>
        </p:nvSpPr>
        <p:spPr>
          <a:xfrm>
            <a:off x="457200" y="274637"/>
            <a:ext cx="7467600" cy="1143001"/>
          </a:xfrm>
          <a:prstGeom prst="rect">
            <a:avLst/>
          </a:prstGeom>
        </p:spPr>
        <p:txBody>
          <a:bodyPr>
            <a:normAutofit/>
          </a:bodyPr>
          <a:lstStyle/>
          <a:p>
            <a:r>
              <a:t>Title Text</a:t>
            </a:r>
          </a:p>
        </p:txBody>
      </p:sp>
      <p:sp>
        <p:nvSpPr>
          <p:cNvPr id="71" name="Body Level One…"/>
          <p:cNvSpPr txBox="1">
            <a:spLocks noGrp="1"/>
          </p:cNvSpPr>
          <p:nvPr>
            <p:ph type="body" idx="1"/>
          </p:nvPr>
        </p:nvSpPr>
        <p:spPr>
          <a:xfrm>
            <a:off x="457200" y="1600200"/>
            <a:ext cx="7467600" cy="487362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1490483" y="5034280"/>
            <a:ext cx="308334" cy="307340"/>
          </a:xfrm>
          <a:prstGeom prst="rect">
            <a:avLst/>
          </a:prstGeom>
        </p:spPr>
        <p:txBody>
          <a:bodyPr/>
          <a:lstStyle/>
          <a:p>
            <a:fld id="{86CB4B4D-7CA3-9044-876B-883B54F8677D}" type="slidenum">
              <a:t>‹#›</a:t>
            </a:fld>
            <a:endParaRPr/>
          </a:p>
        </p:txBody>
      </p:sp>
      <p:pic>
        <p:nvPicPr>
          <p:cNvPr id="3" name="Picture 2" descr="A person and person sitting on a globe&#10;&#10;AI-generated content may be incorrect.">
            <a:extLst>
              <a:ext uri="{FF2B5EF4-FFF2-40B4-BE49-F238E27FC236}">
                <a16:creationId xmlns:a16="http://schemas.microsoft.com/office/drawing/2014/main" id="{08E9A15B-53C2-9861-F2E4-9EEE1DC788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8224" y="37047"/>
            <a:ext cx="339414" cy="475180"/>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9" name="Title Text"/>
          <p:cNvSpPr txBox="1">
            <a:spLocks noGrp="1"/>
          </p:cNvSpPr>
          <p:nvPr>
            <p:ph type="title"/>
          </p:nvPr>
        </p:nvSpPr>
        <p:spPr>
          <a:xfrm>
            <a:off x="457200" y="274637"/>
            <a:ext cx="7467600" cy="1143001"/>
          </a:xfrm>
          <a:prstGeom prst="rect">
            <a:avLst/>
          </a:prstGeom>
        </p:spPr>
        <p:txBody>
          <a:bodyPr>
            <a:normAutofit/>
          </a:bodyPr>
          <a:lstStyle/>
          <a:p>
            <a:r>
              <a:t>Title Text</a:t>
            </a:r>
          </a:p>
        </p:txBody>
      </p:sp>
      <p:sp>
        <p:nvSpPr>
          <p:cNvPr id="80" name="Body Level One…"/>
          <p:cNvSpPr txBox="1">
            <a:spLocks noGrp="1"/>
          </p:cNvSpPr>
          <p:nvPr>
            <p:ph type="body" idx="1"/>
          </p:nvPr>
        </p:nvSpPr>
        <p:spPr>
          <a:xfrm>
            <a:off x="457200" y="1600200"/>
            <a:ext cx="7467600" cy="487362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8" name="Line"/>
          <p:cNvSpPr/>
          <p:nvPr/>
        </p:nvSpPr>
        <p:spPr>
          <a:xfrm flipH="1">
            <a:off x="8762999" y="0"/>
            <a:ext cx="1" cy="6858001"/>
          </a:xfrm>
          <a:prstGeom prst="line">
            <a:avLst/>
          </a:prstGeom>
          <a:ln w="38100">
            <a:solidFill>
              <a:srgbClr val="F6CEAD">
                <a:alpha val="92939"/>
              </a:srgbClr>
            </a:solidFill>
          </a:ln>
        </p:spPr>
        <p:txBody>
          <a:bodyPr lIns="45719" rIns="45719"/>
          <a:lstStyle/>
          <a:p>
            <a:endParaRPr/>
          </a:p>
        </p:txBody>
      </p:sp>
      <p:sp>
        <p:nvSpPr>
          <p:cNvPr id="89" name="Line"/>
          <p:cNvSpPr/>
          <p:nvPr/>
        </p:nvSpPr>
        <p:spPr>
          <a:xfrm flipH="1">
            <a:off x="6248399" y="0"/>
            <a:ext cx="2" cy="6858001"/>
          </a:xfrm>
          <a:prstGeom prst="line">
            <a:avLst/>
          </a:prstGeom>
          <a:ln w="38100">
            <a:solidFill>
              <a:srgbClr val="F6CEAD"/>
            </a:solidFill>
          </a:ln>
        </p:spPr>
        <p:txBody>
          <a:bodyPr lIns="45719" rIns="45719"/>
          <a:lstStyle/>
          <a:p>
            <a:endParaRPr/>
          </a:p>
        </p:txBody>
      </p:sp>
      <p:sp>
        <p:nvSpPr>
          <p:cNvPr id="90" name="Line"/>
          <p:cNvSpPr/>
          <p:nvPr/>
        </p:nvSpPr>
        <p:spPr>
          <a:xfrm flipH="1">
            <a:off x="6192837" y="0"/>
            <a:ext cx="1" cy="6858001"/>
          </a:xfrm>
          <a:prstGeom prst="line">
            <a:avLst/>
          </a:prstGeom>
          <a:ln w="12700">
            <a:solidFill>
              <a:schemeClr val="accent1"/>
            </a:solidFill>
          </a:ln>
        </p:spPr>
        <p:txBody>
          <a:bodyPr lIns="45719" rIns="45719"/>
          <a:lstStyle/>
          <a:p>
            <a:endParaRPr/>
          </a:p>
        </p:txBody>
      </p:sp>
      <p:sp>
        <p:nvSpPr>
          <p:cNvPr id="91" name="Line"/>
          <p:cNvSpPr/>
          <p:nvPr/>
        </p:nvSpPr>
        <p:spPr>
          <a:xfrm flipH="1">
            <a:off x="8991599" y="0"/>
            <a:ext cx="1" cy="6858001"/>
          </a:xfrm>
          <a:prstGeom prst="line">
            <a:avLst/>
          </a:prstGeom>
          <a:ln w="19050">
            <a:solidFill>
              <a:schemeClr val="accent1"/>
            </a:solidFill>
          </a:ln>
        </p:spPr>
        <p:txBody>
          <a:bodyPr lIns="45719" rIns="45719"/>
          <a:lstStyle/>
          <a:p>
            <a:endParaRPr/>
          </a:p>
        </p:txBody>
      </p:sp>
      <p:sp>
        <p:nvSpPr>
          <p:cNvPr id="92" name="Rectangle"/>
          <p:cNvSpPr/>
          <p:nvPr/>
        </p:nvSpPr>
        <p:spPr>
          <a:xfrm>
            <a:off x="8839200" y="0"/>
            <a:ext cx="304800" cy="6858000"/>
          </a:xfrm>
          <a:prstGeom prst="rect">
            <a:avLst/>
          </a:prstGeom>
          <a:solidFill>
            <a:srgbClr val="F6CEAD">
              <a:alpha val="87057"/>
            </a:srgbClr>
          </a:solidFill>
          <a:ln w="12700">
            <a:miter lim="400000"/>
          </a:ln>
        </p:spPr>
        <p:txBody>
          <a:bodyPr lIns="45719" rIns="45719" anchor="ctr"/>
          <a:lstStyle/>
          <a:p>
            <a:pPr algn="ctr">
              <a:defRPr>
                <a:solidFill>
                  <a:srgbClr val="FFFFFF"/>
                </a:solidFill>
              </a:defRPr>
            </a:pPr>
            <a:endParaRPr/>
          </a:p>
        </p:txBody>
      </p:sp>
      <p:sp>
        <p:nvSpPr>
          <p:cNvPr id="93" name="Line"/>
          <p:cNvSpPr/>
          <p:nvPr/>
        </p:nvSpPr>
        <p:spPr>
          <a:xfrm flipH="1">
            <a:off x="8915399" y="0"/>
            <a:ext cx="1" cy="6858001"/>
          </a:xfrm>
          <a:prstGeom prst="line">
            <a:avLst/>
          </a:prstGeom>
          <a:ln>
            <a:solidFill>
              <a:schemeClr val="accent1"/>
            </a:solidFill>
          </a:ln>
        </p:spPr>
        <p:txBody>
          <a:bodyPr lIns="45719" rIns="45719"/>
          <a:lstStyle/>
          <a:p>
            <a:endParaRPr/>
          </a:p>
        </p:txBody>
      </p:sp>
      <p:sp>
        <p:nvSpPr>
          <p:cNvPr id="94" name="Circle"/>
          <p:cNvSpPr/>
          <p:nvPr/>
        </p:nvSpPr>
        <p:spPr>
          <a:xfrm>
            <a:off x="8156575" y="5715000"/>
            <a:ext cx="549275" cy="54927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95" name="Title Text"/>
          <p:cNvSpPr txBox="1">
            <a:spLocks noGrp="1"/>
          </p:cNvSpPr>
          <p:nvPr>
            <p:ph type="title"/>
          </p:nvPr>
        </p:nvSpPr>
        <p:spPr>
          <a:xfrm>
            <a:off x="457200" y="274637"/>
            <a:ext cx="7467600" cy="1143001"/>
          </a:xfrm>
          <a:prstGeom prst="rect">
            <a:avLst/>
          </a:prstGeom>
        </p:spPr>
        <p:txBody>
          <a:bodyPr>
            <a:normAutofit/>
          </a:bodyPr>
          <a:lstStyle/>
          <a:p>
            <a:r>
              <a:t>Title Text</a:t>
            </a:r>
          </a:p>
        </p:txBody>
      </p:sp>
      <p:sp>
        <p:nvSpPr>
          <p:cNvPr id="96" name="Body Level One…"/>
          <p:cNvSpPr txBox="1">
            <a:spLocks noGrp="1"/>
          </p:cNvSpPr>
          <p:nvPr>
            <p:ph type="body" idx="1"/>
          </p:nvPr>
        </p:nvSpPr>
        <p:spPr>
          <a:xfrm>
            <a:off x="457200" y="1600200"/>
            <a:ext cx="7467600" cy="487362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person and person sitting on a globe&#10;&#10;AI-generated content may be incorrect.">
            <a:extLst>
              <a:ext uri="{FF2B5EF4-FFF2-40B4-BE49-F238E27FC236}">
                <a16:creationId xmlns:a16="http://schemas.microsoft.com/office/drawing/2014/main" id="{BAAAF7B9-37FB-601D-5942-EDD2FF6003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 y="6122027"/>
            <a:ext cx="525695" cy="735973"/>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4" name="Line"/>
          <p:cNvSpPr/>
          <p:nvPr/>
        </p:nvSpPr>
        <p:spPr>
          <a:xfrm flipH="1">
            <a:off x="8762999" y="0"/>
            <a:ext cx="1" cy="6858001"/>
          </a:xfrm>
          <a:prstGeom prst="line">
            <a:avLst/>
          </a:prstGeom>
          <a:ln w="38100">
            <a:solidFill>
              <a:srgbClr val="F6CEAD"/>
            </a:solidFill>
          </a:ln>
        </p:spPr>
        <p:txBody>
          <a:bodyPr lIns="45719" rIns="45719"/>
          <a:lstStyle/>
          <a:p>
            <a:endParaRPr/>
          </a:p>
        </p:txBody>
      </p:sp>
      <p:sp>
        <p:nvSpPr>
          <p:cNvPr id="105" name="Circle"/>
          <p:cNvSpPr/>
          <p:nvPr/>
        </p:nvSpPr>
        <p:spPr>
          <a:xfrm>
            <a:off x="8156575" y="5715000"/>
            <a:ext cx="549275" cy="54927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06" name="Line"/>
          <p:cNvSpPr/>
          <p:nvPr/>
        </p:nvSpPr>
        <p:spPr>
          <a:xfrm flipH="1">
            <a:off x="8991599" y="0"/>
            <a:ext cx="1" cy="6858001"/>
          </a:xfrm>
          <a:prstGeom prst="line">
            <a:avLst/>
          </a:prstGeom>
          <a:ln>
            <a:solidFill>
              <a:srgbClr val="000000"/>
            </a:solidFill>
          </a:ln>
        </p:spPr>
        <p:txBody>
          <a:bodyPr lIns="45719" rIns="45719"/>
          <a:lstStyle/>
          <a:p>
            <a:endParaRPr/>
          </a:p>
        </p:txBody>
      </p:sp>
      <p:sp>
        <p:nvSpPr>
          <p:cNvPr id="107" name="Rectangle"/>
          <p:cNvSpPr/>
          <p:nvPr/>
        </p:nvSpPr>
        <p:spPr>
          <a:xfrm>
            <a:off x="8839200" y="0"/>
            <a:ext cx="304800" cy="6858000"/>
          </a:xfrm>
          <a:prstGeom prst="rect">
            <a:avLst/>
          </a:prstGeom>
          <a:solidFill>
            <a:srgbClr val="F6CEAD"/>
          </a:solidFill>
          <a:ln w="12700">
            <a:miter lim="400000"/>
          </a:ln>
        </p:spPr>
        <p:txBody>
          <a:bodyPr lIns="45719" rIns="45719" anchor="ctr"/>
          <a:lstStyle/>
          <a:p>
            <a:pPr algn="ctr">
              <a:defRPr>
                <a:solidFill>
                  <a:srgbClr val="FFFFFF"/>
                </a:solidFill>
              </a:defRPr>
            </a:pPr>
            <a:endParaRPr/>
          </a:p>
        </p:txBody>
      </p:sp>
      <p:sp>
        <p:nvSpPr>
          <p:cNvPr id="108" name="Line"/>
          <p:cNvSpPr/>
          <p:nvPr/>
        </p:nvSpPr>
        <p:spPr>
          <a:xfrm flipH="1">
            <a:off x="8915399" y="0"/>
            <a:ext cx="1" cy="6858001"/>
          </a:xfrm>
          <a:prstGeom prst="line">
            <a:avLst/>
          </a:prstGeom>
          <a:ln>
            <a:solidFill>
              <a:schemeClr val="accent1"/>
            </a:solidFill>
          </a:ln>
        </p:spPr>
        <p:txBody>
          <a:bodyPr lIns="45719" rIns="45719"/>
          <a:lstStyle/>
          <a:p>
            <a:endParaRPr/>
          </a:p>
        </p:txBody>
      </p:sp>
      <p:sp>
        <p:nvSpPr>
          <p:cNvPr id="109" name="Line"/>
          <p:cNvSpPr/>
          <p:nvPr/>
        </p:nvSpPr>
        <p:spPr>
          <a:xfrm flipH="1">
            <a:off x="6248399" y="0"/>
            <a:ext cx="2" cy="6858001"/>
          </a:xfrm>
          <a:prstGeom prst="line">
            <a:avLst/>
          </a:prstGeom>
          <a:ln w="38100">
            <a:solidFill>
              <a:srgbClr val="F6CEAD"/>
            </a:solidFill>
          </a:ln>
        </p:spPr>
        <p:txBody>
          <a:bodyPr lIns="45719" rIns="45719"/>
          <a:lstStyle/>
          <a:p>
            <a:endParaRPr/>
          </a:p>
        </p:txBody>
      </p:sp>
      <p:sp>
        <p:nvSpPr>
          <p:cNvPr id="110" name="Line"/>
          <p:cNvSpPr/>
          <p:nvPr/>
        </p:nvSpPr>
        <p:spPr>
          <a:xfrm flipH="1">
            <a:off x="6192837" y="0"/>
            <a:ext cx="1" cy="6858001"/>
          </a:xfrm>
          <a:prstGeom prst="line">
            <a:avLst/>
          </a:prstGeom>
          <a:ln w="12700">
            <a:solidFill>
              <a:schemeClr val="accent1"/>
            </a:solidFill>
          </a:ln>
        </p:spPr>
        <p:txBody>
          <a:bodyPr lIns="45719" rIns="45719"/>
          <a:lstStyle/>
          <a:p>
            <a:endParaRPr/>
          </a:p>
        </p:txBody>
      </p:sp>
      <p:sp>
        <p:nvSpPr>
          <p:cNvPr id="111" name="Title Text"/>
          <p:cNvSpPr txBox="1">
            <a:spLocks noGrp="1"/>
          </p:cNvSpPr>
          <p:nvPr>
            <p:ph type="title"/>
          </p:nvPr>
        </p:nvSpPr>
        <p:spPr>
          <a:xfrm>
            <a:off x="457200" y="274637"/>
            <a:ext cx="7467600" cy="1143001"/>
          </a:xfrm>
          <a:prstGeom prst="rect">
            <a:avLst/>
          </a:prstGeom>
        </p:spPr>
        <p:txBody>
          <a:bodyPr>
            <a:normAutofit/>
          </a:bodyPr>
          <a:lstStyle/>
          <a:p>
            <a:r>
              <a:t>Title Text</a:t>
            </a:r>
          </a:p>
        </p:txBody>
      </p:sp>
      <p:sp>
        <p:nvSpPr>
          <p:cNvPr id="112" name="Body Level One…"/>
          <p:cNvSpPr txBox="1">
            <a:spLocks noGrp="1"/>
          </p:cNvSpPr>
          <p:nvPr>
            <p:ph type="body" idx="1"/>
          </p:nvPr>
        </p:nvSpPr>
        <p:spPr>
          <a:xfrm>
            <a:off x="457200" y="1600200"/>
            <a:ext cx="7467600" cy="487362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person and person sitting on a globe&#10;&#10;AI-generated content may be incorrect.">
            <a:extLst>
              <a:ext uri="{FF2B5EF4-FFF2-40B4-BE49-F238E27FC236}">
                <a16:creationId xmlns:a16="http://schemas.microsoft.com/office/drawing/2014/main" id="{F6BEE0BA-EC71-9952-99DB-0163D7E11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4" y="6203097"/>
            <a:ext cx="467788" cy="654903"/>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H="1">
            <a:off x="8762999" y="0"/>
            <a:ext cx="1" cy="6858001"/>
          </a:xfrm>
          <a:prstGeom prst="line">
            <a:avLst/>
          </a:prstGeom>
          <a:ln w="38100">
            <a:solidFill>
              <a:srgbClr val="F6CEAD">
                <a:alpha val="92939"/>
              </a:srgbClr>
            </a:solidFill>
          </a:ln>
        </p:spPr>
        <p:txBody>
          <a:bodyPr lIns="45719" rIns="45719"/>
          <a:lstStyle/>
          <a:p>
            <a:endParaRPr/>
          </a:p>
        </p:txBody>
      </p:sp>
      <p:sp>
        <p:nvSpPr>
          <p:cNvPr id="3" name="Line"/>
          <p:cNvSpPr/>
          <p:nvPr/>
        </p:nvSpPr>
        <p:spPr>
          <a:xfrm flipH="1">
            <a:off x="76199" y="0"/>
            <a:ext cx="2" cy="6858001"/>
          </a:xfrm>
          <a:prstGeom prst="line">
            <a:avLst/>
          </a:prstGeom>
          <a:ln w="57150">
            <a:solidFill>
              <a:srgbClr val="F6CEAD"/>
            </a:solidFill>
          </a:ln>
        </p:spPr>
        <p:txBody>
          <a:bodyPr lIns="45719" rIns="45719"/>
          <a:lstStyle/>
          <a:p>
            <a:endParaRPr/>
          </a:p>
        </p:txBody>
      </p:sp>
      <p:sp>
        <p:nvSpPr>
          <p:cNvPr id="4" name="Line"/>
          <p:cNvSpPr/>
          <p:nvPr/>
        </p:nvSpPr>
        <p:spPr>
          <a:xfrm flipH="1">
            <a:off x="8991599" y="0"/>
            <a:ext cx="1" cy="6858001"/>
          </a:xfrm>
          <a:prstGeom prst="line">
            <a:avLst/>
          </a:prstGeom>
          <a:ln w="19050">
            <a:solidFill>
              <a:schemeClr val="accent1"/>
            </a:solidFill>
          </a:ln>
        </p:spPr>
        <p:txBody>
          <a:bodyPr lIns="45719" rIns="45719"/>
          <a:lstStyle/>
          <a:p>
            <a:endParaRPr/>
          </a:p>
        </p:txBody>
      </p:sp>
      <p:sp>
        <p:nvSpPr>
          <p:cNvPr id="5" name="Rectangle"/>
          <p:cNvSpPr/>
          <p:nvPr/>
        </p:nvSpPr>
        <p:spPr>
          <a:xfrm>
            <a:off x="8839200" y="0"/>
            <a:ext cx="304800" cy="6858000"/>
          </a:xfrm>
          <a:prstGeom prst="rect">
            <a:avLst/>
          </a:prstGeom>
          <a:solidFill>
            <a:srgbClr val="F6CEAD">
              <a:alpha val="87057"/>
            </a:srgbClr>
          </a:solidFill>
          <a:ln w="12700">
            <a:miter lim="400000"/>
          </a:ln>
        </p:spPr>
        <p:txBody>
          <a:bodyPr lIns="45719" rIns="45719" anchor="ctr"/>
          <a:lstStyle/>
          <a:p>
            <a:pPr algn="ctr">
              <a:defRPr>
                <a:solidFill>
                  <a:srgbClr val="FFFFFF"/>
                </a:solidFill>
              </a:defRPr>
            </a:pPr>
            <a:endParaRPr/>
          </a:p>
        </p:txBody>
      </p:sp>
      <p:sp>
        <p:nvSpPr>
          <p:cNvPr id="6" name="Line"/>
          <p:cNvSpPr/>
          <p:nvPr/>
        </p:nvSpPr>
        <p:spPr>
          <a:xfrm flipH="1">
            <a:off x="8915399" y="0"/>
            <a:ext cx="1" cy="6858001"/>
          </a:xfrm>
          <a:prstGeom prst="line">
            <a:avLst/>
          </a:prstGeom>
          <a:ln>
            <a:solidFill>
              <a:schemeClr val="accent1"/>
            </a:solidFill>
          </a:ln>
        </p:spPr>
        <p:txBody>
          <a:bodyPr lIns="45719" rIns="45719"/>
          <a:lstStyle/>
          <a:p>
            <a:endParaRPr/>
          </a:p>
        </p:txBody>
      </p:sp>
      <p:sp>
        <p:nvSpPr>
          <p:cNvPr id="7" name="Circle"/>
          <p:cNvSpPr/>
          <p:nvPr/>
        </p:nvSpPr>
        <p:spPr>
          <a:xfrm>
            <a:off x="8156575" y="5715000"/>
            <a:ext cx="549275" cy="54927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8" name="Title Text"/>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lstStyle/>
          <a:p>
            <a:r>
              <a:t>Title Text</a:t>
            </a:r>
          </a:p>
        </p:txBody>
      </p:sp>
      <p:sp>
        <p:nvSpPr>
          <p:cNvPr id="9"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8280221" y="5840730"/>
            <a:ext cx="308333" cy="307340"/>
          </a:xfrm>
          <a:prstGeom prst="rect">
            <a:avLst/>
          </a:prstGeom>
          <a:ln w="12700">
            <a:miter lim="400000"/>
          </a:ln>
        </p:spPr>
        <p:txBody>
          <a:bodyPr wrap="none" lIns="45719" rIns="45719" anchor="ctr">
            <a:spAutoFit/>
          </a:bodyPr>
          <a:lstStyle>
            <a:lvl1pPr algn="ctr">
              <a:defRPr sz="1400" b="1">
                <a:solidFill>
                  <a:srgbClr val="FFFFFF"/>
                </a:solidFill>
              </a:defRPr>
            </a:lvl1pPr>
          </a:lstStyle>
          <a:p>
            <a:fld id="{86CB4B4D-7CA3-9044-876B-883B54F8677D}" type="slidenum">
              <a:t>‹#›</a:t>
            </a:fld>
            <a:endParaRPr/>
          </a:p>
        </p:txBody>
      </p:sp>
      <p:pic>
        <p:nvPicPr>
          <p:cNvPr id="12" name="Picture 11" descr="A person and person sitting on a globe&#10;&#10;AI-generated content may be incorrect.">
            <a:extLst>
              <a:ext uri="{FF2B5EF4-FFF2-40B4-BE49-F238E27FC236}">
                <a16:creationId xmlns:a16="http://schemas.microsoft.com/office/drawing/2014/main" id="{7356F5FD-EC36-7481-0317-2D34A676A10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3132" y="6090064"/>
            <a:ext cx="532294" cy="7452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1pPr>
      <a:lvl2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2pPr>
      <a:lvl3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3pPr>
      <a:lvl4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4pPr>
      <a:lvl5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5pPr>
      <a:lvl6pPr marL="0" marR="0" indent="4572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6pPr>
      <a:lvl7pPr marL="0" marR="0" indent="9144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7pPr>
      <a:lvl8pPr marL="0" marR="0" indent="13716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8pPr>
      <a:lvl9pPr marL="0" marR="0" indent="18288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9pPr>
    </p:titleStyle>
    <p:bodyStyle>
      <a:lvl1pPr marL="273050" marR="0" indent="-273050" algn="l" defTabSz="914400" rtl="0" latinLnBrk="0">
        <a:lnSpc>
          <a:spcPct val="100000"/>
        </a:lnSpc>
        <a:spcBef>
          <a:spcPts val="600"/>
        </a:spcBef>
        <a:spcAft>
          <a:spcPts val="0"/>
        </a:spcAft>
        <a:buClr>
          <a:schemeClr val="accent1"/>
        </a:buClr>
        <a:buSzPct val="70000"/>
        <a:buFontTx/>
        <a:buChar char="●"/>
        <a:tabLst/>
        <a:defRPr sz="2400" b="0" i="0" u="none" strike="noStrike" cap="none" spc="0" baseline="0">
          <a:solidFill>
            <a:srgbClr val="000000"/>
          </a:solidFill>
          <a:uFillTx/>
          <a:latin typeface="Century Schoolbook"/>
          <a:ea typeface="Century Schoolbook"/>
          <a:cs typeface="Century Schoolbook"/>
          <a:sym typeface="Century Schoolbook"/>
        </a:defRPr>
      </a:lvl1pPr>
      <a:lvl2pPr marL="678769" marR="0" indent="-312057" algn="l" defTabSz="914400" rtl="0" latinLnBrk="0">
        <a:lnSpc>
          <a:spcPct val="100000"/>
        </a:lnSpc>
        <a:spcBef>
          <a:spcPts val="600"/>
        </a:spcBef>
        <a:spcAft>
          <a:spcPts val="0"/>
        </a:spcAft>
        <a:buClr>
          <a:schemeClr val="accent1"/>
        </a:buClr>
        <a:buSzPct val="80000"/>
        <a:buFontTx/>
        <a:buChar char="●"/>
        <a:tabLst/>
        <a:defRPr sz="2400" b="0" i="0" u="none" strike="noStrike" cap="none" spc="0" baseline="0">
          <a:solidFill>
            <a:srgbClr val="000000"/>
          </a:solidFill>
          <a:uFillTx/>
          <a:latin typeface="Century Schoolbook"/>
          <a:ea typeface="Century Schoolbook"/>
          <a:cs typeface="Century Schoolbook"/>
          <a:sym typeface="Century Schoolbook"/>
        </a:defRPr>
      </a:lvl2pPr>
      <a:lvl3pPr marL="914400" marR="0" indent="-182562" algn="l" defTabSz="914400" rtl="0" latinLnBrk="0">
        <a:lnSpc>
          <a:spcPct val="100000"/>
        </a:lnSpc>
        <a:spcBef>
          <a:spcPts val="600"/>
        </a:spcBef>
        <a:spcAft>
          <a:spcPts val="0"/>
        </a:spcAft>
        <a:buClr>
          <a:schemeClr val="accent1"/>
        </a:buClr>
        <a:buSzPct val="60000"/>
        <a:buFontTx/>
        <a:buChar char="○"/>
        <a:tabLst/>
        <a:defRPr sz="2400" b="0" i="0" u="none" strike="noStrike" cap="none" spc="0" baseline="0">
          <a:solidFill>
            <a:srgbClr val="000000"/>
          </a:solidFill>
          <a:uFillTx/>
          <a:latin typeface="Century Schoolbook"/>
          <a:ea typeface="Century Schoolbook"/>
          <a:cs typeface="Century Schoolbook"/>
          <a:sym typeface="Century Schoolbook"/>
        </a:defRPr>
      </a:lvl3pPr>
      <a:lvl4pPr marL="1223962" marR="0" indent="-219075" algn="l" defTabSz="914400" rtl="0" latinLnBrk="0">
        <a:lnSpc>
          <a:spcPct val="100000"/>
        </a:lnSpc>
        <a:spcBef>
          <a:spcPts val="600"/>
        </a:spcBef>
        <a:spcAft>
          <a:spcPts val="0"/>
        </a:spcAft>
        <a:buClr>
          <a:schemeClr val="accent1"/>
        </a:buClr>
        <a:buSzPct val="60000"/>
        <a:buFontTx/>
        <a:buChar char="○"/>
        <a:tabLst/>
        <a:defRPr sz="2400" b="0" i="0" u="none" strike="noStrike" cap="none" spc="0" baseline="0">
          <a:solidFill>
            <a:srgbClr val="000000"/>
          </a:solidFill>
          <a:uFillTx/>
          <a:latin typeface="Century Schoolbook"/>
          <a:ea typeface="Century Schoolbook"/>
          <a:cs typeface="Century Schoolbook"/>
          <a:sym typeface="Century Schoolbook"/>
        </a:defRPr>
      </a:lvl4pPr>
      <a:lvl5pPr marL="1553368" marR="0" indent="-273843" algn="l" defTabSz="914400" rtl="0" latinLnBrk="0">
        <a:lnSpc>
          <a:spcPct val="100000"/>
        </a:lnSpc>
        <a:spcBef>
          <a:spcPts val="600"/>
        </a:spcBef>
        <a:spcAft>
          <a:spcPts val="0"/>
        </a:spcAft>
        <a:buClr>
          <a:schemeClr val="accent1"/>
        </a:buClr>
        <a:buSzPct val="68000"/>
        <a:buFontTx/>
        <a:buChar char="●"/>
        <a:tabLst/>
        <a:defRPr sz="2400" b="0" i="0" u="none" strike="noStrike" cap="none" spc="0" baseline="0">
          <a:solidFill>
            <a:srgbClr val="000000"/>
          </a:solidFill>
          <a:uFillTx/>
          <a:latin typeface="Century Schoolbook"/>
          <a:ea typeface="Century Schoolbook"/>
          <a:cs typeface="Century Schoolbook"/>
          <a:sym typeface="Century Schoolbook"/>
        </a:defRPr>
      </a:lvl5pPr>
      <a:lvl6pPr marL="20105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solidFill>
            <a:srgbClr val="000000"/>
          </a:solidFill>
          <a:uFillTx/>
          <a:latin typeface="Century Schoolbook"/>
          <a:ea typeface="Century Schoolbook"/>
          <a:cs typeface="Century Schoolbook"/>
          <a:sym typeface="Century Schoolbook"/>
        </a:defRPr>
      </a:lvl6pPr>
      <a:lvl7pPr marL="24677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solidFill>
            <a:srgbClr val="000000"/>
          </a:solidFill>
          <a:uFillTx/>
          <a:latin typeface="Century Schoolbook"/>
          <a:ea typeface="Century Schoolbook"/>
          <a:cs typeface="Century Schoolbook"/>
          <a:sym typeface="Century Schoolbook"/>
        </a:defRPr>
      </a:lvl7pPr>
      <a:lvl8pPr marL="29249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solidFill>
            <a:srgbClr val="000000"/>
          </a:solidFill>
          <a:uFillTx/>
          <a:latin typeface="Century Schoolbook"/>
          <a:ea typeface="Century Schoolbook"/>
          <a:cs typeface="Century Schoolbook"/>
          <a:sym typeface="Century Schoolbook"/>
        </a:defRPr>
      </a:lvl8pPr>
      <a:lvl9pPr marL="3382168" marR="0" indent="-273843" algn="l" defTabSz="914400" rtl="0" latinLnBrk="0">
        <a:lnSpc>
          <a:spcPct val="100000"/>
        </a:lnSpc>
        <a:spcBef>
          <a:spcPts val="600"/>
        </a:spcBef>
        <a:spcAft>
          <a:spcPts val="0"/>
        </a:spcAft>
        <a:buClr>
          <a:schemeClr val="accent1"/>
        </a:buClr>
        <a:buSzPct val="68000"/>
        <a:buFont typeface="Wingdings"/>
        <a:buChar char=""/>
        <a:tabLst/>
        <a:defRPr sz="2400" b="0" i="0" u="none" strike="noStrike" cap="none" spc="0" baseline="0">
          <a:solidFill>
            <a:srgbClr val="000000"/>
          </a:solidFill>
          <a:uFillTx/>
          <a:latin typeface="Century Schoolbook"/>
          <a:ea typeface="Century Schoolbook"/>
          <a:cs typeface="Century Schoolbook"/>
          <a:sym typeface="Century Schoolbook"/>
        </a:defRPr>
      </a:lvl9pPr>
    </p:bodyStyle>
    <p:otherStyle>
      <a:lvl1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1pPr>
      <a:lvl2pPr marL="0" marR="0" indent="4572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2pPr>
      <a:lvl3pPr marL="0" marR="0" indent="9144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3pPr>
      <a:lvl4pPr marL="0" marR="0" indent="13716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4pPr>
      <a:lvl5pPr marL="0" marR="0" indent="182880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5pPr>
      <a:lvl6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6pPr>
      <a:lvl7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7pPr>
      <a:lvl8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8pPr>
      <a:lvl9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Century Schoolboo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8.emf"/><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4.emf"/><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emf"/><Relationship Id="rId4" Type="http://schemas.openxmlformats.org/officeDocument/2006/relationships/image" Target="../media/image4.emf"/></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emf"/><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25.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RAINING MODULE"/>
          <p:cNvSpPr txBox="1">
            <a:spLocks noGrp="1"/>
          </p:cNvSpPr>
          <p:nvPr>
            <p:ph type="title" idx="4294967295"/>
          </p:nvPr>
        </p:nvSpPr>
        <p:spPr>
          <a:xfrm>
            <a:off x="4874488" y="1408112"/>
            <a:ext cx="4046228" cy="1892301"/>
          </a:xfrm>
          <a:prstGeom prst="rect">
            <a:avLst/>
          </a:prstGeom>
        </p:spPr>
        <p:txBody>
          <a:bodyPr>
            <a:normAutofit/>
          </a:bodyPr>
          <a:lstStyle>
            <a:lvl1pPr algn="r">
              <a:defRPr sz="2600" b="1">
                <a:solidFill>
                  <a:srgbClr val="000000"/>
                </a:solidFill>
              </a:defRPr>
            </a:lvl1pPr>
          </a:lstStyle>
          <a:p>
            <a:pPr algn="l"/>
            <a:r>
              <a:rPr lang="es-ES" dirty="0"/>
              <a:t>Módulo de Formación</a:t>
            </a:r>
            <a:endParaRPr dirty="0"/>
          </a:p>
        </p:txBody>
      </p:sp>
      <p:sp>
        <p:nvSpPr>
          <p:cNvPr id="123" name="A guide to the newspaper monitoring"/>
          <p:cNvSpPr txBox="1">
            <a:spLocks noGrp="1"/>
          </p:cNvSpPr>
          <p:nvPr>
            <p:ph type="body" sz="quarter" idx="4294967295"/>
          </p:nvPr>
        </p:nvSpPr>
        <p:spPr>
          <a:xfrm>
            <a:off x="2296633" y="4221162"/>
            <a:ext cx="6404455" cy="1371601"/>
          </a:xfrm>
          <a:prstGeom prst="rect">
            <a:avLst/>
          </a:prstGeom>
        </p:spPr>
        <p:txBody>
          <a:bodyPr>
            <a:normAutofit/>
          </a:bodyPr>
          <a:lstStyle>
            <a:lvl1pPr marL="0" indent="0" algn="r">
              <a:buSzTx/>
              <a:buFont typeface="Wingdings"/>
              <a:buNone/>
              <a:defRPr sz="1800" b="1">
                <a:solidFill>
                  <a:srgbClr val="4E3B30"/>
                </a:solidFill>
              </a:defRPr>
            </a:lvl1pPr>
          </a:lstStyle>
          <a:p>
            <a:r>
              <a:rPr lang="es-ES" dirty="0"/>
              <a:t>Una guía para el seguimiento de periódicos impresos</a:t>
            </a:r>
            <a:endParaRPr dirty="0"/>
          </a:p>
        </p:txBody>
      </p:sp>
      <p:pic>
        <p:nvPicPr>
          <p:cNvPr id="3" name="Picture 2" descr="A person and person sitting on a globe&#10;&#10;AI-generated content may be incorrect.">
            <a:extLst>
              <a:ext uri="{FF2B5EF4-FFF2-40B4-BE49-F238E27FC236}">
                <a16:creationId xmlns:a16="http://schemas.microsoft.com/office/drawing/2014/main" id="{30AEEDDA-2A4F-2A1C-0199-0AF8B2727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199" y="461961"/>
            <a:ext cx="2119314" cy="296703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QUESTION 3"/>
          <p:cNvSpPr txBox="1">
            <a:spLocks noGrp="1"/>
          </p:cNvSpPr>
          <p:nvPr>
            <p:ph type="title" idx="4294967295"/>
          </p:nvPr>
        </p:nvSpPr>
        <p:spPr>
          <a:xfrm>
            <a:off x="457200" y="-196811"/>
            <a:ext cx="3543300" cy="1143001"/>
          </a:xfrm>
          <a:prstGeom prst="rect">
            <a:avLst/>
          </a:prstGeom>
        </p:spPr>
        <p:txBody>
          <a:bodyPr>
            <a:normAutofit/>
          </a:bodyPr>
          <a:lstStyle>
            <a:lvl1pPr>
              <a:defRPr>
                <a:solidFill>
                  <a:srgbClr val="0070C0"/>
                </a:solidFill>
              </a:defRPr>
            </a:lvl1pPr>
          </a:lstStyle>
          <a:p>
            <a:r>
              <a:rPr lang="en-CA" dirty="0"/>
              <a:t>PREGUNTA 3</a:t>
            </a:r>
            <a:endParaRPr dirty="0"/>
          </a:p>
        </p:txBody>
      </p:sp>
      <p:sp>
        <p:nvSpPr>
          <p:cNvPr id="195" name="What is the scope of this story, assuming you are coding in Sierra Leone?…"/>
          <p:cNvSpPr txBox="1"/>
          <p:nvPr/>
        </p:nvSpPr>
        <p:spPr>
          <a:xfrm>
            <a:off x="617219" y="1167302"/>
            <a:ext cx="3237231"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1200"/>
              </a:spcBef>
            </a:pPr>
            <a:r>
              <a:rPr lang="es-ES_tradnl" noProof="0" dirty="0"/>
              <a:t>Cual es el alcance de la noticia, suponiendo que Ud. </a:t>
            </a:r>
            <a:r>
              <a:rPr lang="es-ES_tradnl" dirty="0"/>
              <a:t>e</a:t>
            </a:r>
            <a:r>
              <a:rPr lang="es-ES_tradnl" noProof="0" dirty="0" err="1"/>
              <a:t>stá</a:t>
            </a:r>
            <a:r>
              <a:rPr lang="es-ES_tradnl" noProof="0" dirty="0"/>
              <a:t> codificando en el Reino Unido? </a:t>
            </a:r>
          </a:p>
        </p:txBody>
      </p:sp>
      <p:sp>
        <p:nvSpPr>
          <p:cNvPr id="196"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197" name="1. Local"/>
          <p:cNvSpPr txBox="1"/>
          <p:nvPr/>
        </p:nvSpPr>
        <p:spPr>
          <a:xfrm>
            <a:off x="236519" y="2978707"/>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Local</a:t>
            </a:r>
          </a:p>
        </p:txBody>
      </p:sp>
      <p:sp>
        <p:nvSpPr>
          <p:cNvPr id="198" name="2. National"/>
          <p:cNvSpPr txBox="1"/>
          <p:nvPr/>
        </p:nvSpPr>
        <p:spPr>
          <a:xfrm>
            <a:off x="247336" y="3339321"/>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2. </a:t>
            </a:r>
            <a:r>
              <a:rPr lang="es-ES_tradnl" noProof="0" dirty="0"/>
              <a:t>Nacional</a:t>
            </a:r>
            <a:endParaRPr dirty="0"/>
          </a:p>
        </p:txBody>
      </p:sp>
      <p:sp>
        <p:nvSpPr>
          <p:cNvPr id="199" name="3. Sub-Regional and Regional"/>
          <p:cNvSpPr txBox="1"/>
          <p:nvPr/>
        </p:nvSpPr>
        <p:spPr>
          <a:xfrm>
            <a:off x="247336" y="3659361"/>
            <a:ext cx="1657987" cy="5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3. Sub-Regional </a:t>
            </a:r>
            <a:r>
              <a:rPr lang="en-CA" dirty="0"/>
              <a:t>&amp;</a:t>
            </a:r>
            <a:r>
              <a:rPr dirty="0"/>
              <a:t> Regional</a:t>
            </a:r>
          </a:p>
        </p:txBody>
      </p:sp>
      <p:sp>
        <p:nvSpPr>
          <p:cNvPr id="200" name="4.Foreign/ International"/>
          <p:cNvSpPr txBox="1"/>
          <p:nvPr/>
        </p:nvSpPr>
        <p:spPr>
          <a:xfrm>
            <a:off x="145713" y="4244662"/>
            <a:ext cx="1616712"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4.</a:t>
            </a:r>
            <a:r>
              <a:rPr lang="en-CA" dirty="0"/>
              <a:t>Internacional</a:t>
            </a:r>
            <a:r>
              <a:rPr dirty="0"/>
              <a:t>/ </a:t>
            </a:r>
            <a:r>
              <a:rPr lang="es-ES_tradnl" noProof="0" dirty="0"/>
              <a:t>exterior</a:t>
            </a:r>
            <a:endParaRPr dirty="0"/>
          </a:p>
        </p:txBody>
      </p:sp>
      <p:grpSp>
        <p:nvGrpSpPr>
          <p:cNvPr id="203" name="Group"/>
          <p:cNvGrpSpPr/>
          <p:nvPr/>
        </p:nvGrpSpPr>
        <p:grpSpPr>
          <a:xfrm>
            <a:off x="4212024" y="5327555"/>
            <a:ext cx="3714751" cy="1150939"/>
            <a:chOff x="0" y="0"/>
            <a:chExt cx="3714750" cy="1150938"/>
          </a:xfrm>
        </p:grpSpPr>
        <p:sp>
          <p:nvSpPr>
            <p:cNvPr id="201" name="Rectangle"/>
            <p:cNvSpPr/>
            <p:nvPr/>
          </p:nvSpPr>
          <p:spPr>
            <a:xfrm>
              <a:off x="0" y="0"/>
              <a:ext cx="3714750" cy="1150938"/>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spcBef>
                  <a:spcPts val="600"/>
                </a:spcBef>
                <a:defRPr sz="1300"/>
              </a:pPr>
              <a:endParaRPr/>
            </a:p>
          </p:txBody>
        </p:sp>
        <p:sp>
          <p:nvSpPr>
            <p:cNvPr id="202" name="This is a local news story in a Sierra Leonean newspaper about an event in Sierra Leone. The monitoring is taking place in Sierra Leone and coders would then select ‘1. Local’."/>
            <p:cNvSpPr txBox="1"/>
            <p:nvPr/>
          </p:nvSpPr>
          <p:spPr>
            <a:xfrm>
              <a:off x="58419" y="12700"/>
              <a:ext cx="3597912" cy="2723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90000"/>
                </a:lnSpc>
                <a:spcBef>
                  <a:spcPts val="600"/>
                </a:spcBef>
                <a:defRPr sz="1300"/>
              </a:pPr>
              <a:endParaRPr dirty="0"/>
            </a:p>
          </p:txBody>
        </p:sp>
      </p:grpSp>
      <p:sp>
        <p:nvSpPr>
          <p:cNvPr id="204" name="Rectangle"/>
          <p:cNvSpPr/>
          <p:nvPr/>
        </p:nvSpPr>
        <p:spPr>
          <a:xfrm>
            <a:off x="145713" y="4173248"/>
            <a:ext cx="1612900" cy="795493"/>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207" name="image.png" descr="image.png"/>
          <p:cNvPicPr>
            <a:picLocks noChangeAspect="1"/>
          </p:cNvPicPr>
          <p:nvPr/>
        </p:nvPicPr>
        <p:blipFill>
          <a:blip r:embed="rId2"/>
          <a:stretch>
            <a:fillRect/>
          </a:stretch>
        </p:blipFill>
        <p:spPr>
          <a:xfrm>
            <a:off x="3118966" y="5869424"/>
            <a:ext cx="360363" cy="549276"/>
          </a:xfrm>
          <a:prstGeom prst="rect">
            <a:avLst/>
          </a:prstGeom>
          <a:ln w="12700">
            <a:miter lim="400000"/>
          </a:ln>
        </p:spPr>
      </p:pic>
      <p:pic>
        <p:nvPicPr>
          <p:cNvPr id="3" name="Picture 2">
            <a:extLst>
              <a:ext uri="{FF2B5EF4-FFF2-40B4-BE49-F238E27FC236}">
                <a16:creationId xmlns:a16="http://schemas.microsoft.com/office/drawing/2014/main" id="{5DED59A5-6AC6-859B-A22A-ED4550337670}"/>
              </a:ext>
            </a:extLst>
          </p:cNvPr>
          <p:cNvPicPr>
            <a:picLocks noChangeAspect="1"/>
          </p:cNvPicPr>
          <p:nvPr/>
        </p:nvPicPr>
        <p:blipFill>
          <a:blip r:embed="rId3"/>
          <a:stretch>
            <a:fillRect/>
          </a:stretch>
        </p:blipFill>
        <p:spPr>
          <a:xfrm>
            <a:off x="4249415" y="83370"/>
            <a:ext cx="4277365" cy="4935198"/>
          </a:xfrm>
          <a:prstGeom prst="rect">
            <a:avLst/>
          </a:prstGeom>
        </p:spPr>
      </p:pic>
      <p:pic>
        <p:nvPicPr>
          <p:cNvPr id="4" name="Picture 3">
            <a:extLst>
              <a:ext uri="{FF2B5EF4-FFF2-40B4-BE49-F238E27FC236}">
                <a16:creationId xmlns:a16="http://schemas.microsoft.com/office/drawing/2014/main" id="{734BC7A7-3C16-0BC9-052D-C13A2BDDC065}"/>
              </a:ext>
            </a:extLst>
          </p:cNvPr>
          <p:cNvPicPr>
            <a:picLocks noChangeAspect="1"/>
          </p:cNvPicPr>
          <p:nvPr/>
        </p:nvPicPr>
        <p:blipFill>
          <a:blip r:embed="rId4"/>
          <a:stretch>
            <a:fillRect/>
          </a:stretch>
        </p:blipFill>
        <p:spPr>
          <a:xfrm>
            <a:off x="2042306" y="3217564"/>
            <a:ext cx="2082652" cy="2545612"/>
          </a:xfrm>
          <a:prstGeom prst="rect">
            <a:avLst/>
          </a:prstGeom>
        </p:spPr>
      </p:pic>
      <p:sp>
        <p:nvSpPr>
          <p:cNvPr id="7" name="TextBox 6">
            <a:extLst>
              <a:ext uri="{FF2B5EF4-FFF2-40B4-BE49-F238E27FC236}">
                <a16:creationId xmlns:a16="http://schemas.microsoft.com/office/drawing/2014/main" id="{0414CFA3-24F8-1162-7000-A98A781DE8AE}"/>
              </a:ext>
            </a:extLst>
          </p:cNvPr>
          <p:cNvSpPr txBox="1"/>
          <p:nvPr/>
        </p:nvSpPr>
        <p:spPr>
          <a:xfrm>
            <a:off x="4249414" y="5476445"/>
            <a:ext cx="3618941" cy="9387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1100" dirty="0"/>
              <a:t>Esta es una noticia nacional francesa publicada en el Reino Unido. El evento ocurre en Francia y afecta a las escuelas francesas. Publicada en el Reino Unido, su alcance es internacional (código 4), ya que no tiene efectos directos fuera de Francia.</a:t>
            </a:r>
            <a:endParaRPr lang="es-ES_tradnl" sz="1100" dirty="0"/>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03"/>
                                        </p:tgtEl>
                                        <p:attrNameLst>
                                          <p:attrName>style.visibility</p:attrName>
                                        </p:attrNameLst>
                                      </p:cBhvr>
                                      <p:to>
                                        <p:strVal val="visible"/>
                                      </p:to>
                                    </p:set>
                                    <p:animEffect transition="in" filter="blinds(horizontal)">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0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207"/>
                                        </p:tgtEl>
                                        <p:attrNameLst>
                                          <p:attrName>style.visibility</p:attrName>
                                        </p:attrNameLst>
                                      </p:cBhvr>
                                      <p:to>
                                        <p:strVal val="visible"/>
                                      </p:to>
                                    </p:set>
                                    <p:anim calcmode="lin" valueType="num">
                                      <p:cBhvr>
                                        <p:cTn id="16" dur="500" fill="hold"/>
                                        <p:tgtEl>
                                          <p:spTgt spid="207"/>
                                        </p:tgtEl>
                                        <p:attrNameLst>
                                          <p:attrName>ppt_x</p:attrName>
                                        </p:attrNameLst>
                                      </p:cBhvr>
                                      <p:tavLst>
                                        <p:tav tm="0">
                                          <p:val>
                                            <p:strVal val="#ppt_x"/>
                                          </p:val>
                                        </p:tav>
                                        <p:tav tm="100000">
                                          <p:val>
                                            <p:strVal val="#ppt_x"/>
                                          </p:val>
                                        </p:tav>
                                      </p:tavLst>
                                    </p:anim>
                                    <p:anim calcmode="lin" valueType="num">
                                      <p:cBhvr>
                                        <p:cTn id="17"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animBg="1" advAuto="0"/>
      <p:bldP spid="204" grpId="2" animBg="1" advAuto="0"/>
      <p:bldP spid="207"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QUESTION 4"/>
          <p:cNvSpPr txBox="1">
            <a:spLocks noGrp="1"/>
          </p:cNvSpPr>
          <p:nvPr>
            <p:ph type="title" idx="4294967295"/>
          </p:nvPr>
        </p:nvSpPr>
        <p:spPr>
          <a:xfrm>
            <a:off x="457200" y="-214313"/>
            <a:ext cx="3543300" cy="1143001"/>
          </a:xfrm>
          <a:prstGeom prst="rect">
            <a:avLst/>
          </a:prstGeom>
        </p:spPr>
        <p:txBody>
          <a:bodyPr>
            <a:normAutofit/>
          </a:bodyPr>
          <a:lstStyle>
            <a:lvl1pPr>
              <a:defRPr>
                <a:solidFill>
                  <a:srgbClr val="0070C0"/>
                </a:solidFill>
              </a:defRPr>
            </a:lvl1pPr>
          </a:lstStyle>
          <a:p>
            <a:r>
              <a:rPr lang="en-CA" dirty="0"/>
              <a:t>PREGUNTA </a:t>
            </a:r>
            <a:r>
              <a:rPr dirty="0"/>
              <a:t> 4</a:t>
            </a:r>
          </a:p>
        </p:txBody>
      </p:sp>
      <p:sp>
        <p:nvSpPr>
          <p:cNvPr id="211" name="How much space does this story occupy on the page?"/>
          <p:cNvSpPr txBox="1"/>
          <p:nvPr/>
        </p:nvSpPr>
        <p:spPr>
          <a:xfrm>
            <a:off x="571501" y="1037273"/>
            <a:ext cx="3428999"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spcBef>
                <a:spcPts val="1200"/>
              </a:spcBef>
            </a:lvl1pPr>
          </a:lstStyle>
          <a:p>
            <a:r>
              <a:rPr lang="es-ES_tradnl" noProof="0" dirty="0"/>
              <a:t>¿Cuánto espacio ocupa esta noticia en la página del periódico? </a:t>
            </a:r>
          </a:p>
        </p:txBody>
      </p:sp>
      <p:sp>
        <p:nvSpPr>
          <p:cNvPr id="212"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213" name="1. Full page"/>
          <p:cNvSpPr txBox="1"/>
          <p:nvPr/>
        </p:nvSpPr>
        <p:spPr>
          <a:xfrm>
            <a:off x="502919" y="1931987"/>
            <a:ext cx="3051812"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a:t>
            </a:r>
            <a:r>
              <a:rPr lang="es-ES_tradnl" noProof="0" dirty="0"/>
              <a:t>Página completa</a:t>
            </a:r>
            <a:endParaRPr dirty="0"/>
          </a:p>
        </p:txBody>
      </p:sp>
      <p:sp>
        <p:nvSpPr>
          <p:cNvPr id="214" name="2. Half page"/>
          <p:cNvSpPr txBox="1"/>
          <p:nvPr/>
        </p:nvSpPr>
        <p:spPr>
          <a:xfrm>
            <a:off x="496569" y="2292350"/>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2. </a:t>
            </a:r>
            <a:r>
              <a:rPr lang="es-ES_tradnl" noProof="0" dirty="0"/>
              <a:t>Media página</a:t>
            </a:r>
            <a:endParaRPr dirty="0"/>
          </a:p>
        </p:txBody>
      </p:sp>
      <p:sp>
        <p:nvSpPr>
          <p:cNvPr id="215" name="3. One third page"/>
          <p:cNvSpPr txBox="1"/>
          <p:nvPr/>
        </p:nvSpPr>
        <p:spPr>
          <a:xfrm>
            <a:off x="496569" y="2720975"/>
            <a:ext cx="201271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457200" indent="-590550">
              <a:defRPr sz="1500"/>
            </a:lvl1pPr>
          </a:lstStyle>
          <a:p>
            <a:r>
              <a:rPr dirty="0"/>
              <a:t>3. </a:t>
            </a:r>
            <a:r>
              <a:rPr lang="en-CA" dirty="0"/>
              <a:t>Un tercio de </a:t>
            </a:r>
            <a:r>
              <a:rPr lang="es-ES_tradnl" noProof="0" dirty="0"/>
              <a:t>página</a:t>
            </a:r>
            <a:endParaRPr dirty="0"/>
          </a:p>
        </p:txBody>
      </p:sp>
      <p:sp>
        <p:nvSpPr>
          <p:cNvPr id="216" name="4. Quarter page"/>
          <p:cNvSpPr txBox="1"/>
          <p:nvPr/>
        </p:nvSpPr>
        <p:spPr>
          <a:xfrm>
            <a:off x="457200" y="3330539"/>
            <a:ext cx="205208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457200" indent="-590550">
              <a:defRPr sz="1500"/>
            </a:lvl1pPr>
          </a:lstStyle>
          <a:p>
            <a:r>
              <a:rPr dirty="0"/>
              <a:t>4. </a:t>
            </a:r>
            <a:r>
              <a:rPr lang="en-CA" dirty="0"/>
              <a:t>Un cuarto de</a:t>
            </a:r>
            <a:r>
              <a:rPr dirty="0"/>
              <a:t> </a:t>
            </a:r>
            <a:r>
              <a:rPr lang="es-ES_tradnl" noProof="0" dirty="0"/>
              <a:t>página</a:t>
            </a:r>
            <a:endParaRPr dirty="0"/>
          </a:p>
        </p:txBody>
      </p:sp>
      <p:sp>
        <p:nvSpPr>
          <p:cNvPr id="217" name="5. Less than quarter page"/>
          <p:cNvSpPr txBox="1"/>
          <p:nvPr/>
        </p:nvSpPr>
        <p:spPr>
          <a:xfrm>
            <a:off x="281502" y="3921243"/>
            <a:ext cx="1221424" cy="1246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5. </a:t>
            </a:r>
            <a:r>
              <a:rPr lang="es-ES_tradnl" noProof="0" dirty="0"/>
              <a:t>Menos de un cuarto de página</a:t>
            </a:r>
            <a:endParaRPr dirty="0"/>
          </a:p>
        </p:txBody>
      </p:sp>
      <p:sp>
        <p:nvSpPr>
          <p:cNvPr id="218" name="Rectangle"/>
          <p:cNvSpPr/>
          <p:nvPr/>
        </p:nvSpPr>
        <p:spPr>
          <a:xfrm>
            <a:off x="361507" y="3367245"/>
            <a:ext cx="1794791" cy="468155"/>
          </a:xfrm>
          <a:prstGeom prst="rect">
            <a:avLst/>
          </a:prstGeom>
          <a:ln w="25400">
            <a:solidFill>
              <a:srgbClr val="0070C0"/>
            </a:solidFill>
          </a:ln>
        </p:spPr>
        <p:txBody>
          <a:bodyPr lIns="45719" rIns="45719" anchor="ctr"/>
          <a:lstStyle/>
          <a:p>
            <a:pPr algn="ctr">
              <a:defRPr>
                <a:solidFill>
                  <a:srgbClr val="FFFFFF"/>
                </a:solidFill>
              </a:defRPr>
            </a:pPr>
            <a:endParaRPr/>
          </a:p>
        </p:txBody>
      </p:sp>
      <p:grpSp>
        <p:nvGrpSpPr>
          <p:cNvPr id="221" name="Group"/>
          <p:cNvGrpSpPr/>
          <p:nvPr/>
        </p:nvGrpSpPr>
        <p:grpSpPr>
          <a:xfrm>
            <a:off x="4357687" y="5766108"/>
            <a:ext cx="3500439" cy="879992"/>
            <a:chOff x="0" y="0"/>
            <a:chExt cx="3500438" cy="879991"/>
          </a:xfrm>
        </p:grpSpPr>
        <p:sp>
          <p:nvSpPr>
            <p:cNvPr id="219" name="Rectangle"/>
            <p:cNvSpPr/>
            <p:nvPr/>
          </p:nvSpPr>
          <p:spPr>
            <a:xfrm>
              <a:off x="0" y="0"/>
              <a:ext cx="3500438" cy="785813"/>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spcBef>
                  <a:spcPts val="600"/>
                </a:spcBef>
                <a:defRPr sz="1400"/>
              </a:pPr>
              <a:endParaRPr/>
            </a:p>
          </p:txBody>
        </p:sp>
        <p:sp>
          <p:nvSpPr>
            <p:cNvPr id="220" name="This story occupies quarter of a page. Code ‘4. Quarter page’."/>
            <p:cNvSpPr txBox="1"/>
            <p:nvPr/>
          </p:nvSpPr>
          <p:spPr>
            <a:xfrm>
              <a:off x="58419" y="129019"/>
              <a:ext cx="3383599" cy="7509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90000"/>
                </a:lnSpc>
                <a:spcBef>
                  <a:spcPts val="600"/>
                </a:spcBef>
                <a:defRPr sz="1400"/>
              </a:pPr>
              <a:r>
                <a:rPr lang="es-ES_tradnl" noProof="0" dirty="0"/>
                <a:t>Esta noticia ocupa un cuarto de página, Código ‘4. ‘Un cuarto de página’.</a:t>
              </a:r>
            </a:p>
            <a:p>
              <a:pPr algn="ctr">
                <a:lnSpc>
                  <a:spcPct val="90000"/>
                </a:lnSpc>
                <a:spcBef>
                  <a:spcPts val="600"/>
                </a:spcBef>
                <a:defRPr sz="1400"/>
              </a:pPr>
              <a:r>
                <a:rPr dirty="0"/>
                <a:t> </a:t>
              </a:r>
            </a:p>
          </p:txBody>
        </p:sp>
      </p:grpSp>
      <p:pic>
        <p:nvPicPr>
          <p:cNvPr id="224" name="image.png" descr="image.png"/>
          <p:cNvPicPr>
            <a:picLocks noChangeAspect="1"/>
          </p:cNvPicPr>
          <p:nvPr/>
        </p:nvPicPr>
        <p:blipFill>
          <a:blip r:embed="rId2"/>
          <a:stretch>
            <a:fillRect/>
          </a:stretch>
        </p:blipFill>
        <p:spPr>
          <a:xfrm>
            <a:off x="3548381" y="6318250"/>
            <a:ext cx="354013" cy="539750"/>
          </a:xfrm>
          <a:prstGeom prst="rect">
            <a:avLst/>
          </a:prstGeom>
          <a:ln w="12700">
            <a:miter lim="400000"/>
          </a:ln>
        </p:spPr>
      </p:pic>
      <p:pic>
        <p:nvPicPr>
          <p:cNvPr id="3" name="Picture 2">
            <a:extLst>
              <a:ext uri="{FF2B5EF4-FFF2-40B4-BE49-F238E27FC236}">
                <a16:creationId xmlns:a16="http://schemas.microsoft.com/office/drawing/2014/main" id="{1140BCBE-FF8D-326F-0248-2BF79671A7EF}"/>
              </a:ext>
            </a:extLst>
          </p:cNvPr>
          <p:cNvPicPr>
            <a:picLocks noChangeAspect="1"/>
          </p:cNvPicPr>
          <p:nvPr/>
        </p:nvPicPr>
        <p:blipFill>
          <a:blip r:embed="rId3"/>
          <a:stretch>
            <a:fillRect/>
          </a:stretch>
        </p:blipFill>
        <p:spPr>
          <a:xfrm>
            <a:off x="1717993" y="3993122"/>
            <a:ext cx="2282507" cy="2378711"/>
          </a:xfrm>
          <a:prstGeom prst="rect">
            <a:avLst/>
          </a:prstGeom>
        </p:spPr>
      </p:pic>
      <p:pic>
        <p:nvPicPr>
          <p:cNvPr id="5" name="Picture 4">
            <a:extLst>
              <a:ext uri="{FF2B5EF4-FFF2-40B4-BE49-F238E27FC236}">
                <a16:creationId xmlns:a16="http://schemas.microsoft.com/office/drawing/2014/main" id="{A51F7D91-6165-2841-F1DC-E93E47EF411D}"/>
              </a:ext>
            </a:extLst>
          </p:cNvPr>
          <p:cNvPicPr>
            <a:picLocks noChangeAspect="1"/>
          </p:cNvPicPr>
          <p:nvPr/>
        </p:nvPicPr>
        <p:blipFill>
          <a:blip r:embed="rId4"/>
          <a:stretch>
            <a:fillRect/>
          </a:stretch>
        </p:blipFill>
        <p:spPr>
          <a:xfrm>
            <a:off x="4249415" y="83370"/>
            <a:ext cx="4277365" cy="49351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21"/>
                                        </p:tgtEl>
                                        <p:attrNameLst>
                                          <p:attrName>style.visibility</p:attrName>
                                        </p:attrNameLst>
                                      </p:cBhvr>
                                      <p:to>
                                        <p:strVal val="visible"/>
                                      </p:to>
                                    </p:set>
                                    <p:animEffect transition="in" filter="blinds(horizontal)">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224"/>
                                        </p:tgtEl>
                                        <p:attrNameLst>
                                          <p:attrName>style.visibility</p:attrName>
                                        </p:attrNameLst>
                                      </p:cBhvr>
                                      <p:to>
                                        <p:strVal val="visible"/>
                                      </p:to>
                                    </p:set>
                                    <p:anim calcmode="lin" valueType="num">
                                      <p:cBhvr>
                                        <p:cTn id="16" dur="500" fill="hold"/>
                                        <p:tgtEl>
                                          <p:spTgt spid="224"/>
                                        </p:tgtEl>
                                        <p:attrNameLst>
                                          <p:attrName>ppt_x</p:attrName>
                                        </p:attrNameLst>
                                      </p:cBhvr>
                                      <p:tavLst>
                                        <p:tav tm="0">
                                          <p:val>
                                            <p:strVal val="#ppt_x"/>
                                          </p:val>
                                        </p:tav>
                                        <p:tav tm="100000">
                                          <p:val>
                                            <p:strVal val="#ppt_x"/>
                                          </p:val>
                                        </p:tav>
                                      </p:tavLst>
                                    </p:anim>
                                    <p:anim calcmode="lin" valueType="num">
                                      <p:cBhvr>
                                        <p:cTn id="17"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2" animBg="1" advAuto="0"/>
      <p:bldP spid="221" grpId="1" animBg="1" advAuto="0"/>
      <p:bldP spid="224"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ection 2: Analysis"/>
          <p:cNvSpPr txBox="1">
            <a:spLocks noGrp="1"/>
          </p:cNvSpPr>
          <p:nvPr>
            <p:ph type="body" sz="quarter" idx="4294967295"/>
          </p:nvPr>
        </p:nvSpPr>
        <p:spPr>
          <a:xfrm>
            <a:off x="5003800" y="3716337"/>
            <a:ext cx="5092700" cy="1371601"/>
          </a:xfrm>
          <a:prstGeom prst="rect">
            <a:avLst/>
          </a:prstGeom>
        </p:spPr>
        <p:txBody>
          <a:bodyPr>
            <a:normAutofit/>
          </a:bodyPr>
          <a:lstStyle>
            <a:lvl1pPr marL="0" indent="0">
              <a:buSzTx/>
              <a:buFont typeface="Wingdings"/>
              <a:buNone/>
              <a:defRPr sz="1800" b="1">
                <a:solidFill>
                  <a:srgbClr val="4E3B30"/>
                </a:solidFill>
              </a:defRPr>
            </a:lvl1pPr>
          </a:lstStyle>
          <a:p>
            <a:r>
              <a:rPr lang="es-ES_tradnl" noProof="0" dirty="0"/>
              <a:t>Sección 2: Análisis</a:t>
            </a:r>
          </a:p>
        </p:txBody>
      </p:sp>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QUESTION 5"/>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rPr lang="en-CA" dirty="0"/>
              <a:t>PREGUNTA  </a:t>
            </a:r>
            <a:r>
              <a:rPr dirty="0"/>
              <a:t>5</a:t>
            </a:r>
          </a:p>
        </p:txBody>
      </p:sp>
      <p:sp>
        <p:nvSpPr>
          <p:cNvPr id="231" name="Reference to gender equality/ human rights legislation / policy."/>
          <p:cNvSpPr txBox="1"/>
          <p:nvPr/>
        </p:nvSpPr>
        <p:spPr>
          <a:xfrm>
            <a:off x="240632" y="1012826"/>
            <a:ext cx="4007255"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s-ES_tradnl" noProof="0" dirty="0"/>
              <a:t>La noticia hace referencia a equidad de genero/legislación sobre derechos humanos/políticas? </a:t>
            </a:r>
          </a:p>
        </p:txBody>
      </p:sp>
      <p:grpSp>
        <p:nvGrpSpPr>
          <p:cNvPr id="237" name="Group"/>
          <p:cNvGrpSpPr/>
          <p:nvPr/>
        </p:nvGrpSpPr>
        <p:grpSpPr>
          <a:xfrm>
            <a:off x="611187" y="2276474"/>
            <a:ext cx="3170556" cy="865189"/>
            <a:chOff x="0" y="0"/>
            <a:chExt cx="3170555" cy="865187"/>
          </a:xfrm>
        </p:grpSpPr>
        <p:grpSp>
          <p:nvGrpSpPr>
            <p:cNvPr id="235" name="Group"/>
            <p:cNvGrpSpPr/>
            <p:nvPr/>
          </p:nvGrpSpPr>
          <p:grpSpPr>
            <a:xfrm>
              <a:off x="77470" y="-1"/>
              <a:ext cx="3093086" cy="824866"/>
              <a:chOff x="0" y="0"/>
              <a:chExt cx="3093085" cy="824864"/>
            </a:xfrm>
          </p:grpSpPr>
          <p:sp>
            <p:nvSpPr>
              <p:cNvPr id="233" name="1. Yes"/>
              <p:cNvSpPr txBox="1"/>
              <p:nvPr/>
            </p:nvSpPr>
            <p:spPr>
              <a:xfrm>
                <a:off x="0" y="0"/>
                <a:ext cx="3051811" cy="320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marL="457200" indent="-590550">
                  <a:defRPr sz="1500"/>
                </a:lvl1pPr>
              </a:lstStyle>
              <a:p>
                <a:r>
                  <a:rPr dirty="0"/>
                  <a:t>1. </a:t>
                </a:r>
                <a:r>
                  <a:rPr lang="en-CA" dirty="0"/>
                  <a:t>Si</a:t>
                </a:r>
                <a:endParaRPr dirty="0"/>
              </a:p>
            </p:txBody>
          </p:sp>
          <p:sp>
            <p:nvSpPr>
              <p:cNvPr id="234" name="2. No"/>
              <p:cNvSpPr txBox="1"/>
              <p:nvPr/>
            </p:nvSpPr>
            <p:spPr>
              <a:xfrm>
                <a:off x="41275" y="504824"/>
                <a:ext cx="3051811" cy="320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marL="457200" indent="-590550">
                  <a:defRPr sz="1500"/>
                </a:lvl1pPr>
              </a:lstStyle>
              <a:p>
                <a:r>
                  <a:t>2. No</a:t>
                </a:r>
              </a:p>
            </p:txBody>
          </p:sp>
        </p:grpSp>
        <p:sp>
          <p:nvSpPr>
            <p:cNvPr id="236" name="Rectangle"/>
            <p:cNvSpPr/>
            <p:nvPr/>
          </p:nvSpPr>
          <p:spPr>
            <a:xfrm>
              <a:off x="0" y="504824"/>
              <a:ext cx="865188" cy="360364"/>
            </a:xfrm>
            <a:prstGeom prst="rect">
              <a:avLst/>
            </a:prstGeom>
            <a:noFill/>
            <a:ln w="25400" cap="flat">
              <a:solidFill>
                <a:srgbClr val="0070C0"/>
              </a:solidFill>
              <a:prstDash val="solid"/>
              <a:round/>
            </a:ln>
            <a:effectLst/>
          </p:spPr>
          <p:txBody>
            <a:bodyPr wrap="square" lIns="45719" tIns="45719" rIns="45719" bIns="45719" numCol="1" anchor="ctr">
              <a:noAutofit/>
            </a:bodyPr>
            <a:lstStyle/>
            <a:p>
              <a:pPr algn="ctr">
                <a:defRPr>
                  <a:solidFill>
                    <a:srgbClr val="0070C0"/>
                  </a:solidFill>
                </a:defRPr>
              </a:pPr>
              <a:endParaRPr/>
            </a:p>
          </p:txBody>
        </p:sp>
      </p:grpSp>
      <p:grpSp>
        <p:nvGrpSpPr>
          <p:cNvPr id="240" name="Group"/>
          <p:cNvGrpSpPr/>
          <p:nvPr/>
        </p:nvGrpSpPr>
        <p:grpSpPr>
          <a:xfrm>
            <a:off x="4770539" y="5637212"/>
            <a:ext cx="3286126" cy="1000125"/>
            <a:chOff x="0" y="0"/>
            <a:chExt cx="3286125" cy="1000125"/>
          </a:xfrm>
        </p:grpSpPr>
        <p:sp>
          <p:nvSpPr>
            <p:cNvPr id="238" name="Rectangle"/>
            <p:cNvSpPr/>
            <p:nvPr/>
          </p:nvSpPr>
          <p:spPr>
            <a:xfrm>
              <a:off x="0" y="0"/>
              <a:ext cx="3286125" cy="10001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defRPr sz="1400"/>
              </a:pPr>
              <a:endParaRPr/>
            </a:p>
          </p:txBody>
        </p:sp>
        <p:sp>
          <p:nvSpPr>
            <p:cNvPr id="239" name="This story makes no mention of any specific legislation or policy on gender equality or human rights. Code 2."/>
            <p:cNvSpPr txBox="1"/>
            <p:nvPr/>
          </p:nvSpPr>
          <p:spPr>
            <a:xfrm>
              <a:off x="116838" y="46020"/>
              <a:ext cx="3169287" cy="9541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vl1pPr>
            </a:lstStyle>
            <a:p>
              <a:r>
                <a:rPr lang="es-ES_tradnl" noProof="0" dirty="0"/>
                <a:t>Esta noticia no hace referencia a legislación especifica o políticas de equidad de genero o de derechos humanos. Código 2. </a:t>
              </a:r>
            </a:p>
          </p:txBody>
        </p:sp>
      </p:grpSp>
      <p:pic>
        <p:nvPicPr>
          <p:cNvPr id="243" name="image.png" descr="image.png"/>
          <p:cNvPicPr>
            <a:picLocks noChangeAspect="1"/>
          </p:cNvPicPr>
          <p:nvPr/>
        </p:nvPicPr>
        <p:blipFill>
          <a:blip r:embed="rId2"/>
          <a:stretch>
            <a:fillRect/>
          </a:stretch>
        </p:blipFill>
        <p:spPr>
          <a:xfrm>
            <a:off x="1834521" y="5570536"/>
            <a:ext cx="358776" cy="549275"/>
          </a:xfrm>
          <a:prstGeom prst="rect">
            <a:avLst/>
          </a:prstGeom>
          <a:ln w="12700">
            <a:miter lim="400000"/>
          </a:ln>
        </p:spPr>
      </p:pic>
      <p:pic>
        <p:nvPicPr>
          <p:cNvPr id="3" name="Picture 2">
            <a:extLst>
              <a:ext uri="{FF2B5EF4-FFF2-40B4-BE49-F238E27FC236}">
                <a16:creationId xmlns:a16="http://schemas.microsoft.com/office/drawing/2014/main" id="{8BE3E3AF-C8AB-A091-FD56-28E750CF031C}"/>
              </a:ext>
            </a:extLst>
          </p:cNvPr>
          <p:cNvPicPr>
            <a:picLocks noChangeAspect="1"/>
          </p:cNvPicPr>
          <p:nvPr/>
        </p:nvPicPr>
        <p:blipFill>
          <a:blip r:embed="rId3"/>
          <a:stretch>
            <a:fillRect/>
          </a:stretch>
        </p:blipFill>
        <p:spPr>
          <a:xfrm>
            <a:off x="4429122" y="83370"/>
            <a:ext cx="4214816" cy="5487166"/>
          </a:xfrm>
          <a:prstGeom prst="rect">
            <a:avLst/>
          </a:prstGeom>
        </p:spPr>
      </p:pic>
      <p:pic>
        <p:nvPicPr>
          <p:cNvPr id="4" name="Picture 3">
            <a:extLst>
              <a:ext uri="{FF2B5EF4-FFF2-40B4-BE49-F238E27FC236}">
                <a16:creationId xmlns:a16="http://schemas.microsoft.com/office/drawing/2014/main" id="{D97ED82F-D498-0DC9-3A71-4BD086C9C564}"/>
              </a:ext>
            </a:extLst>
          </p:cNvPr>
          <p:cNvPicPr>
            <a:picLocks noChangeAspect="1"/>
          </p:cNvPicPr>
          <p:nvPr/>
        </p:nvPicPr>
        <p:blipFill>
          <a:blip r:embed="rId4"/>
          <a:stretch>
            <a:fillRect/>
          </a:stretch>
        </p:blipFill>
        <p:spPr>
          <a:xfrm>
            <a:off x="1682004" y="2276473"/>
            <a:ext cx="2565883" cy="3294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40"/>
                                        </p:tgtEl>
                                        <p:attrNameLst>
                                          <p:attrName>style.visibility</p:attrName>
                                        </p:attrNameLst>
                                      </p:cBhvr>
                                      <p:to>
                                        <p:strVal val="visible"/>
                                      </p:to>
                                    </p:set>
                                    <p:animEffect transition="in" filter="blinds(horizontal)">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2" nodeType="clickEffect">
                                  <p:stCondLst>
                                    <p:cond delay="0"/>
                                  </p:stCondLst>
                                  <p:iterate>
                                    <p:tmAbs val="0"/>
                                  </p:iterate>
                                  <p:childTnLst>
                                    <p:set>
                                      <p:cBhvr>
                                        <p:cTn id="11" fill="hold"/>
                                        <p:tgtEl>
                                          <p:spTgt spid="243"/>
                                        </p:tgtEl>
                                        <p:attrNameLst>
                                          <p:attrName>style.visibility</p:attrName>
                                        </p:attrNameLst>
                                      </p:cBhvr>
                                      <p:to>
                                        <p:strVal val="visible"/>
                                      </p:to>
                                    </p:set>
                                    <p:anim calcmode="lin" valueType="num">
                                      <p:cBhvr>
                                        <p:cTn id="12" dur="500" fill="hold"/>
                                        <p:tgtEl>
                                          <p:spTgt spid="243"/>
                                        </p:tgtEl>
                                        <p:attrNameLst>
                                          <p:attrName>ppt_x</p:attrName>
                                        </p:attrNameLst>
                                      </p:cBhvr>
                                      <p:tavLst>
                                        <p:tav tm="0">
                                          <p:val>
                                            <p:strVal val="#ppt_x"/>
                                          </p:val>
                                        </p:tav>
                                        <p:tav tm="100000">
                                          <p:val>
                                            <p:strVal val="#ppt_x"/>
                                          </p:val>
                                        </p:tav>
                                      </p:tavLst>
                                    </p:anim>
                                    <p:anim calcmode="lin" valueType="num">
                                      <p:cBhvr>
                                        <p:cTn id="13" dur="500" fill="hold"/>
                                        <p:tgtEl>
                                          <p:spTgt spid="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animBg="1" advAuto="0"/>
      <p:bldP spid="243"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QUESTION 6"/>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rPr lang="en-CA" dirty="0"/>
              <a:t>PREGUNTA  6</a:t>
            </a:r>
            <a:endParaRPr dirty="0"/>
          </a:p>
        </p:txBody>
      </p:sp>
      <p:sp>
        <p:nvSpPr>
          <p:cNvPr id="247" name="Circle"/>
          <p:cNvSpPr/>
          <p:nvPr/>
        </p:nvSpPr>
        <p:spPr>
          <a:xfrm>
            <a:off x="500062" y="1296987"/>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248" name="1. Yes"/>
          <p:cNvSpPr txBox="1"/>
          <p:nvPr/>
        </p:nvSpPr>
        <p:spPr>
          <a:xfrm>
            <a:off x="585469" y="2349500"/>
            <a:ext cx="79756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a:t>
            </a:r>
            <a:r>
              <a:rPr lang="en-CA" dirty="0"/>
              <a:t>Si</a:t>
            </a:r>
            <a:endParaRPr dirty="0"/>
          </a:p>
        </p:txBody>
      </p:sp>
      <p:sp>
        <p:nvSpPr>
          <p:cNvPr id="249" name="Is the story about a particular woman or group of women?"/>
          <p:cNvSpPr txBox="1"/>
          <p:nvPr/>
        </p:nvSpPr>
        <p:spPr>
          <a:xfrm>
            <a:off x="617219" y="1154112"/>
            <a:ext cx="3194687"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s-ES_tradnl" noProof="0" dirty="0"/>
              <a:t>¿El articulo trata de una mujer en particular o un grupo de mujeres?</a:t>
            </a:r>
          </a:p>
        </p:txBody>
      </p:sp>
      <p:sp>
        <p:nvSpPr>
          <p:cNvPr id="250" name="2. No"/>
          <p:cNvSpPr txBox="1"/>
          <p:nvPr/>
        </p:nvSpPr>
        <p:spPr>
          <a:xfrm>
            <a:off x="585469" y="2997200"/>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No</a:t>
            </a:r>
          </a:p>
        </p:txBody>
      </p:sp>
      <p:grpSp>
        <p:nvGrpSpPr>
          <p:cNvPr id="253" name="Group"/>
          <p:cNvGrpSpPr/>
          <p:nvPr/>
        </p:nvGrpSpPr>
        <p:grpSpPr>
          <a:xfrm>
            <a:off x="4269260" y="5668867"/>
            <a:ext cx="3781425" cy="966805"/>
            <a:chOff x="0" y="0"/>
            <a:chExt cx="3781425" cy="966804"/>
          </a:xfrm>
        </p:grpSpPr>
        <p:sp>
          <p:nvSpPr>
            <p:cNvPr id="251" name="Rectangle"/>
            <p:cNvSpPr/>
            <p:nvPr/>
          </p:nvSpPr>
          <p:spPr>
            <a:xfrm>
              <a:off x="0" y="0"/>
              <a:ext cx="3781425" cy="9366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defRPr sz="1400"/>
              </a:pPr>
              <a:endParaRPr/>
            </a:p>
          </p:txBody>
        </p:sp>
        <p:sp>
          <p:nvSpPr>
            <p:cNvPr id="252" name="Yes, the story is about Ms. Mabinty Bangura narrating her own experience."/>
            <p:cNvSpPr txBox="1"/>
            <p:nvPr/>
          </p:nvSpPr>
          <p:spPr>
            <a:xfrm>
              <a:off x="58419" y="12700"/>
              <a:ext cx="3664587" cy="9541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pPr>
              <a:endParaRPr dirty="0"/>
            </a:p>
            <a:p>
              <a:pPr algn="ctr">
                <a:defRPr sz="1400"/>
              </a:pPr>
              <a:r>
                <a:rPr lang="es-ES_tradnl" noProof="0" dirty="0"/>
                <a:t>No, esta noticia es sobre políticas de educación, sin referencia a género o grupos de género. </a:t>
              </a:r>
            </a:p>
          </p:txBody>
        </p:sp>
      </p:grpSp>
      <p:sp>
        <p:nvSpPr>
          <p:cNvPr id="254" name="Rectangle"/>
          <p:cNvSpPr/>
          <p:nvPr/>
        </p:nvSpPr>
        <p:spPr>
          <a:xfrm>
            <a:off x="500062" y="2833370"/>
            <a:ext cx="719138" cy="647700"/>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257" name="image.png" descr="image.png"/>
          <p:cNvPicPr>
            <a:picLocks noChangeAspect="1"/>
          </p:cNvPicPr>
          <p:nvPr/>
        </p:nvPicPr>
        <p:blipFill>
          <a:blip r:embed="rId2"/>
          <a:stretch>
            <a:fillRect/>
          </a:stretch>
        </p:blipFill>
        <p:spPr>
          <a:xfrm>
            <a:off x="2111375" y="5877633"/>
            <a:ext cx="358775" cy="549275"/>
          </a:xfrm>
          <a:prstGeom prst="rect">
            <a:avLst/>
          </a:prstGeom>
          <a:ln w="12700">
            <a:miter lim="400000"/>
          </a:ln>
        </p:spPr>
      </p:pic>
      <p:pic>
        <p:nvPicPr>
          <p:cNvPr id="4" name="Picture 3">
            <a:extLst>
              <a:ext uri="{FF2B5EF4-FFF2-40B4-BE49-F238E27FC236}">
                <a16:creationId xmlns:a16="http://schemas.microsoft.com/office/drawing/2014/main" id="{9DC8442C-E127-49DE-9CDC-A0976ED270A5}"/>
              </a:ext>
            </a:extLst>
          </p:cNvPr>
          <p:cNvPicPr>
            <a:picLocks noChangeAspect="1"/>
          </p:cNvPicPr>
          <p:nvPr/>
        </p:nvPicPr>
        <p:blipFill>
          <a:blip r:embed="rId3"/>
          <a:stretch>
            <a:fillRect/>
          </a:stretch>
        </p:blipFill>
        <p:spPr>
          <a:xfrm>
            <a:off x="1383031" y="3157220"/>
            <a:ext cx="2529219" cy="2646739"/>
          </a:xfrm>
          <a:prstGeom prst="rect">
            <a:avLst/>
          </a:prstGeom>
        </p:spPr>
      </p:pic>
      <p:pic>
        <p:nvPicPr>
          <p:cNvPr id="5" name="Picture 4">
            <a:extLst>
              <a:ext uri="{FF2B5EF4-FFF2-40B4-BE49-F238E27FC236}">
                <a16:creationId xmlns:a16="http://schemas.microsoft.com/office/drawing/2014/main" id="{5FCB6604-B6C2-F0EF-A72A-0B8E8F2BF40C}"/>
              </a:ext>
            </a:extLst>
          </p:cNvPr>
          <p:cNvPicPr>
            <a:picLocks noChangeAspect="1"/>
          </p:cNvPicPr>
          <p:nvPr/>
        </p:nvPicPr>
        <p:blipFill>
          <a:blip r:embed="rId4"/>
          <a:stretch>
            <a:fillRect/>
          </a:stretch>
        </p:blipFill>
        <p:spPr>
          <a:xfrm>
            <a:off x="4269260" y="151522"/>
            <a:ext cx="4214816" cy="54871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53"/>
                                        </p:tgtEl>
                                        <p:attrNameLst>
                                          <p:attrName>style.visibility</p:attrName>
                                        </p:attrNameLst>
                                      </p:cBhvr>
                                      <p:to>
                                        <p:strVal val="visible"/>
                                      </p:to>
                                    </p:set>
                                    <p:animEffect transition="in" filter="blinds(horizontal)">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5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257"/>
                                        </p:tgtEl>
                                        <p:attrNameLst>
                                          <p:attrName>style.visibility</p:attrName>
                                        </p:attrNameLst>
                                      </p:cBhvr>
                                      <p:to>
                                        <p:strVal val="visible"/>
                                      </p:to>
                                    </p:set>
                                    <p:anim calcmode="lin" valueType="num">
                                      <p:cBhvr>
                                        <p:cTn id="16" dur="500" fill="hold"/>
                                        <p:tgtEl>
                                          <p:spTgt spid="257"/>
                                        </p:tgtEl>
                                        <p:attrNameLst>
                                          <p:attrName>ppt_x</p:attrName>
                                        </p:attrNameLst>
                                      </p:cBhvr>
                                      <p:tavLst>
                                        <p:tav tm="0">
                                          <p:val>
                                            <p:strVal val="#ppt_x"/>
                                          </p:val>
                                        </p:tav>
                                        <p:tav tm="100000">
                                          <p:val>
                                            <p:strVal val="#ppt_x"/>
                                          </p:val>
                                        </p:tav>
                                      </p:tavLst>
                                    </p:anim>
                                    <p:anim calcmode="lin" valueType="num">
                                      <p:cBhvr>
                                        <p:cTn id="17" dur="500" fill="hold"/>
                                        <p:tgtEl>
                                          <p:spTgt spid="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animBg="1" advAuto="0"/>
      <p:bldP spid="254" grpId="2" animBg="1" advAuto="0"/>
      <p:bldP spid="257"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QUESTION 7"/>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rPr lang="en-CA" dirty="0"/>
              <a:t>PREGUNTA</a:t>
            </a:r>
            <a:r>
              <a:rPr dirty="0"/>
              <a:t> 7</a:t>
            </a:r>
          </a:p>
        </p:txBody>
      </p:sp>
      <p:sp>
        <p:nvSpPr>
          <p:cNvPr id="261" name="Circle"/>
          <p:cNvSpPr/>
          <p:nvPr/>
        </p:nvSpPr>
        <p:spPr>
          <a:xfrm>
            <a:off x="500062" y="1296987"/>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262" name="1. Agree"/>
          <p:cNvSpPr txBox="1"/>
          <p:nvPr/>
        </p:nvSpPr>
        <p:spPr>
          <a:xfrm>
            <a:off x="688657" y="2071687"/>
            <a:ext cx="305181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a:t>
            </a:r>
            <a:r>
              <a:rPr lang="es-ES_tradnl" noProof="0" dirty="0"/>
              <a:t>De acuerdo</a:t>
            </a:r>
            <a:endParaRPr dirty="0"/>
          </a:p>
        </p:txBody>
      </p:sp>
      <p:sp>
        <p:nvSpPr>
          <p:cNvPr id="263" name="2. Disagree"/>
          <p:cNvSpPr txBox="1"/>
          <p:nvPr/>
        </p:nvSpPr>
        <p:spPr>
          <a:xfrm>
            <a:off x="597565" y="2590974"/>
            <a:ext cx="3051811"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2. </a:t>
            </a:r>
            <a:r>
              <a:rPr lang="es-ES_tradnl" noProof="0" dirty="0"/>
              <a:t>En desacuerdo</a:t>
            </a:r>
            <a:endParaRPr dirty="0"/>
          </a:p>
        </p:txBody>
      </p:sp>
      <p:sp>
        <p:nvSpPr>
          <p:cNvPr id="264" name="This story clearly highlights issues of inequality between women and men?"/>
          <p:cNvSpPr txBox="1"/>
          <p:nvPr/>
        </p:nvSpPr>
        <p:spPr>
          <a:xfrm>
            <a:off x="617219" y="1082675"/>
            <a:ext cx="3194687"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s-ES_tradnl" noProof="0" dirty="0"/>
              <a:t>¿El articulo aborda temas de igualdad o desigualdad entre mujeres y hombres ?</a:t>
            </a:r>
          </a:p>
        </p:txBody>
      </p:sp>
      <p:grpSp>
        <p:nvGrpSpPr>
          <p:cNvPr id="267" name="Group"/>
          <p:cNvGrpSpPr/>
          <p:nvPr/>
        </p:nvGrpSpPr>
        <p:grpSpPr>
          <a:xfrm>
            <a:off x="4000501" y="5604095"/>
            <a:ext cx="4297044" cy="1032796"/>
            <a:chOff x="0" y="0"/>
            <a:chExt cx="3429000" cy="1785938"/>
          </a:xfrm>
        </p:grpSpPr>
        <p:sp>
          <p:nvSpPr>
            <p:cNvPr id="265" name="Rectangle"/>
            <p:cNvSpPr/>
            <p:nvPr/>
          </p:nvSpPr>
          <p:spPr>
            <a:xfrm>
              <a:off x="0" y="0"/>
              <a:ext cx="3429000" cy="1785938"/>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defRPr sz="1200"/>
              </a:pPr>
              <a:endParaRPr/>
            </a:p>
          </p:txBody>
        </p:sp>
        <p:sp>
          <p:nvSpPr>
            <p:cNvPr id="266" name="Mabinty is a resident in an impoverished area of Freetown. She is probably struggling with poverty and the lack of communication between the Ebola centre and her may be due to her low social status and gender. This however is not clearly stated in the ne"/>
            <p:cNvSpPr txBox="1"/>
            <p:nvPr/>
          </p:nvSpPr>
          <p:spPr>
            <a:xfrm>
              <a:off x="58418" y="238346"/>
              <a:ext cx="3312162" cy="13092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90000"/>
                </a:lnSpc>
                <a:defRPr sz="1200"/>
              </a:pPr>
              <a:endParaRPr dirty="0"/>
            </a:p>
            <a:p>
              <a:pPr algn="ctr">
                <a:lnSpc>
                  <a:spcPct val="90000"/>
                </a:lnSpc>
                <a:defRPr sz="1200"/>
              </a:pPr>
              <a:r>
                <a:rPr lang="es-ES_tradnl" noProof="0" dirty="0"/>
                <a:t>No, no hay referencia explicita relativo a género, o diferencias entre géneros, o temas de igualdad o desigualdad de género.</a:t>
              </a:r>
            </a:p>
          </p:txBody>
        </p:sp>
      </p:grpSp>
      <p:sp>
        <p:nvSpPr>
          <p:cNvPr id="268" name="Rectangle"/>
          <p:cNvSpPr/>
          <p:nvPr/>
        </p:nvSpPr>
        <p:spPr>
          <a:xfrm>
            <a:off x="571500" y="2571750"/>
            <a:ext cx="1701880" cy="504825"/>
          </a:xfrm>
          <a:prstGeom prst="rect">
            <a:avLst/>
          </a:prstGeom>
          <a:ln w="25400">
            <a:solidFill>
              <a:srgbClr val="0070C0"/>
            </a:solidFill>
          </a:ln>
        </p:spPr>
        <p:txBody>
          <a:bodyPr lIns="45719" rIns="45719" anchor="ctr"/>
          <a:lstStyle/>
          <a:p>
            <a:pPr algn="ctr">
              <a:defRPr>
                <a:solidFill>
                  <a:srgbClr val="FFFFFF"/>
                </a:solidFill>
              </a:defRPr>
            </a:pPr>
            <a:endParaRPr/>
          </a:p>
        </p:txBody>
      </p:sp>
      <p:pic>
        <p:nvPicPr>
          <p:cNvPr id="271" name="image.png" descr="image.png"/>
          <p:cNvPicPr>
            <a:picLocks noChangeAspect="1"/>
          </p:cNvPicPr>
          <p:nvPr/>
        </p:nvPicPr>
        <p:blipFill>
          <a:blip r:embed="rId2"/>
          <a:stretch>
            <a:fillRect/>
          </a:stretch>
        </p:blipFill>
        <p:spPr>
          <a:xfrm>
            <a:off x="2273380" y="6205624"/>
            <a:ext cx="360363" cy="549276"/>
          </a:xfrm>
          <a:prstGeom prst="rect">
            <a:avLst/>
          </a:prstGeom>
          <a:ln w="12700">
            <a:miter lim="400000"/>
          </a:ln>
        </p:spPr>
      </p:pic>
      <p:pic>
        <p:nvPicPr>
          <p:cNvPr id="4" name="Picture 3">
            <a:extLst>
              <a:ext uri="{FF2B5EF4-FFF2-40B4-BE49-F238E27FC236}">
                <a16:creationId xmlns:a16="http://schemas.microsoft.com/office/drawing/2014/main" id="{9EFAA84A-D66C-7C76-42E0-9C6187D82D08}"/>
              </a:ext>
            </a:extLst>
          </p:cNvPr>
          <p:cNvPicPr>
            <a:picLocks noChangeAspect="1"/>
          </p:cNvPicPr>
          <p:nvPr/>
        </p:nvPicPr>
        <p:blipFill>
          <a:blip r:embed="rId3"/>
          <a:stretch>
            <a:fillRect/>
          </a:stretch>
        </p:blipFill>
        <p:spPr>
          <a:xfrm>
            <a:off x="817247" y="3642320"/>
            <a:ext cx="2702130" cy="2546835"/>
          </a:xfrm>
          <a:prstGeom prst="rect">
            <a:avLst/>
          </a:prstGeom>
        </p:spPr>
      </p:pic>
      <p:pic>
        <p:nvPicPr>
          <p:cNvPr id="5" name="Picture 4">
            <a:extLst>
              <a:ext uri="{FF2B5EF4-FFF2-40B4-BE49-F238E27FC236}">
                <a16:creationId xmlns:a16="http://schemas.microsoft.com/office/drawing/2014/main" id="{1E4EBFBA-749D-09F9-AC5A-F2AFCACD893B}"/>
              </a:ext>
            </a:extLst>
          </p:cNvPr>
          <p:cNvPicPr>
            <a:picLocks noChangeAspect="1"/>
          </p:cNvPicPr>
          <p:nvPr/>
        </p:nvPicPr>
        <p:blipFill>
          <a:blip r:embed="rId4"/>
          <a:stretch>
            <a:fillRect/>
          </a:stretch>
        </p:blipFill>
        <p:spPr>
          <a:xfrm>
            <a:off x="4187032" y="151522"/>
            <a:ext cx="4385468" cy="5260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67"/>
                                        </p:tgtEl>
                                        <p:attrNameLst>
                                          <p:attrName>style.visibility</p:attrName>
                                        </p:attrNameLst>
                                      </p:cBhvr>
                                      <p:to>
                                        <p:strVal val="visible"/>
                                      </p:to>
                                    </p:set>
                                    <p:animEffect transition="in" filter="blinds(horizontal)">
                                      <p:cBhvr>
                                        <p:cTn id="7" dur="5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271"/>
                                        </p:tgtEl>
                                        <p:attrNameLst>
                                          <p:attrName>style.visibility</p:attrName>
                                        </p:attrNameLst>
                                      </p:cBhvr>
                                      <p:to>
                                        <p:strVal val="visible"/>
                                      </p:to>
                                    </p:set>
                                    <p:anim calcmode="lin" valueType="num">
                                      <p:cBhvr>
                                        <p:cTn id="16" dur="500" fill="hold"/>
                                        <p:tgtEl>
                                          <p:spTgt spid="271"/>
                                        </p:tgtEl>
                                        <p:attrNameLst>
                                          <p:attrName>ppt_x</p:attrName>
                                        </p:attrNameLst>
                                      </p:cBhvr>
                                      <p:tavLst>
                                        <p:tav tm="0">
                                          <p:val>
                                            <p:strVal val="#ppt_x"/>
                                          </p:val>
                                        </p:tav>
                                        <p:tav tm="100000">
                                          <p:val>
                                            <p:strVal val="#ppt_x"/>
                                          </p:val>
                                        </p:tav>
                                      </p:tavLst>
                                    </p:anim>
                                    <p:anim calcmode="lin" valueType="num">
                                      <p:cBhvr>
                                        <p:cTn id="17" dur="500" fill="hold"/>
                                        <p:tgtEl>
                                          <p:spTgt spid="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animBg="1" advAuto="0"/>
      <p:bldP spid="268" grpId="2" animBg="1" advAuto="0"/>
      <p:bldP spid="271"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QUESTION 8"/>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rPr lang="es-ES_tradnl" dirty="0"/>
              <a:t>PREGUNTA 8</a:t>
            </a:r>
          </a:p>
        </p:txBody>
      </p:sp>
      <p:sp>
        <p:nvSpPr>
          <p:cNvPr id="274" name="Circle"/>
          <p:cNvSpPr/>
          <p:nvPr/>
        </p:nvSpPr>
        <p:spPr>
          <a:xfrm>
            <a:off x="500062" y="1296987"/>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lang="es-ES_tradnl" dirty="0"/>
          </a:p>
        </p:txBody>
      </p:sp>
      <p:sp>
        <p:nvSpPr>
          <p:cNvPr id="275" name="This story clearly challenges gender stereotypes."/>
          <p:cNvSpPr txBox="1"/>
          <p:nvPr/>
        </p:nvSpPr>
        <p:spPr>
          <a:xfrm>
            <a:off x="631506" y="1151432"/>
            <a:ext cx="3717210"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s-ES_tradnl" noProof="0" dirty="0"/>
              <a:t>Esta noticia cuestiona claramente estereotipos de genero.</a:t>
            </a:r>
          </a:p>
        </p:txBody>
      </p:sp>
      <p:sp>
        <p:nvSpPr>
          <p:cNvPr id="276" name="1. Agree"/>
          <p:cNvSpPr txBox="1"/>
          <p:nvPr/>
        </p:nvSpPr>
        <p:spPr>
          <a:xfrm>
            <a:off x="617219" y="2000250"/>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lang="es-ES_tradnl" dirty="0"/>
              <a:t>1. De acuerdo</a:t>
            </a:r>
          </a:p>
        </p:txBody>
      </p:sp>
      <p:sp>
        <p:nvSpPr>
          <p:cNvPr id="277" name="2. Disagree"/>
          <p:cNvSpPr txBox="1"/>
          <p:nvPr/>
        </p:nvSpPr>
        <p:spPr>
          <a:xfrm>
            <a:off x="617219" y="2503487"/>
            <a:ext cx="3051812"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lang="es-ES_tradnl" dirty="0"/>
              <a:t>2</a:t>
            </a:r>
            <a:r>
              <a:rPr lang="es-ES_tradnl" noProof="0" dirty="0"/>
              <a:t>. En desacuerdo</a:t>
            </a:r>
            <a:endParaRPr lang="es-ES_tradnl" dirty="0"/>
          </a:p>
        </p:txBody>
      </p:sp>
      <p:sp>
        <p:nvSpPr>
          <p:cNvPr id="278" name="Rectangle"/>
          <p:cNvSpPr/>
          <p:nvPr/>
        </p:nvSpPr>
        <p:spPr>
          <a:xfrm>
            <a:off x="457200" y="2352181"/>
            <a:ext cx="1959380" cy="479067"/>
          </a:xfrm>
          <a:prstGeom prst="rect">
            <a:avLst/>
          </a:prstGeom>
          <a:ln w="25400">
            <a:solidFill>
              <a:srgbClr val="FF0000"/>
            </a:solidFill>
          </a:ln>
        </p:spPr>
        <p:txBody>
          <a:bodyPr lIns="45719" rIns="45719" anchor="ctr"/>
          <a:lstStyle/>
          <a:p>
            <a:pPr algn="ctr">
              <a:defRPr>
                <a:solidFill>
                  <a:srgbClr val="FFFFFF"/>
                </a:solidFill>
              </a:defRPr>
            </a:pPr>
            <a:endParaRPr lang="es-ES_tradnl" dirty="0"/>
          </a:p>
        </p:txBody>
      </p:sp>
      <p:grpSp>
        <p:nvGrpSpPr>
          <p:cNvPr id="282" name="Group"/>
          <p:cNvGrpSpPr/>
          <p:nvPr/>
        </p:nvGrpSpPr>
        <p:grpSpPr>
          <a:xfrm>
            <a:off x="4030277" y="5884752"/>
            <a:ext cx="4045413" cy="814812"/>
            <a:chOff x="18255" y="-395606"/>
            <a:chExt cx="3214688" cy="1785938"/>
          </a:xfrm>
        </p:grpSpPr>
        <p:sp>
          <p:nvSpPr>
            <p:cNvPr id="280" name="Rectangle"/>
            <p:cNvSpPr/>
            <p:nvPr/>
          </p:nvSpPr>
          <p:spPr>
            <a:xfrm>
              <a:off x="18255" y="-395606"/>
              <a:ext cx="3214688" cy="1785938"/>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defRPr sz="1100"/>
              </a:pPr>
              <a:endParaRPr lang="es-ES_tradnl" dirty="0"/>
            </a:p>
          </p:txBody>
        </p:sp>
        <p:sp>
          <p:nvSpPr>
            <p:cNvPr id="281" name="Mabinty is undoubtedly a poor woman, powerless, being forced into quarantine and given no information on what has happened to her son. However, she devises a plan to find her son after learning he was alive and about to be transferred to an orphanage.  S"/>
            <p:cNvSpPr txBox="1"/>
            <p:nvPr/>
          </p:nvSpPr>
          <p:spPr>
            <a:xfrm>
              <a:off x="58419" y="12701"/>
              <a:ext cx="3097849" cy="7960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defRPr sz="1100"/>
              </a:pPr>
              <a:r>
                <a:rPr lang="es-ES_tradnl" dirty="0"/>
                <a:t>No. La noticia no hace referencia al genero o diferencias entre géneros. </a:t>
              </a:r>
            </a:p>
          </p:txBody>
        </p:sp>
      </p:grpSp>
      <p:pic>
        <p:nvPicPr>
          <p:cNvPr id="285" name="image.png" descr="image.png"/>
          <p:cNvPicPr>
            <a:picLocks noChangeAspect="1"/>
          </p:cNvPicPr>
          <p:nvPr/>
        </p:nvPicPr>
        <p:blipFill>
          <a:blip r:embed="rId2"/>
          <a:stretch>
            <a:fillRect/>
          </a:stretch>
        </p:blipFill>
        <p:spPr>
          <a:xfrm>
            <a:off x="3036796" y="5796399"/>
            <a:ext cx="358776" cy="549276"/>
          </a:xfrm>
          <a:prstGeom prst="rect">
            <a:avLst/>
          </a:prstGeom>
          <a:ln w="12700">
            <a:miter lim="400000"/>
          </a:ln>
        </p:spPr>
      </p:pic>
      <p:pic>
        <p:nvPicPr>
          <p:cNvPr id="4" name="Picture 3">
            <a:extLst>
              <a:ext uri="{FF2B5EF4-FFF2-40B4-BE49-F238E27FC236}">
                <a16:creationId xmlns:a16="http://schemas.microsoft.com/office/drawing/2014/main" id="{F0AAF35A-2300-B7D4-A079-957A6E01E75A}"/>
              </a:ext>
            </a:extLst>
          </p:cNvPr>
          <p:cNvPicPr>
            <a:picLocks noChangeAspect="1"/>
          </p:cNvPicPr>
          <p:nvPr/>
        </p:nvPicPr>
        <p:blipFill>
          <a:blip r:embed="rId3"/>
          <a:stretch>
            <a:fillRect/>
          </a:stretch>
        </p:blipFill>
        <p:spPr>
          <a:xfrm>
            <a:off x="4348716" y="151522"/>
            <a:ext cx="4338084" cy="5555046"/>
          </a:xfrm>
          <a:prstGeom prst="rect">
            <a:avLst/>
          </a:prstGeom>
        </p:spPr>
      </p:pic>
      <p:pic>
        <p:nvPicPr>
          <p:cNvPr id="5" name="Picture 4">
            <a:extLst>
              <a:ext uri="{FF2B5EF4-FFF2-40B4-BE49-F238E27FC236}">
                <a16:creationId xmlns:a16="http://schemas.microsoft.com/office/drawing/2014/main" id="{837FC785-4EAC-2EFA-1C87-6DBED72BF9CF}"/>
              </a:ext>
            </a:extLst>
          </p:cNvPr>
          <p:cNvPicPr>
            <a:picLocks noChangeAspect="1"/>
          </p:cNvPicPr>
          <p:nvPr/>
        </p:nvPicPr>
        <p:blipFill>
          <a:blip r:embed="rId4"/>
          <a:stretch>
            <a:fillRect/>
          </a:stretch>
        </p:blipFill>
        <p:spPr>
          <a:xfrm>
            <a:off x="532758" y="3128424"/>
            <a:ext cx="3051812" cy="26245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82"/>
                                        </p:tgtEl>
                                        <p:attrNameLst>
                                          <p:attrName>style.visibility</p:attrName>
                                        </p:attrNameLst>
                                      </p:cBhvr>
                                      <p:to>
                                        <p:strVal val="visible"/>
                                      </p:to>
                                    </p:set>
                                    <p:animEffect transition="in" filter="blinds(horizontal)">
                                      <p:cBhvr>
                                        <p:cTn id="7" dur="5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285"/>
                                        </p:tgtEl>
                                        <p:attrNameLst>
                                          <p:attrName>style.visibility</p:attrName>
                                        </p:attrNameLst>
                                      </p:cBhvr>
                                      <p:to>
                                        <p:strVal val="visible"/>
                                      </p:to>
                                    </p:set>
                                    <p:anim calcmode="lin" valueType="num">
                                      <p:cBhvr>
                                        <p:cTn id="16" dur="500" fill="hold"/>
                                        <p:tgtEl>
                                          <p:spTgt spid="285"/>
                                        </p:tgtEl>
                                        <p:attrNameLst>
                                          <p:attrName>ppt_x</p:attrName>
                                        </p:attrNameLst>
                                      </p:cBhvr>
                                      <p:tavLst>
                                        <p:tav tm="0">
                                          <p:val>
                                            <p:strVal val="#ppt_x"/>
                                          </p:val>
                                        </p:tav>
                                        <p:tav tm="100000">
                                          <p:val>
                                            <p:strVal val="#ppt_x"/>
                                          </p:val>
                                        </p:tav>
                                      </p:tavLst>
                                    </p:anim>
                                    <p:anim calcmode="lin" valueType="num">
                                      <p:cBhvr>
                                        <p:cTn id="17" dur="500" fill="hold"/>
                                        <p:tgtEl>
                                          <p:spTgt spid="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2" animBg="1" advAuto="0"/>
      <p:bldP spid="282" grpId="1" animBg="1" advAuto="0"/>
      <p:bldP spid="285" grpId="3"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ection 3: Journalists &amp; Reporters"/>
          <p:cNvSpPr txBox="1">
            <a:spLocks noGrp="1"/>
          </p:cNvSpPr>
          <p:nvPr>
            <p:ph type="body" sz="quarter" idx="4294967295"/>
          </p:nvPr>
        </p:nvSpPr>
        <p:spPr>
          <a:xfrm>
            <a:off x="4140199" y="3357562"/>
            <a:ext cx="4776789" cy="1371601"/>
          </a:xfrm>
          <a:prstGeom prst="rect">
            <a:avLst/>
          </a:prstGeom>
        </p:spPr>
        <p:txBody>
          <a:bodyPr>
            <a:normAutofit/>
          </a:bodyPr>
          <a:lstStyle>
            <a:lvl1pPr marL="0" indent="0">
              <a:buSzTx/>
              <a:buFont typeface="Wingdings"/>
              <a:buNone/>
              <a:defRPr sz="1800" b="1">
                <a:solidFill>
                  <a:srgbClr val="4E3B30"/>
                </a:solidFill>
              </a:defRPr>
            </a:lvl1pPr>
          </a:lstStyle>
          <a:p>
            <a:r>
              <a:rPr lang="es-ES_tradnl" noProof="0" dirty="0"/>
              <a:t>Sección 3: Periodistas </a:t>
            </a:r>
            <a:r>
              <a:rPr dirty="0"/>
              <a:t>&amp; Reporter</a:t>
            </a:r>
            <a:r>
              <a:rPr lang="en-CA" dirty="0" err="1"/>
              <a:t>os</a:t>
            </a:r>
            <a:r>
              <a:rPr lang="en-CA" dirty="0"/>
              <a:t>/as</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QUESTION 9 JOURNALIST OR REPORTER"/>
          <p:cNvSpPr txBox="1">
            <a:spLocks noGrp="1"/>
          </p:cNvSpPr>
          <p:nvPr>
            <p:ph type="title" idx="4294967295"/>
          </p:nvPr>
        </p:nvSpPr>
        <p:spPr>
          <a:xfrm>
            <a:off x="179387" y="44450"/>
            <a:ext cx="4011613" cy="839788"/>
          </a:xfrm>
          <a:prstGeom prst="rect">
            <a:avLst/>
          </a:prstGeom>
        </p:spPr>
        <p:txBody>
          <a:bodyPr>
            <a:normAutofit/>
          </a:bodyPr>
          <a:lstStyle/>
          <a:p>
            <a:pPr>
              <a:defRPr sz="2700">
                <a:solidFill>
                  <a:srgbClr val="0070C0"/>
                </a:solidFill>
              </a:defRPr>
            </a:pPr>
            <a:r>
              <a:rPr lang="es-ES_tradnl" dirty="0"/>
              <a:t>PREGUNTA</a:t>
            </a:r>
            <a:r>
              <a:rPr dirty="0"/>
              <a:t> 9</a:t>
            </a:r>
            <a:br>
              <a:rPr dirty="0"/>
            </a:br>
            <a:r>
              <a:rPr lang="en-CA" sz="1800" dirty="0"/>
              <a:t>PERIODISTA</a:t>
            </a:r>
            <a:r>
              <a:rPr sz="1800" dirty="0"/>
              <a:t> O REPORTER</a:t>
            </a:r>
            <a:r>
              <a:rPr lang="en-CA" sz="1800" dirty="0"/>
              <a:t>O/A</a:t>
            </a:r>
            <a:endParaRPr sz="1800" dirty="0"/>
          </a:p>
        </p:txBody>
      </p:sp>
      <p:sp>
        <p:nvSpPr>
          <p:cNvPr id="292" name="What sex is the reporter?…"/>
          <p:cNvSpPr txBox="1"/>
          <p:nvPr/>
        </p:nvSpPr>
        <p:spPr>
          <a:xfrm>
            <a:off x="225107" y="965200"/>
            <a:ext cx="3580449"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pPr>
            <a:r>
              <a:rPr lang="es-ES_tradnl" noProof="0" dirty="0"/>
              <a:t>Cual es el sexo del reportero/a? </a:t>
            </a:r>
          </a:p>
          <a:p>
            <a:pPr>
              <a:spcBef>
                <a:spcPts val="1200"/>
              </a:spcBef>
              <a:defRPr i="1"/>
            </a:pPr>
            <a:r>
              <a:rPr lang="es-ES_tradnl" noProof="0" dirty="0"/>
              <a:t>(El articulo está firmado por Angelique Chrisafis)</a:t>
            </a:r>
          </a:p>
        </p:txBody>
      </p:sp>
      <p:sp>
        <p:nvSpPr>
          <p:cNvPr id="293" name="1. Female"/>
          <p:cNvSpPr txBox="1"/>
          <p:nvPr/>
        </p:nvSpPr>
        <p:spPr>
          <a:xfrm>
            <a:off x="296544" y="2236787"/>
            <a:ext cx="3529649"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a:t>
            </a:r>
            <a:r>
              <a:rPr lang="es-ES_tradnl" noProof="0" dirty="0"/>
              <a:t>Femenino</a:t>
            </a:r>
            <a:endParaRPr dirty="0"/>
          </a:p>
        </p:txBody>
      </p:sp>
      <p:sp>
        <p:nvSpPr>
          <p:cNvPr id="294" name="2. Male"/>
          <p:cNvSpPr txBox="1"/>
          <p:nvPr/>
        </p:nvSpPr>
        <p:spPr>
          <a:xfrm>
            <a:off x="296544" y="2690812"/>
            <a:ext cx="3529649"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2. </a:t>
            </a:r>
            <a:r>
              <a:rPr lang="es-ES_tradnl" noProof="0" dirty="0"/>
              <a:t>Masculino</a:t>
            </a:r>
            <a:endParaRPr dirty="0"/>
          </a:p>
        </p:txBody>
      </p:sp>
      <p:sp>
        <p:nvSpPr>
          <p:cNvPr id="295" name="3. Other (transgender, gender non-conforming, non-binary, two-spirit, third gender"/>
          <p:cNvSpPr txBox="1"/>
          <p:nvPr/>
        </p:nvSpPr>
        <p:spPr>
          <a:xfrm>
            <a:off x="202087" y="3087707"/>
            <a:ext cx="1786201"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457200" indent="-590550">
              <a:defRPr sz="1500"/>
            </a:lvl1pPr>
          </a:lstStyle>
          <a:p>
            <a:r>
              <a:rPr dirty="0"/>
              <a:t>3. </a:t>
            </a:r>
            <a:r>
              <a:rPr lang="es-ES_tradnl" noProof="0" dirty="0"/>
              <a:t>Genero diverso, incluyendo transgénero</a:t>
            </a:r>
            <a:endParaRPr dirty="0"/>
          </a:p>
        </p:txBody>
      </p:sp>
      <p:sp>
        <p:nvSpPr>
          <p:cNvPr id="296" name="4. Do not know"/>
          <p:cNvSpPr txBox="1"/>
          <p:nvPr/>
        </p:nvSpPr>
        <p:spPr>
          <a:xfrm>
            <a:off x="296544" y="4159250"/>
            <a:ext cx="2693037"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vl1pPr>
          </a:lstStyle>
          <a:p>
            <a:r>
              <a:rPr dirty="0"/>
              <a:t>4. </a:t>
            </a:r>
            <a:r>
              <a:rPr lang="en-CA" dirty="0"/>
              <a:t>No sabe.</a:t>
            </a:r>
            <a:endParaRPr dirty="0"/>
          </a:p>
        </p:txBody>
      </p:sp>
      <p:grpSp>
        <p:nvGrpSpPr>
          <p:cNvPr id="299" name="Group"/>
          <p:cNvGrpSpPr/>
          <p:nvPr/>
        </p:nvGrpSpPr>
        <p:grpSpPr>
          <a:xfrm>
            <a:off x="4145281" y="5595934"/>
            <a:ext cx="3921357" cy="1207695"/>
            <a:chOff x="0" y="0"/>
            <a:chExt cx="3060700" cy="1368425"/>
          </a:xfrm>
        </p:grpSpPr>
        <p:sp>
          <p:nvSpPr>
            <p:cNvPr id="297" name="Rectangle"/>
            <p:cNvSpPr/>
            <p:nvPr/>
          </p:nvSpPr>
          <p:spPr>
            <a:xfrm>
              <a:off x="0" y="0"/>
              <a:ext cx="3060700" cy="13684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defRPr sz="1200"/>
              </a:pPr>
              <a:endParaRPr/>
            </a:p>
          </p:txBody>
        </p:sp>
        <p:sp>
          <p:nvSpPr>
            <p:cNvPr id="298" name="When news agencies are providing the information, leave the space blank.…"/>
            <p:cNvSpPr txBox="1"/>
            <p:nvPr/>
          </p:nvSpPr>
          <p:spPr>
            <a:xfrm>
              <a:off x="58419" y="12700"/>
              <a:ext cx="2943862" cy="12345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90000"/>
                </a:lnSpc>
                <a:defRPr sz="1200"/>
              </a:pPr>
              <a:endParaRPr dirty="0"/>
            </a:p>
            <a:p>
              <a:pPr algn="ctr">
                <a:lnSpc>
                  <a:spcPct val="90000"/>
                </a:lnSpc>
                <a:defRPr sz="1200"/>
              </a:pPr>
              <a:r>
                <a:rPr lang="es-ES_tradnl" noProof="0" dirty="0"/>
                <a:t>Cuando es una agencia de noticas la que entrega la información entonces deje este espacio en blanco. </a:t>
              </a:r>
            </a:p>
            <a:p>
              <a:pPr algn="ctr">
                <a:lnSpc>
                  <a:spcPct val="90000"/>
                </a:lnSpc>
                <a:defRPr sz="1200"/>
              </a:pPr>
              <a:r>
                <a:rPr lang="es-ES_tradnl" noProof="0" dirty="0"/>
                <a:t>Si el nombre del reportero/a es entregado, pero no es claro si son masculino o femenino, entonces el código correcto seria ‘No sabe.’</a:t>
              </a:r>
            </a:p>
          </p:txBody>
        </p:sp>
      </p:grpSp>
      <p:sp>
        <p:nvSpPr>
          <p:cNvPr id="300" name="Rectangle"/>
          <p:cNvSpPr/>
          <p:nvPr/>
        </p:nvSpPr>
        <p:spPr>
          <a:xfrm>
            <a:off x="288925" y="2282825"/>
            <a:ext cx="1412284" cy="287338"/>
          </a:xfrm>
          <a:prstGeom prst="rect">
            <a:avLst/>
          </a:prstGeom>
          <a:ln w="25400">
            <a:solidFill>
              <a:srgbClr val="FF0000"/>
            </a:solidFill>
          </a:ln>
        </p:spPr>
        <p:txBody>
          <a:bodyPr lIns="45719" rIns="45719" anchor="ctr"/>
          <a:lstStyle/>
          <a:p>
            <a:pPr algn="ctr">
              <a:defRPr>
                <a:solidFill>
                  <a:srgbClr val="FFFFFF"/>
                </a:solidFill>
              </a:defRPr>
            </a:pPr>
            <a:endParaRPr/>
          </a:p>
        </p:txBody>
      </p:sp>
      <p:sp>
        <p:nvSpPr>
          <p:cNvPr id="301" name="Line"/>
          <p:cNvSpPr/>
          <p:nvPr/>
        </p:nvSpPr>
        <p:spPr>
          <a:xfrm flipV="1">
            <a:off x="2989581" y="631190"/>
            <a:ext cx="1084478" cy="506937"/>
          </a:xfrm>
          <a:prstGeom prst="line">
            <a:avLst/>
          </a:prstGeom>
          <a:ln w="12700">
            <a:solidFill>
              <a:srgbClr val="F79200"/>
            </a:solidFill>
            <a:tailEnd type="triangle"/>
          </a:ln>
        </p:spPr>
        <p:txBody>
          <a:bodyPr lIns="45719" rIns="45719"/>
          <a:lstStyle/>
          <a:p>
            <a:endParaRPr/>
          </a:p>
        </p:txBody>
      </p:sp>
      <p:pic>
        <p:nvPicPr>
          <p:cNvPr id="304" name="image.png" descr="image.png"/>
          <p:cNvPicPr>
            <a:picLocks noChangeAspect="1"/>
          </p:cNvPicPr>
          <p:nvPr/>
        </p:nvPicPr>
        <p:blipFill>
          <a:blip r:embed="rId2"/>
          <a:stretch>
            <a:fillRect/>
          </a:stretch>
        </p:blipFill>
        <p:spPr>
          <a:xfrm>
            <a:off x="3391534" y="5111749"/>
            <a:ext cx="358775" cy="462850"/>
          </a:xfrm>
          <a:prstGeom prst="rect">
            <a:avLst/>
          </a:prstGeom>
          <a:ln w="12700">
            <a:miter lim="400000"/>
          </a:ln>
        </p:spPr>
      </p:pic>
      <p:sp>
        <p:nvSpPr>
          <p:cNvPr id="305" name="**If there was a second reporter, she or he would be coded on the next row. Since there are no other reporters in the story, we move on to the next section of the coding sheet."/>
          <p:cNvSpPr txBox="1"/>
          <p:nvPr/>
        </p:nvSpPr>
        <p:spPr>
          <a:xfrm>
            <a:off x="225106" y="4687376"/>
            <a:ext cx="3142381"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i="1">
                <a:solidFill>
                  <a:srgbClr val="0070C0"/>
                </a:solidFill>
              </a:defRPr>
            </a:lvl1pPr>
          </a:lstStyle>
          <a:p>
            <a:r>
              <a:rPr dirty="0"/>
              <a:t>**</a:t>
            </a:r>
            <a:r>
              <a:rPr lang="en-CA" dirty="0"/>
              <a:t> </a:t>
            </a:r>
            <a:r>
              <a:rPr lang="es-ES_tradnl" noProof="0" dirty="0"/>
              <a:t>Si hay un segundo reportero, ella o él seria codificado en la segunda fila. Como en este caso no hay otros reporteros entonces vamos a la siguiente sesión de la hoja. </a:t>
            </a:r>
          </a:p>
        </p:txBody>
      </p:sp>
      <p:pic>
        <p:nvPicPr>
          <p:cNvPr id="3" name="Picture 2">
            <a:extLst>
              <a:ext uri="{FF2B5EF4-FFF2-40B4-BE49-F238E27FC236}">
                <a16:creationId xmlns:a16="http://schemas.microsoft.com/office/drawing/2014/main" id="{3E7A9387-F128-0683-F481-D54BA17B576B}"/>
              </a:ext>
            </a:extLst>
          </p:cNvPr>
          <p:cNvPicPr>
            <a:picLocks noChangeAspect="1"/>
          </p:cNvPicPr>
          <p:nvPr/>
        </p:nvPicPr>
        <p:blipFill>
          <a:blip r:embed="rId3"/>
          <a:stretch>
            <a:fillRect/>
          </a:stretch>
        </p:blipFill>
        <p:spPr>
          <a:xfrm>
            <a:off x="4348716" y="151522"/>
            <a:ext cx="4338084" cy="5444412"/>
          </a:xfrm>
          <a:prstGeom prst="rect">
            <a:avLst/>
          </a:prstGeom>
        </p:spPr>
      </p:pic>
      <p:pic>
        <p:nvPicPr>
          <p:cNvPr id="4" name="Picture 3">
            <a:extLst>
              <a:ext uri="{FF2B5EF4-FFF2-40B4-BE49-F238E27FC236}">
                <a16:creationId xmlns:a16="http://schemas.microsoft.com/office/drawing/2014/main" id="{ADC5C41A-5B63-CB95-4746-48C5EF9BA680}"/>
              </a:ext>
            </a:extLst>
          </p:cNvPr>
          <p:cNvPicPr>
            <a:picLocks noChangeAspect="1"/>
          </p:cNvPicPr>
          <p:nvPr/>
        </p:nvPicPr>
        <p:blipFill>
          <a:blip r:embed="rId4"/>
          <a:stretch>
            <a:fillRect/>
          </a:stretch>
        </p:blipFill>
        <p:spPr>
          <a:xfrm>
            <a:off x="3337400" y="1970234"/>
            <a:ext cx="838200" cy="312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2" nodeType="clickEffect">
                                  <p:stCondLst>
                                    <p:cond delay="0"/>
                                  </p:stCondLst>
                                  <p:iterate>
                                    <p:tmAbs val="0"/>
                                  </p:iterate>
                                  <p:childTnLst>
                                    <p:set>
                                      <p:cBhvr>
                                        <p:cTn id="10" fill="hold"/>
                                        <p:tgtEl>
                                          <p:spTgt spid="301"/>
                                        </p:tgtEl>
                                        <p:attrNameLst>
                                          <p:attrName>style.visibility</p:attrName>
                                        </p:attrNameLst>
                                      </p:cBhvr>
                                      <p:to>
                                        <p:strVal val="visible"/>
                                      </p:to>
                                    </p:set>
                                    <p:animEffect transition="in" filter="fade">
                                      <p:cBhvr>
                                        <p:cTn id="11" dur="500"/>
                                        <p:tgtEl>
                                          <p:spTgt spid="30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30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4" nodeType="clickEffect">
                                  <p:stCondLst>
                                    <p:cond delay="0"/>
                                  </p:stCondLst>
                                  <p:iterate>
                                    <p:tmAbs val="0"/>
                                  </p:iterate>
                                  <p:childTnLst>
                                    <p:set>
                                      <p:cBhvr>
                                        <p:cTn id="19" fill="hold"/>
                                        <p:tgtEl>
                                          <p:spTgt spid="304"/>
                                        </p:tgtEl>
                                        <p:attrNameLst>
                                          <p:attrName>style.visibility</p:attrName>
                                        </p:attrNameLst>
                                      </p:cBhvr>
                                      <p:to>
                                        <p:strVal val="visible"/>
                                      </p:to>
                                    </p:set>
                                    <p:anim calcmode="lin" valueType="num">
                                      <p:cBhvr>
                                        <p:cTn id="20" dur="500" fill="hold"/>
                                        <p:tgtEl>
                                          <p:spTgt spid="304"/>
                                        </p:tgtEl>
                                        <p:attrNameLst>
                                          <p:attrName>ppt_x</p:attrName>
                                        </p:attrNameLst>
                                      </p:cBhvr>
                                      <p:tavLst>
                                        <p:tav tm="0">
                                          <p:val>
                                            <p:strVal val="#ppt_x"/>
                                          </p:val>
                                        </p:tav>
                                        <p:tav tm="100000">
                                          <p:val>
                                            <p:strVal val="#ppt_x"/>
                                          </p:val>
                                        </p:tav>
                                      </p:tavLst>
                                    </p:anim>
                                    <p:anim calcmode="lin" valueType="num">
                                      <p:cBhvr>
                                        <p:cTn id="21" dur="500" fill="hold"/>
                                        <p:tgtEl>
                                          <p:spTgt spid="30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fill="hold" grpId="5" nodeType="clickEffect">
                                  <p:stCondLst>
                                    <p:cond delay="0"/>
                                  </p:stCondLst>
                                  <p:iterate>
                                    <p:tmAbs val="0"/>
                                  </p:iterate>
                                  <p:childTnLst>
                                    <p:set>
                                      <p:cBhvr>
                                        <p:cTn id="25" fill="hold"/>
                                        <p:tgtEl>
                                          <p:spTgt spid="305"/>
                                        </p:tgtEl>
                                        <p:attrNameLst>
                                          <p:attrName>style.visibility</p:attrName>
                                        </p:attrNameLst>
                                      </p:cBhvr>
                                      <p:to>
                                        <p:strVal val="visible"/>
                                      </p:to>
                                    </p:set>
                                    <p:animEffect transition="in" filter="fade">
                                      <p:cBhvr>
                                        <p:cTn id="26"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1" animBg="1" advAuto="0"/>
      <p:bldP spid="300" grpId="3" animBg="1" advAuto="0"/>
      <p:bldP spid="301" grpId="2" animBg="1" advAuto="0"/>
      <p:bldP spid="304" grpId="4" animBg="1" advAuto="0"/>
      <p:bldP spid="305" grpId="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ection 4: People in the news"/>
          <p:cNvSpPr txBox="1">
            <a:spLocks noGrp="1"/>
          </p:cNvSpPr>
          <p:nvPr>
            <p:ph type="body" sz="quarter" idx="4294967295"/>
          </p:nvPr>
        </p:nvSpPr>
        <p:spPr>
          <a:xfrm>
            <a:off x="4427537" y="3429000"/>
            <a:ext cx="4729163" cy="1371600"/>
          </a:xfrm>
          <a:prstGeom prst="rect">
            <a:avLst/>
          </a:prstGeom>
        </p:spPr>
        <p:txBody>
          <a:bodyPr>
            <a:normAutofit/>
          </a:bodyPr>
          <a:lstStyle>
            <a:lvl1pPr marL="0" indent="0">
              <a:buSzTx/>
              <a:buFont typeface="Wingdings"/>
              <a:buNone/>
              <a:defRPr sz="1800" b="1">
                <a:solidFill>
                  <a:srgbClr val="4E3B30"/>
                </a:solidFill>
              </a:defRPr>
            </a:lvl1pPr>
          </a:lstStyle>
          <a:p>
            <a:r>
              <a:rPr lang="es-ES_tradnl" noProof="0" dirty="0"/>
              <a:t>Sección 4: Personas en las noticias.</a:t>
            </a:r>
          </a:p>
        </p:txBody>
      </p:sp>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png" descr="image.png"/>
          <p:cNvPicPr>
            <a:picLocks noChangeAspect="1"/>
          </p:cNvPicPr>
          <p:nvPr/>
        </p:nvPicPr>
        <p:blipFill>
          <a:blip r:embed="rId2"/>
          <a:stretch>
            <a:fillRect/>
          </a:stretch>
        </p:blipFill>
        <p:spPr>
          <a:xfrm>
            <a:off x="558800" y="1485900"/>
            <a:ext cx="7581900" cy="4419600"/>
          </a:xfrm>
          <a:prstGeom prst="rect">
            <a:avLst/>
          </a:prstGeom>
          <a:ln w="12700">
            <a:miter lim="400000"/>
          </a:ln>
        </p:spPr>
      </p:pic>
      <p:sp>
        <p:nvSpPr>
          <p:cNvPr id="128" name="AN INTERNATIONAL INITIATIVE…"/>
          <p:cNvSpPr txBox="1">
            <a:spLocks noGrp="1"/>
          </p:cNvSpPr>
          <p:nvPr>
            <p:ph type="title" idx="4294967295"/>
          </p:nvPr>
        </p:nvSpPr>
        <p:spPr>
          <a:xfrm>
            <a:off x="457200" y="274637"/>
            <a:ext cx="7467600" cy="1143001"/>
          </a:xfrm>
          <a:prstGeom prst="rect">
            <a:avLst/>
          </a:prstGeom>
        </p:spPr>
        <p:txBody>
          <a:bodyPr>
            <a:normAutofit/>
          </a:bodyPr>
          <a:lstStyle>
            <a:lvl1pPr>
              <a:defRPr>
                <a:solidFill>
                  <a:srgbClr val="0070C0"/>
                </a:solidFill>
              </a:defRPr>
            </a:lvl1pPr>
          </a:lstStyle>
          <a:p>
            <a:r>
              <a:rPr lang="en-CA" dirty="0"/>
              <a:t>UNA INICIATIVA INTERNACIONAL</a:t>
            </a:r>
            <a:r>
              <a:rPr dirty="0"/>
              <a:t>…</a:t>
            </a:r>
          </a:p>
        </p:txBody>
      </p:sp>
      <p:sp>
        <p:nvSpPr>
          <p:cNvPr id="129" name="Because media monitoring is taking place in over 100 different countries across the globe, it is critical that all participants have a uniform understanding of the way the monitoring materials should be applied.  Please use this presentation as a means o"/>
          <p:cNvSpPr txBox="1">
            <a:spLocks noGrp="1"/>
          </p:cNvSpPr>
          <p:nvPr>
            <p:ph type="body" sz="half" idx="4294967295"/>
          </p:nvPr>
        </p:nvSpPr>
        <p:spPr>
          <a:xfrm>
            <a:off x="461962" y="2500312"/>
            <a:ext cx="7467601" cy="2500313"/>
          </a:xfrm>
          <a:prstGeom prst="rect">
            <a:avLst/>
          </a:prstGeom>
        </p:spPr>
        <p:txBody>
          <a:bodyPr>
            <a:normAutofit/>
          </a:bodyPr>
          <a:lstStyle>
            <a:lvl1pPr marL="0" indent="273050" algn="ctr">
              <a:buSzTx/>
              <a:buFont typeface="Wingdings"/>
              <a:buNone/>
              <a:defRPr sz="2200"/>
            </a:lvl1pPr>
          </a:lstStyle>
          <a:p>
            <a:r>
              <a:rPr lang="es-ES" dirty="0"/>
              <a:t>Dado que el monitoreo de medios se lleva a cabo en más de 100 países diferentes, es fundamental que todos los participantes tengan una comprensión uniforme de cómo deben aplicarse los materiales de monitoreo. Utilice esta presentación para familiarizarse con los materiales y familiarizarse con su aplicación.</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7"/>
                                        </p:tgtEl>
                                        <p:attrNameLst>
                                          <p:attrName>style.visibility</p:attrName>
                                        </p:attrNameLst>
                                      </p:cBhvr>
                                      <p:to>
                                        <p:strVal val="visible"/>
                                      </p:to>
                                    </p:set>
                                    <p:animEffect transition="in" filter="fade">
                                      <p:cBhvr>
                                        <p:cTn id="7" dur="2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GUIDELINES"/>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rPr lang="en-CA" dirty="0"/>
              <a:t>PAUTAS</a:t>
            </a:r>
            <a:endParaRPr dirty="0"/>
          </a:p>
        </p:txBody>
      </p:sp>
      <p:sp>
        <p:nvSpPr>
          <p:cNvPr id="312" name="For this portion of the guide, we provide examples for two people in the story, Mabinty Bangura and Hassan Sillah.…"/>
          <p:cNvSpPr txBox="1"/>
          <p:nvPr/>
        </p:nvSpPr>
        <p:spPr>
          <a:xfrm>
            <a:off x="411481" y="1161107"/>
            <a:ext cx="3194687" cy="4801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buSzPct val="100000"/>
            </a:pPr>
            <a:endParaRPr lang="en-CA" dirty="0"/>
          </a:p>
          <a:p>
            <a:pPr>
              <a:buSzPct val="100000"/>
              <a:buChar char="✓"/>
            </a:pPr>
            <a:r>
              <a:rPr lang="es-ES_tradnl" noProof="0" dirty="0"/>
              <a:t> En esta parte de la guía, las repuestas son referidas a la </a:t>
            </a:r>
            <a:r>
              <a:rPr lang="es-ES_tradnl" noProof="0" dirty="0" err="1"/>
              <a:t>or</a:t>
            </a:r>
            <a:r>
              <a:rPr lang="es-ES_tradnl" noProof="0" dirty="0"/>
              <a:t> las personas que aparecen en la noticia. En este caso, es una persona, de nombre, Elizabeth Borne.</a:t>
            </a:r>
          </a:p>
          <a:p>
            <a:pPr>
              <a:buSzPct val="100000"/>
              <a:buChar char="✓"/>
            </a:pPr>
            <a:endParaRPr lang="es-ES_tradnl" noProof="0" dirty="0"/>
          </a:p>
          <a:p>
            <a:pPr>
              <a:buSzPct val="100000"/>
              <a:buChar char="✓"/>
            </a:pPr>
            <a:r>
              <a:rPr lang="es-ES_tradnl" noProof="0" dirty="0"/>
              <a:t> Cuando codifica una noticia, Ud. t</a:t>
            </a:r>
            <a:r>
              <a:rPr lang="es-ES_tradnl" dirty="0" err="1"/>
              <a:t>endrá</a:t>
            </a:r>
            <a:r>
              <a:rPr lang="es-ES_tradnl" dirty="0"/>
              <a:t> que</a:t>
            </a:r>
            <a:r>
              <a:rPr lang="es-ES_tradnl" noProof="0" dirty="0"/>
              <a:t> entregar información para </a:t>
            </a:r>
            <a:r>
              <a:rPr lang="es-ES_tradnl" u="sng" noProof="0" dirty="0"/>
              <a:t>todas</a:t>
            </a:r>
            <a:r>
              <a:rPr lang="es-ES_tradnl" noProof="0" dirty="0"/>
              <a:t> las personas que aparecen la noticias. </a:t>
            </a:r>
          </a:p>
          <a:p>
            <a:pPr>
              <a:buSzPct val="100000"/>
            </a:pPr>
            <a:endParaRPr lang="es-ES_tradnl" noProof="0" dirty="0"/>
          </a:p>
          <a:p>
            <a:pPr>
              <a:buSzPct val="100000"/>
              <a:buChar char="✓"/>
            </a:pPr>
            <a:r>
              <a:rPr lang="es-ES_tradnl" noProof="0" dirty="0"/>
              <a:t>Cada persona en la noticia es codificada en una fila de la hoja de codificación. </a:t>
            </a:r>
          </a:p>
        </p:txBody>
      </p:sp>
      <p:pic>
        <p:nvPicPr>
          <p:cNvPr id="3" name="Picture 2">
            <a:extLst>
              <a:ext uri="{FF2B5EF4-FFF2-40B4-BE49-F238E27FC236}">
                <a16:creationId xmlns:a16="http://schemas.microsoft.com/office/drawing/2014/main" id="{794CBECD-8104-230E-F47A-02F99AB8D7A7}"/>
              </a:ext>
            </a:extLst>
          </p:cNvPr>
          <p:cNvPicPr>
            <a:picLocks noChangeAspect="1"/>
          </p:cNvPicPr>
          <p:nvPr/>
        </p:nvPicPr>
        <p:blipFill>
          <a:blip r:embed="rId2"/>
          <a:stretch>
            <a:fillRect/>
          </a:stretch>
        </p:blipFill>
        <p:spPr>
          <a:xfrm>
            <a:off x="4104167" y="151522"/>
            <a:ext cx="4582633" cy="5632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312">
                                            <p:bg/>
                                          </p:spTgt>
                                        </p:tgtEl>
                                        <p:attrNameLst>
                                          <p:attrName>style.visibility</p:attrName>
                                        </p:attrNameLst>
                                      </p:cBhvr>
                                      <p:to>
                                        <p:strVal val="visible"/>
                                      </p:to>
                                    </p:set>
                                    <p:animEffect transition="in" filter="fade">
                                      <p:cBhvr>
                                        <p:cTn id="7" dur="2000"/>
                                        <p:tgtEl>
                                          <p:spTgt spid="312">
                                            <p:bg/>
                                          </p:spTgt>
                                        </p:tgtEl>
                                      </p:cBhvr>
                                    </p:animEffect>
                                  </p:childTnLst>
                                </p:cTn>
                              </p:par>
                              <p:par>
                                <p:cTn id="8" presetID="10" presetClass="entr" presetSubtype="0" fill="hold" grpId="1" nodeType="withEffect">
                                  <p:stCondLst>
                                    <p:cond delay="0"/>
                                  </p:stCondLst>
                                  <p:iterate>
                                    <p:tmAbs val="0"/>
                                  </p:iterate>
                                  <p:childTnLst>
                                    <p:set>
                                      <p:cBhvr>
                                        <p:cTn id="9" fill="hold"/>
                                        <p:tgtEl>
                                          <p:spTgt spid="312">
                                            <p:txEl>
                                              <p:pRg st="1" end="1"/>
                                            </p:txEl>
                                          </p:spTgt>
                                        </p:tgtEl>
                                        <p:attrNameLst>
                                          <p:attrName>style.visibility</p:attrName>
                                        </p:attrNameLst>
                                      </p:cBhvr>
                                      <p:to>
                                        <p:strVal val="visible"/>
                                      </p:to>
                                    </p:set>
                                    <p:animEffect transition="in" filter="fade">
                                      <p:cBhvr>
                                        <p:cTn id="10" dur="2000"/>
                                        <p:tgtEl>
                                          <p:spTgt spid="312">
                                            <p:txEl>
                                              <p:pRg st="1" end="1"/>
                                            </p:txEl>
                                          </p:spTgt>
                                        </p:tgtEl>
                                      </p:cBhvr>
                                    </p:animEffect>
                                  </p:childTnLst>
                                </p:cTn>
                              </p:par>
                            </p:childTnLst>
                          </p:cTn>
                        </p:par>
                        <p:par>
                          <p:cTn id="11" fill="hold">
                            <p:stCondLst>
                              <p:cond delay="2000"/>
                            </p:stCondLst>
                            <p:childTnLst>
                              <p:par>
                                <p:cTn id="12" presetID="10" presetClass="entr" fill="hold" grpId="1" nodeType="afterEffect">
                                  <p:stCondLst>
                                    <p:cond delay="0"/>
                                  </p:stCondLst>
                                  <p:iterate>
                                    <p:tmAbs val="0"/>
                                  </p:iterate>
                                  <p:childTnLst>
                                    <p:set>
                                      <p:cBhvr>
                                        <p:cTn id="13" fill="hold"/>
                                        <p:tgtEl>
                                          <p:spTgt spid="312">
                                            <p:txEl>
                                              <p:pRg st="3" end="3"/>
                                            </p:txEl>
                                          </p:spTgt>
                                        </p:tgtEl>
                                        <p:attrNameLst>
                                          <p:attrName>style.visibility</p:attrName>
                                        </p:attrNameLst>
                                      </p:cBhvr>
                                      <p:to>
                                        <p:strVal val="visible"/>
                                      </p:to>
                                    </p:set>
                                    <p:animEffect transition="in" filter="fade">
                                      <p:cBhvr>
                                        <p:cTn id="14" dur="2000"/>
                                        <p:tgtEl>
                                          <p:spTgt spid="312">
                                            <p:txEl>
                                              <p:pRg st="3" end="3"/>
                                            </p:txEl>
                                          </p:spTgt>
                                        </p:tgtEl>
                                      </p:cBhvr>
                                    </p:animEffect>
                                  </p:childTnLst>
                                </p:cTn>
                              </p:par>
                            </p:childTnLst>
                          </p:cTn>
                        </p:par>
                        <p:par>
                          <p:cTn id="15" fill="hold">
                            <p:stCondLst>
                              <p:cond delay="4000"/>
                            </p:stCondLst>
                            <p:childTnLst>
                              <p:par>
                                <p:cTn id="16" presetID="10" presetClass="entr" fill="hold" grpId="1" nodeType="afterEffect">
                                  <p:stCondLst>
                                    <p:cond delay="0"/>
                                  </p:stCondLst>
                                  <p:iterate>
                                    <p:tmAbs val="0"/>
                                  </p:iterate>
                                  <p:childTnLst>
                                    <p:set>
                                      <p:cBhvr>
                                        <p:cTn id="17" fill="hold"/>
                                        <p:tgtEl>
                                          <p:spTgt spid="312">
                                            <p:txEl>
                                              <p:pRg st="5" end="5"/>
                                            </p:txEl>
                                          </p:spTgt>
                                        </p:tgtEl>
                                        <p:attrNameLst>
                                          <p:attrName>style.visibility</p:attrName>
                                        </p:attrNameLst>
                                      </p:cBhvr>
                                      <p:to>
                                        <p:strVal val="visible"/>
                                      </p:to>
                                    </p:set>
                                    <p:animEffect transition="in" filter="fade">
                                      <p:cBhvr>
                                        <p:cTn id="18" dur="2000"/>
                                        <p:tgtEl>
                                          <p:spTgt spid="3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What is Mabinty Bangura`s sex?"/>
          <p:cNvSpPr txBox="1"/>
          <p:nvPr/>
        </p:nvSpPr>
        <p:spPr>
          <a:xfrm>
            <a:off x="174307" y="960437"/>
            <a:ext cx="384714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s-ES_tradnl" noProof="0" dirty="0"/>
              <a:t>Cual es el sexo </a:t>
            </a:r>
            <a:r>
              <a:rPr lang="en-CA" dirty="0"/>
              <a:t>de Elizabeth Borne</a:t>
            </a:r>
            <a:r>
              <a:rPr dirty="0"/>
              <a:t>? </a:t>
            </a:r>
          </a:p>
        </p:txBody>
      </p:sp>
      <p:sp>
        <p:nvSpPr>
          <p:cNvPr id="318" name="1. Female"/>
          <p:cNvSpPr txBox="1"/>
          <p:nvPr/>
        </p:nvSpPr>
        <p:spPr>
          <a:xfrm>
            <a:off x="498157" y="1597025"/>
            <a:ext cx="3051811"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a:t>
            </a:r>
            <a:r>
              <a:rPr lang="es-ES_tradnl" noProof="0" dirty="0"/>
              <a:t>Femenino</a:t>
            </a:r>
            <a:endParaRPr dirty="0"/>
          </a:p>
        </p:txBody>
      </p:sp>
      <p:sp>
        <p:nvSpPr>
          <p:cNvPr id="319" name="2. Male"/>
          <p:cNvSpPr txBox="1"/>
          <p:nvPr/>
        </p:nvSpPr>
        <p:spPr>
          <a:xfrm>
            <a:off x="1945957" y="1584325"/>
            <a:ext cx="1427799"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2. </a:t>
            </a:r>
            <a:r>
              <a:rPr lang="es-ES_tradnl" noProof="0" dirty="0"/>
              <a:t>Masculino</a:t>
            </a:r>
            <a:endParaRPr dirty="0"/>
          </a:p>
        </p:txBody>
      </p:sp>
      <p:sp>
        <p:nvSpPr>
          <p:cNvPr id="320" name="3. Other: transgender, gender non-conforming, non-binary, two-spirit, third gender..."/>
          <p:cNvSpPr txBox="1"/>
          <p:nvPr/>
        </p:nvSpPr>
        <p:spPr>
          <a:xfrm>
            <a:off x="479107" y="1906587"/>
            <a:ext cx="3542349"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3. </a:t>
            </a:r>
            <a:r>
              <a:rPr lang="es-ES_tradnl" noProof="0" dirty="0"/>
              <a:t>Genero diverso incluyendo transgénero. </a:t>
            </a:r>
            <a:endParaRPr dirty="0"/>
          </a:p>
        </p:txBody>
      </p:sp>
      <p:sp>
        <p:nvSpPr>
          <p:cNvPr id="321" name="4. Do not know"/>
          <p:cNvSpPr txBox="1"/>
          <p:nvPr/>
        </p:nvSpPr>
        <p:spPr>
          <a:xfrm>
            <a:off x="512444" y="2676525"/>
            <a:ext cx="3051812"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4. </a:t>
            </a:r>
            <a:r>
              <a:rPr lang="en-CA" dirty="0"/>
              <a:t>No sabe</a:t>
            </a:r>
            <a:endParaRPr dirty="0"/>
          </a:p>
        </p:txBody>
      </p:sp>
      <p:sp>
        <p:nvSpPr>
          <p:cNvPr id="322" name="QUESTION 10"/>
          <p:cNvSpPr txBox="1"/>
          <p:nvPr/>
        </p:nvSpPr>
        <p:spPr>
          <a:xfrm>
            <a:off x="174307" y="207010"/>
            <a:ext cx="3451861"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rPr lang="es-ES_tradnl" dirty="0"/>
              <a:t>PREGUNTA</a:t>
            </a:r>
            <a:r>
              <a:rPr dirty="0"/>
              <a:t> 10</a:t>
            </a:r>
          </a:p>
        </p:txBody>
      </p:sp>
      <p:grpSp>
        <p:nvGrpSpPr>
          <p:cNvPr id="325" name="Group"/>
          <p:cNvGrpSpPr/>
          <p:nvPr/>
        </p:nvGrpSpPr>
        <p:grpSpPr>
          <a:xfrm>
            <a:off x="4021456" y="5642903"/>
            <a:ext cx="4070248" cy="1074546"/>
            <a:chOff x="0" y="-31898"/>
            <a:chExt cx="4070247" cy="1074545"/>
          </a:xfrm>
        </p:grpSpPr>
        <p:sp>
          <p:nvSpPr>
            <p:cNvPr id="323" name="Rectangle"/>
            <p:cNvSpPr/>
            <p:nvPr/>
          </p:nvSpPr>
          <p:spPr>
            <a:xfrm>
              <a:off x="0" y="0"/>
              <a:ext cx="4070247" cy="1042647"/>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324" name="Mabinty Bangura is a woman.…"/>
            <p:cNvSpPr txBox="1"/>
            <p:nvPr/>
          </p:nvSpPr>
          <p:spPr>
            <a:xfrm>
              <a:off x="14288" y="-31898"/>
              <a:ext cx="3969918" cy="10310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spcBef>
                  <a:spcPts val="600"/>
                </a:spcBef>
                <a:defRPr sz="1400"/>
              </a:pPr>
              <a:r>
                <a:rPr lang="es-ES_tradnl" noProof="0" dirty="0"/>
                <a:t>Elizabeth Borne es una mujer. </a:t>
              </a:r>
            </a:p>
            <a:p>
              <a:pPr algn="ctr">
                <a:spcBef>
                  <a:spcPts val="600"/>
                </a:spcBef>
                <a:defRPr sz="1400"/>
              </a:pPr>
              <a:r>
                <a:rPr lang="es-ES_tradnl" noProof="0" dirty="0"/>
                <a:t>Si a partir del nombre de la persona no es claro si es de sexo femenino o masculine, entonces use el código 4.</a:t>
              </a:r>
            </a:p>
          </p:txBody>
        </p:sp>
      </p:grpSp>
      <p:sp>
        <p:nvSpPr>
          <p:cNvPr id="326" name="Rectangle"/>
          <p:cNvSpPr/>
          <p:nvPr/>
        </p:nvSpPr>
        <p:spPr>
          <a:xfrm>
            <a:off x="509587" y="1590675"/>
            <a:ext cx="1260158" cy="287338"/>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329" name="image.png" descr="image.png"/>
          <p:cNvPicPr>
            <a:picLocks noChangeAspect="1"/>
          </p:cNvPicPr>
          <p:nvPr/>
        </p:nvPicPr>
        <p:blipFill>
          <a:blip r:embed="rId2"/>
          <a:stretch>
            <a:fillRect/>
          </a:stretch>
        </p:blipFill>
        <p:spPr>
          <a:xfrm>
            <a:off x="317975" y="5249499"/>
            <a:ext cx="360363" cy="547688"/>
          </a:xfrm>
          <a:prstGeom prst="rect">
            <a:avLst/>
          </a:prstGeom>
          <a:ln w="12700">
            <a:miter lim="400000"/>
          </a:ln>
        </p:spPr>
      </p:pic>
      <p:pic>
        <p:nvPicPr>
          <p:cNvPr id="4" name="Picture 3">
            <a:extLst>
              <a:ext uri="{FF2B5EF4-FFF2-40B4-BE49-F238E27FC236}">
                <a16:creationId xmlns:a16="http://schemas.microsoft.com/office/drawing/2014/main" id="{4D23A45E-FAC0-DE62-CC21-98AE765F5CA0}"/>
              </a:ext>
            </a:extLst>
          </p:cNvPr>
          <p:cNvPicPr>
            <a:picLocks noChangeAspect="1"/>
          </p:cNvPicPr>
          <p:nvPr/>
        </p:nvPicPr>
        <p:blipFill>
          <a:blip r:embed="rId3"/>
          <a:stretch>
            <a:fillRect/>
          </a:stretch>
        </p:blipFill>
        <p:spPr>
          <a:xfrm>
            <a:off x="4270314" y="151522"/>
            <a:ext cx="4361242" cy="5451836"/>
          </a:xfrm>
          <a:prstGeom prst="rect">
            <a:avLst/>
          </a:prstGeom>
        </p:spPr>
      </p:pic>
      <p:pic>
        <p:nvPicPr>
          <p:cNvPr id="5" name="Picture 4">
            <a:extLst>
              <a:ext uri="{FF2B5EF4-FFF2-40B4-BE49-F238E27FC236}">
                <a16:creationId xmlns:a16="http://schemas.microsoft.com/office/drawing/2014/main" id="{9371A15B-5643-4729-C836-F65EBF08EAB5}"/>
              </a:ext>
            </a:extLst>
          </p:cNvPr>
          <p:cNvPicPr>
            <a:picLocks noChangeAspect="1"/>
          </p:cNvPicPr>
          <p:nvPr/>
        </p:nvPicPr>
        <p:blipFill>
          <a:blip r:embed="rId4"/>
          <a:stretch>
            <a:fillRect/>
          </a:stretch>
        </p:blipFill>
        <p:spPr>
          <a:xfrm>
            <a:off x="339786" y="3731407"/>
            <a:ext cx="3681670" cy="15180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3" nodeType="clickEffect">
                                  <p:stCondLst>
                                    <p:cond delay="0"/>
                                  </p:stCondLst>
                                  <p:iterate>
                                    <p:tmAbs val="0"/>
                                  </p:iterate>
                                  <p:childTnLst>
                                    <p:set>
                                      <p:cBhvr>
                                        <p:cTn id="14" fill="hold"/>
                                        <p:tgtEl>
                                          <p:spTgt spid="329"/>
                                        </p:tgtEl>
                                        <p:attrNameLst>
                                          <p:attrName>style.visibility</p:attrName>
                                        </p:attrNameLst>
                                      </p:cBhvr>
                                      <p:to>
                                        <p:strVal val="visible"/>
                                      </p:to>
                                    </p:set>
                                    <p:anim calcmode="lin" valueType="num">
                                      <p:cBhvr>
                                        <p:cTn id="15" dur="500" fill="hold"/>
                                        <p:tgtEl>
                                          <p:spTgt spid="329"/>
                                        </p:tgtEl>
                                        <p:attrNameLst>
                                          <p:attrName>ppt_x</p:attrName>
                                        </p:attrNameLst>
                                      </p:cBhvr>
                                      <p:tavLst>
                                        <p:tav tm="0">
                                          <p:val>
                                            <p:strVal val="#ppt_x"/>
                                          </p:val>
                                        </p:tav>
                                        <p:tav tm="100000">
                                          <p:val>
                                            <p:strVal val="#ppt_x"/>
                                          </p:val>
                                        </p:tav>
                                      </p:tavLst>
                                    </p:anim>
                                    <p:anim calcmode="lin" valueType="num">
                                      <p:cBhvr>
                                        <p:cTn id="16" dur="500" fill="hold"/>
                                        <p:tgtEl>
                                          <p:spTgt spid="3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1" animBg="1" advAuto="0"/>
      <p:bldP spid="326" grpId="2" animBg="1" advAuto="0"/>
      <p:bldP spid="329" grpId="3"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What is Mabinty Bangura`s age, if mentioned?"/>
          <p:cNvSpPr txBox="1"/>
          <p:nvPr/>
        </p:nvSpPr>
        <p:spPr>
          <a:xfrm>
            <a:off x="318769" y="852946"/>
            <a:ext cx="3719297"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s-ES_tradnl" noProof="0" dirty="0"/>
              <a:t>¿Cuál es la edad de Elizabeth Borne, si la edad es mencionada? </a:t>
            </a:r>
          </a:p>
        </p:txBody>
      </p:sp>
      <p:sp>
        <p:nvSpPr>
          <p:cNvPr id="334" name="0. Do not know"/>
          <p:cNvSpPr txBox="1"/>
          <p:nvPr/>
        </p:nvSpPr>
        <p:spPr>
          <a:xfrm>
            <a:off x="688657" y="1714500"/>
            <a:ext cx="3051811"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0. </a:t>
            </a:r>
            <a:r>
              <a:rPr lang="en-CA" dirty="0"/>
              <a:t>No sabe</a:t>
            </a:r>
            <a:endParaRPr dirty="0"/>
          </a:p>
        </p:txBody>
      </p:sp>
      <p:sp>
        <p:nvSpPr>
          <p:cNvPr id="335" name="1. 12 years or under"/>
          <p:cNvSpPr txBox="1"/>
          <p:nvPr/>
        </p:nvSpPr>
        <p:spPr>
          <a:xfrm>
            <a:off x="688657" y="2071687"/>
            <a:ext cx="305181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1. 12 </a:t>
            </a:r>
            <a:r>
              <a:rPr lang="es-ES_tradnl" noProof="0" dirty="0"/>
              <a:t>años o menos</a:t>
            </a:r>
            <a:endParaRPr dirty="0"/>
          </a:p>
        </p:txBody>
      </p:sp>
      <p:sp>
        <p:nvSpPr>
          <p:cNvPr id="336" name="2. 13-18"/>
          <p:cNvSpPr txBox="1"/>
          <p:nvPr/>
        </p:nvSpPr>
        <p:spPr>
          <a:xfrm>
            <a:off x="688657" y="2462212"/>
            <a:ext cx="957899"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2. 13-1</a:t>
            </a:r>
            <a:r>
              <a:rPr lang="en-CA" dirty="0"/>
              <a:t>9</a:t>
            </a:r>
            <a:endParaRPr dirty="0"/>
          </a:p>
        </p:txBody>
      </p:sp>
      <p:sp>
        <p:nvSpPr>
          <p:cNvPr id="337" name="3. 19-34"/>
          <p:cNvSpPr txBox="1"/>
          <p:nvPr/>
        </p:nvSpPr>
        <p:spPr>
          <a:xfrm>
            <a:off x="1776094" y="2455862"/>
            <a:ext cx="956312"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3. </a:t>
            </a:r>
            <a:r>
              <a:rPr lang="en-CA" dirty="0"/>
              <a:t>20</a:t>
            </a:r>
            <a:r>
              <a:rPr dirty="0"/>
              <a:t>-3</a:t>
            </a:r>
            <a:r>
              <a:rPr lang="en-CA" dirty="0"/>
              <a:t>0</a:t>
            </a:r>
            <a:endParaRPr dirty="0"/>
          </a:p>
        </p:txBody>
      </p:sp>
      <p:sp>
        <p:nvSpPr>
          <p:cNvPr id="338" name="QUESTION 11"/>
          <p:cNvSpPr txBox="1"/>
          <p:nvPr/>
        </p:nvSpPr>
        <p:spPr>
          <a:xfrm>
            <a:off x="318769" y="174573"/>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rPr lang="es-ES_tradnl" dirty="0"/>
              <a:t>PREGUNTA</a:t>
            </a:r>
            <a:r>
              <a:rPr dirty="0"/>
              <a:t> 11</a:t>
            </a:r>
          </a:p>
        </p:txBody>
      </p:sp>
      <p:sp>
        <p:nvSpPr>
          <p:cNvPr id="339" name="4. 35-49"/>
          <p:cNvSpPr txBox="1"/>
          <p:nvPr/>
        </p:nvSpPr>
        <p:spPr>
          <a:xfrm>
            <a:off x="2817494" y="2455862"/>
            <a:ext cx="813437"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4. 3</a:t>
            </a:r>
            <a:r>
              <a:rPr lang="en-CA" dirty="0"/>
              <a:t>1</a:t>
            </a:r>
            <a:r>
              <a:rPr dirty="0"/>
              <a:t>-</a:t>
            </a:r>
            <a:r>
              <a:rPr lang="en-CA" dirty="0"/>
              <a:t>50</a:t>
            </a:r>
            <a:endParaRPr dirty="0"/>
          </a:p>
        </p:txBody>
      </p:sp>
      <p:sp>
        <p:nvSpPr>
          <p:cNvPr id="340" name="5. 50-64"/>
          <p:cNvSpPr txBox="1"/>
          <p:nvPr/>
        </p:nvSpPr>
        <p:spPr>
          <a:xfrm>
            <a:off x="688657" y="2855912"/>
            <a:ext cx="117221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5. 5</a:t>
            </a:r>
            <a:r>
              <a:rPr lang="en-CA" dirty="0"/>
              <a:t>1</a:t>
            </a:r>
            <a:r>
              <a:rPr dirty="0"/>
              <a:t>-64</a:t>
            </a:r>
          </a:p>
        </p:txBody>
      </p:sp>
      <p:sp>
        <p:nvSpPr>
          <p:cNvPr id="341" name="6. 65-79"/>
          <p:cNvSpPr txBox="1"/>
          <p:nvPr/>
        </p:nvSpPr>
        <p:spPr>
          <a:xfrm>
            <a:off x="1779269" y="2849562"/>
            <a:ext cx="953137"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6. 65-79</a:t>
            </a:r>
          </a:p>
        </p:txBody>
      </p:sp>
      <p:grpSp>
        <p:nvGrpSpPr>
          <p:cNvPr id="344" name="Group"/>
          <p:cNvGrpSpPr/>
          <p:nvPr/>
        </p:nvGrpSpPr>
        <p:grpSpPr>
          <a:xfrm>
            <a:off x="3985829" y="5658416"/>
            <a:ext cx="4216611" cy="1070362"/>
            <a:chOff x="0" y="0"/>
            <a:chExt cx="3781425" cy="1357313"/>
          </a:xfrm>
        </p:grpSpPr>
        <p:sp>
          <p:nvSpPr>
            <p:cNvPr id="342" name="Rectangle"/>
            <p:cNvSpPr/>
            <p:nvPr/>
          </p:nvSpPr>
          <p:spPr>
            <a:xfrm>
              <a:off x="0" y="0"/>
              <a:ext cx="3781425" cy="1357313"/>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spcBef>
                  <a:spcPts val="600"/>
                </a:spcBef>
                <a:defRPr sz="1100"/>
              </a:pPr>
              <a:endParaRPr/>
            </a:p>
          </p:txBody>
        </p:sp>
        <p:sp>
          <p:nvSpPr>
            <p:cNvPr id="343" name="Mabinty Bangura’s age is not mentioned in the story.…"/>
            <p:cNvSpPr txBox="1"/>
            <p:nvPr/>
          </p:nvSpPr>
          <p:spPr>
            <a:xfrm>
              <a:off x="58418" y="135214"/>
              <a:ext cx="3664587" cy="9327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spcBef>
                  <a:spcPts val="600"/>
                </a:spcBef>
                <a:defRPr sz="1200"/>
              </a:pPr>
              <a:r>
                <a:rPr lang="es-ES_tradnl" noProof="0" dirty="0"/>
                <a:t>La edad de Elizabeth Borne no es comentada en la notica.</a:t>
              </a:r>
            </a:p>
            <a:p>
              <a:pPr algn="ctr">
                <a:lnSpc>
                  <a:spcPct val="80000"/>
                </a:lnSpc>
                <a:spcBef>
                  <a:spcPts val="600"/>
                </a:spcBef>
                <a:defRPr sz="1100"/>
              </a:pPr>
              <a:r>
                <a:rPr lang="es-ES_tradnl" noProof="0" dirty="0"/>
                <a:t>Si Ud. Sabe la edad de la persona, pero no es dicha explícitamente en la noticia entonces Ud. Debe codificar ‘0’. </a:t>
              </a:r>
            </a:p>
          </p:txBody>
        </p:sp>
      </p:grpSp>
      <p:sp>
        <p:nvSpPr>
          <p:cNvPr id="345" name="Rectangle"/>
          <p:cNvSpPr/>
          <p:nvPr/>
        </p:nvSpPr>
        <p:spPr>
          <a:xfrm>
            <a:off x="684212" y="1773237"/>
            <a:ext cx="2087563" cy="287338"/>
          </a:xfrm>
          <a:prstGeom prst="rect">
            <a:avLst/>
          </a:prstGeom>
          <a:ln w="25400">
            <a:solidFill>
              <a:srgbClr val="B0761F"/>
            </a:solidFill>
          </a:ln>
        </p:spPr>
        <p:txBody>
          <a:bodyPr lIns="45719" rIns="45719" anchor="ctr"/>
          <a:lstStyle/>
          <a:p>
            <a:pPr algn="ctr">
              <a:defRPr>
                <a:solidFill>
                  <a:srgbClr val="FFFFFF"/>
                </a:solidFill>
              </a:defRPr>
            </a:pPr>
            <a:endParaRPr/>
          </a:p>
        </p:txBody>
      </p:sp>
      <p:pic>
        <p:nvPicPr>
          <p:cNvPr id="348" name="image.png" descr="image.png"/>
          <p:cNvPicPr>
            <a:picLocks noChangeAspect="1"/>
          </p:cNvPicPr>
          <p:nvPr/>
        </p:nvPicPr>
        <p:blipFill>
          <a:blip r:embed="rId3"/>
          <a:stretch>
            <a:fillRect/>
          </a:stretch>
        </p:blipFill>
        <p:spPr>
          <a:xfrm>
            <a:off x="477518" y="5151981"/>
            <a:ext cx="358776" cy="549276"/>
          </a:xfrm>
          <a:prstGeom prst="rect">
            <a:avLst/>
          </a:prstGeom>
          <a:ln w="12700">
            <a:miter lim="400000"/>
          </a:ln>
        </p:spPr>
      </p:pic>
      <p:sp>
        <p:nvSpPr>
          <p:cNvPr id="349" name="7. 80+"/>
          <p:cNvSpPr txBox="1"/>
          <p:nvPr/>
        </p:nvSpPr>
        <p:spPr>
          <a:xfrm>
            <a:off x="2815907" y="2824162"/>
            <a:ext cx="954724"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7. 80+</a:t>
            </a:r>
          </a:p>
        </p:txBody>
      </p:sp>
      <p:pic>
        <p:nvPicPr>
          <p:cNvPr id="4" name="Picture 3">
            <a:extLst>
              <a:ext uri="{FF2B5EF4-FFF2-40B4-BE49-F238E27FC236}">
                <a16:creationId xmlns:a16="http://schemas.microsoft.com/office/drawing/2014/main" id="{5FA1E06E-6C93-C6A4-3723-C00C5AF18CF0}"/>
              </a:ext>
            </a:extLst>
          </p:cNvPr>
          <p:cNvPicPr>
            <a:picLocks noChangeAspect="1"/>
          </p:cNvPicPr>
          <p:nvPr/>
        </p:nvPicPr>
        <p:blipFill>
          <a:blip r:embed="rId4"/>
          <a:stretch>
            <a:fillRect/>
          </a:stretch>
        </p:blipFill>
        <p:spPr>
          <a:xfrm>
            <a:off x="4072417" y="156723"/>
            <a:ext cx="4382926" cy="5334878"/>
          </a:xfrm>
          <a:prstGeom prst="rect">
            <a:avLst/>
          </a:prstGeom>
        </p:spPr>
      </p:pic>
      <p:pic>
        <p:nvPicPr>
          <p:cNvPr id="5" name="Picture 4">
            <a:extLst>
              <a:ext uri="{FF2B5EF4-FFF2-40B4-BE49-F238E27FC236}">
                <a16:creationId xmlns:a16="http://schemas.microsoft.com/office/drawing/2014/main" id="{2550E416-F3A1-2BE1-E87A-2508ECC1D14B}"/>
              </a:ext>
            </a:extLst>
          </p:cNvPr>
          <p:cNvPicPr>
            <a:picLocks noChangeAspect="1"/>
          </p:cNvPicPr>
          <p:nvPr/>
        </p:nvPicPr>
        <p:blipFill>
          <a:blip r:embed="rId5"/>
          <a:stretch>
            <a:fillRect/>
          </a:stretch>
        </p:blipFill>
        <p:spPr>
          <a:xfrm>
            <a:off x="231942" y="3713798"/>
            <a:ext cx="3806124" cy="1449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44"/>
                                        </p:tgtEl>
                                        <p:attrNameLst>
                                          <p:attrName>style.visibility</p:attrName>
                                        </p:attrNameLst>
                                      </p:cBhvr>
                                      <p:to>
                                        <p:strVal val="visible"/>
                                      </p:to>
                                    </p:set>
                                    <p:animEffect transition="in" filter="blinds(horizontal)">
                                      <p:cBhvr>
                                        <p:cTn id="7" dur="5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3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348"/>
                                        </p:tgtEl>
                                        <p:attrNameLst>
                                          <p:attrName>style.visibility</p:attrName>
                                        </p:attrNameLst>
                                      </p:cBhvr>
                                      <p:to>
                                        <p:strVal val="visible"/>
                                      </p:to>
                                    </p:set>
                                    <p:anim calcmode="lin" valueType="num">
                                      <p:cBhvr>
                                        <p:cTn id="16" dur="500" fill="hold"/>
                                        <p:tgtEl>
                                          <p:spTgt spid="348"/>
                                        </p:tgtEl>
                                        <p:attrNameLst>
                                          <p:attrName>ppt_x</p:attrName>
                                        </p:attrNameLst>
                                      </p:cBhvr>
                                      <p:tavLst>
                                        <p:tav tm="0">
                                          <p:val>
                                            <p:strVal val="#ppt_x"/>
                                          </p:val>
                                        </p:tav>
                                        <p:tav tm="100000">
                                          <p:val>
                                            <p:strVal val="#ppt_x"/>
                                          </p:val>
                                        </p:tav>
                                      </p:tavLst>
                                    </p:anim>
                                    <p:anim calcmode="lin" valueType="num">
                                      <p:cBhvr>
                                        <p:cTn id="17" dur="500" fill="hold"/>
                                        <p:tgtEl>
                                          <p:spTgt spid="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1" animBg="1" advAuto="0"/>
      <p:bldP spid="345" grpId="2" animBg="1" advAuto="0"/>
      <p:bldP spid="348" grpId="3"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What is Mabinty Bangura`s occupation or position?"/>
          <p:cNvSpPr txBox="1"/>
          <p:nvPr/>
        </p:nvSpPr>
        <p:spPr>
          <a:xfrm>
            <a:off x="398482" y="658424"/>
            <a:ext cx="3194687"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s-ES_tradnl" noProof="0" dirty="0"/>
              <a:t>¿Cual es la ocupación o posición de Elizabeth Borne? </a:t>
            </a:r>
          </a:p>
        </p:txBody>
      </p:sp>
      <p:sp>
        <p:nvSpPr>
          <p:cNvPr id="355" name="14. Agriculture, mining, fishing, forestry"/>
          <p:cNvSpPr txBox="1"/>
          <p:nvPr/>
        </p:nvSpPr>
        <p:spPr>
          <a:xfrm>
            <a:off x="271602" y="1398869"/>
            <a:ext cx="3800668" cy="2708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457200" indent="-590550">
              <a:defRPr sz="1500"/>
            </a:lvl1pPr>
          </a:lstStyle>
          <a:p>
            <a:r>
              <a:rPr lang="en-CA" sz="1400" dirty="0"/>
              <a:t>2</a:t>
            </a:r>
            <a:r>
              <a:rPr sz="1400" dirty="0"/>
              <a:t>. </a:t>
            </a:r>
            <a:r>
              <a:rPr lang="es-ES_tradnl" sz="1400" noProof="0" dirty="0"/>
              <a:t>Político/a, miembro del parlamento. </a:t>
            </a:r>
            <a:endParaRPr lang="en-CA" sz="1400" dirty="0"/>
          </a:p>
          <a:p>
            <a:r>
              <a:rPr lang="en-CA" sz="1400" dirty="0"/>
              <a:t> </a:t>
            </a:r>
          </a:p>
          <a:p>
            <a:r>
              <a:rPr lang="en-CA" sz="1400" dirty="0"/>
              <a:t>3. </a:t>
            </a:r>
            <a:r>
              <a:rPr lang="es-ES_tradnl" sz="1400" b="1" noProof="0" dirty="0"/>
              <a:t>Empleado/a publico, funcionario publico/a, portavoz, etc..</a:t>
            </a:r>
            <a:endParaRPr lang="en-CA" sz="1400" b="1" dirty="0"/>
          </a:p>
          <a:p>
            <a:endParaRPr lang="en-CA" sz="1400" dirty="0"/>
          </a:p>
          <a:p>
            <a:r>
              <a:rPr lang="en-CA" sz="1400" dirty="0"/>
              <a:t>4. </a:t>
            </a:r>
            <a:r>
              <a:rPr lang="es-ES_tradnl" sz="1400" noProof="0" dirty="0"/>
              <a:t>Policía, militar, para-militar, milicia, oficial de seguridad,  bomberos.</a:t>
            </a:r>
          </a:p>
          <a:p>
            <a:endParaRPr lang="en-CA" sz="1400" dirty="0"/>
          </a:p>
          <a:p>
            <a:r>
              <a:rPr lang="en-CA" sz="1400" dirty="0"/>
              <a:t>5. Academica/o expert/a, professor/a, </a:t>
            </a:r>
            <a:r>
              <a:rPr lang="es-ES_tradnl" sz="1400" noProof="0" dirty="0"/>
              <a:t>docente.</a:t>
            </a:r>
          </a:p>
          <a:p>
            <a:endParaRPr lang="en-CA" dirty="0"/>
          </a:p>
          <a:p>
            <a:endParaRPr dirty="0"/>
          </a:p>
        </p:txBody>
      </p:sp>
      <p:sp>
        <p:nvSpPr>
          <p:cNvPr id="358" name="QUESTION 12"/>
          <p:cNvSpPr txBox="1"/>
          <p:nvPr/>
        </p:nvSpPr>
        <p:spPr>
          <a:xfrm>
            <a:off x="268287" y="182482"/>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rPr lang="es-ES_tradnl" dirty="0"/>
              <a:t>PREGUNTA</a:t>
            </a:r>
            <a:r>
              <a:rPr dirty="0"/>
              <a:t> 12</a:t>
            </a:r>
          </a:p>
        </p:txBody>
      </p:sp>
      <p:grpSp>
        <p:nvGrpSpPr>
          <p:cNvPr id="361" name="Group"/>
          <p:cNvGrpSpPr/>
          <p:nvPr/>
        </p:nvGrpSpPr>
        <p:grpSpPr>
          <a:xfrm>
            <a:off x="4222112" y="5662811"/>
            <a:ext cx="3781425" cy="863602"/>
            <a:chOff x="0" y="0"/>
            <a:chExt cx="3781425" cy="863600"/>
          </a:xfrm>
        </p:grpSpPr>
        <p:sp>
          <p:nvSpPr>
            <p:cNvPr id="359" name="Rectangle"/>
            <p:cNvSpPr/>
            <p:nvPr/>
          </p:nvSpPr>
          <p:spPr>
            <a:xfrm>
              <a:off x="0" y="0"/>
              <a:ext cx="3781425" cy="863600"/>
            </a:xfrm>
            <a:prstGeom prst="rect">
              <a:avLst/>
            </a:prstGeom>
            <a:solidFill>
              <a:srgbClr val="F3EAE2"/>
            </a:solidFill>
            <a:ln w="25400" cap="flat">
              <a:solidFill>
                <a:srgbClr val="FF000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360" name="Mabinty Bangura is a resident of Gbendembu Goderich. No other occupation is given. Code ‘23’."/>
            <p:cNvSpPr txBox="1"/>
            <p:nvPr/>
          </p:nvSpPr>
          <p:spPr>
            <a:xfrm>
              <a:off x="58419" y="12700"/>
              <a:ext cx="3664587"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s-ES_tradnl" sz="1300" dirty="0"/>
                <a:t>Elizabeth Borne es la Ministra de Educación, por lo tanto, el código es ‘3’ “</a:t>
              </a:r>
              <a:r>
                <a:rPr lang="es-ES_tradnl" sz="1200" noProof="0" dirty="0"/>
                <a:t>Empleado/a publico, funcionario publico/a, portavoz, etc.”</a:t>
              </a:r>
              <a:r>
                <a:rPr lang="es-ES_tradnl" dirty="0"/>
                <a:t> </a:t>
              </a:r>
            </a:p>
          </p:txBody>
        </p:sp>
      </p:grpSp>
      <p:sp>
        <p:nvSpPr>
          <p:cNvPr id="362" name="Rectangle"/>
          <p:cNvSpPr/>
          <p:nvPr/>
        </p:nvSpPr>
        <p:spPr>
          <a:xfrm>
            <a:off x="127656" y="1822853"/>
            <a:ext cx="3465513" cy="468313"/>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365" name="image.png" descr="image.png"/>
          <p:cNvPicPr>
            <a:picLocks noChangeAspect="1"/>
          </p:cNvPicPr>
          <p:nvPr/>
        </p:nvPicPr>
        <p:blipFill>
          <a:blip r:embed="rId2"/>
          <a:stretch>
            <a:fillRect/>
          </a:stretch>
        </p:blipFill>
        <p:spPr>
          <a:xfrm>
            <a:off x="640733" y="5708913"/>
            <a:ext cx="360363" cy="320540"/>
          </a:xfrm>
          <a:prstGeom prst="rect">
            <a:avLst/>
          </a:prstGeom>
          <a:ln w="12700">
            <a:miter lim="400000"/>
          </a:ln>
        </p:spPr>
      </p:pic>
      <p:pic>
        <p:nvPicPr>
          <p:cNvPr id="4" name="Picture 3">
            <a:extLst>
              <a:ext uri="{FF2B5EF4-FFF2-40B4-BE49-F238E27FC236}">
                <a16:creationId xmlns:a16="http://schemas.microsoft.com/office/drawing/2014/main" id="{C297F62B-C9D9-CAC6-21DA-BC87F0D97FCD}"/>
              </a:ext>
            </a:extLst>
          </p:cNvPr>
          <p:cNvPicPr>
            <a:picLocks noChangeAspect="1"/>
          </p:cNvPicPr>
          <p:nvPr/>
        </p:nvPicPr>
        <p:blipFill>
          <a:blip r:embed="rId3"/>
          <a:stretch>
            <a:fillRect/>
          </a:stretch>
        </p:blipFill>
        <p:spPr>
          <a:xfrm>
            <a:off x="3864095" y="156723"/>
            <a:ext cx="4684482" cy="5334878"/>
          </a:xfrm>
          <a:prstGeom prst="rect">
            <a:avLst/>
          </a:prstGeom>
        </p:spPr>
      </p:pic>
      <p:pic>
        <p:nvPicPr>
          <p:cNvPr id="5" name="Picture 4">
            <a:extLst>
              <a:ext uri="{FF2B5EF4-FFF2-40B4-BE49-F238E27FC236}">
                <a16:creationId xmlns:a16="http://schemas.microsoft.com/office/drawing/2014/main" id="{485B9D81-EB69-FC90-89BA-CF3B2A15F3AA}"/>
              </a:ext>
            </a:extLst>
          </p:cNvPr>
          <p:cNvPicPr>
            <a:picLocks noChangeAspect="1"/>
          </p:cNvPicPr>
          <p:nvPr/>
        </p:nvPicPr>
        <p:blipFill>
          <a:blip r:embed="rId4"/>
          <a:stretch>
            <a:fillRect/>
          </a:stretch>
        </p:blipFill>
        <p:spPr>
          <a:xfrm>
            <a:off x="254636" y="4050151"/>
            <a:ext cx="3465513" cy="1612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61"/>
                                        </p:tgtEl>
                                        <p:attrNameLst>
                                          <p:attrName>style.visibility</p:attrName>
                                        </p:attrNameLst>
                                      </p:cBhvr>
                                      <p:to>
                                        <p:strVal val="visible"/>
                                      </p:to>
                                    </p:set>
                                    <p:animEffect transition="in" filter="blinds(horizontal)">
                                      <p:cBhvr>
                                        <p:cTn id="7" dur="5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36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365"/>
                                        </p:tgtEl>
                                        <p:attrNameLst>
                                          <p:attrName>style.visibility</p:attrName>
                                        </p:attrNameLst>
                                      </p:cBhvr>
                                      <p:to>
                                        <p:strVal val="visible"/>
                                      </p:to>
                                    </p:set>
                                    <p:anim calcmode="lin" valueType="num">
                                      <p:cBhvr>
                                        <p:cTn id="16" dur="500" fill="hold"/>
                                        <p:tgtEl>
                                          <p:spTgt spid="365"/>
                                        </p:tgtEl>
                                        <p:attrNameLst>
                                          <p:attrName>ppt_x</p:attrName>
                                        </p:attrNameLst>
                                      </p:cBhvr>
                                      <p:tavLst>
                                        <p:tav tm="0">
                                          <p:val>
                                            <p:strVal val="#ppt_x"/>
                                          </p:val>
                                        </p:tav>
                                        <p:tav tm="100000">
                                          <p:val>
                                            <p:strVal val="#ppt_x"/>
                                          </p:val>
                                        </p:tav>
                                      </p:tavLst>
                                    </p:anim>
                                    <p:anim calcmode="lin" valueType="num">
                                      <p:cBhvr>
                                        <p:cTn id="17" dur="500" fill="hold"/>
                                        <p:tgtEl>
                                          <p:spTgt spid="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1" animBg="1" advAuto="0"/>
      <p:bldP spid="362" grpId="2" animBg="1" advAuto="0"/>
      <p:bldP spid="365" grpId="3"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In what function or capacity is Mabinty Bangura included in the story?"/>
          <p:cNvSpPr txBox="1"/>
          <p:nvPr/>
        </p:nvSpPr>
        <p:spPr>
          <a:xfrm>
            <a:off x="294719" y="918232"/>
            <a:ext cx="3660062"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s-ES_tradnl" noProof="0"/>
              <a:t>¿En </a:t>
            </a:r>
            <a:r>
              <a:rPr lang="es-ES_tradnl" noProof="0" dirty="0"/>
              <a:t>que función o que capacidad ocupa Elizabeth Borne en la noticia? </a:t>
            </a:r>
          </a:p>
        </p:txBody>
      </p:sp>
      <p:sp>
        <p:nvSpPr>
          <p:cNvPr id="369" name="1. Subject"/>
          <p:cNvSpPr txBox="1"/>
          <p:nvPr/>
        </p:nvSpPr>
        <p:spPr>
          <a:xfrm>
            <a:off x="2382519" y="1868487"/>
            <a:ext cx="1100774"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1. Su</a:t>
            </a:r>
            <a:r>
              <a:rPr lang="en-CA" sz="1200" dirty="0" err="1"/>
              <a:t>jeto</a:t>
            </a:r>
            <a:endParaRPr sz="1200" dirty="0"/>
          </a:p>
        </p:txBody>
      </p:sp>
      <p:sp>
        <p:nvSpPr>
          <p:cNvPr id="370" name="2. Spokesperson"/>
          <p:cNvSpPr txBox="1"/>
          <p:nvPr/>
        </p:nvSpPr>
        <p:spPr>
          <a:xfrm>
            <a:off x="683894" y="2163762"/>
            <a:ext cx="1697674" cy="292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300" dirty="0"/>
              <a:t>2. </a:t>
            </a:r>
            <a:r>
              <a:rPr lang="en-CA" sz="1300" dirty="0" err="1"/>
              <a:t>Vocera</a:t>
            </a:r>
            <a:r>
              <a:rPr lang="en-CA" sz="1300" dirty="0"/>
              <a:t>/o</a:t>
            </a:r>
            <a:endParaRPr sz="1300" dirty="0"/>
          </a:p>
        </p:txBody>
      </p:sp>
      <p:sp>
        <p:nvSpPr>
          <p:cNvPr id="371" name="3. Expert or commentator"/>
          <p:cNvSpPr txBox="1"/>
          <p:nvPr/>
        </p:nvSpPr>
        <p:spPr>
          <a:xfrm>
            <a:off x="682307" y="2403475"/>
            <a:ext cx="3051811"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457200" indent="-590550">
              <a:defRPr sz="1500"/>
            </a:lvl1pPr>
          </a:lstStyle>
          <a:p>
            <a:r>
              <a:rPr sz="1200" dirty="0"/>
              <a:t>3. </a:t>
            </a:r>
            <a:r>
              <a:rPr lang="es-ES_tradnl" sz="1200" noProof="0" dirty="0"/>
              <a:t>Especialista, experto/a, comentador/a</a:t>
            </a:r>
            <a:endParaRPr sz="1200" dirty="0"/>
          </a:p>
        </p:txBody>
      </p:sp>
      <p:sp>
        <p:nvSpPr>
          <p:cNvPr id="372" name="4. Personal experience"/>
          <p:cNvSpPr txBox="1"/>
          <p:nvPr/>
        </p:nvSpPr>
        <p:spPr>
          <a:xfrm>
            <a:off x="747394" y="2671762"/>
            <a:ext cx="2458087"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4. </a:t>
            </a:r>
            <a:r>
              <a:rPr lang="es-ES_tradnl" sz="1200" noProof="0" dirty="0"/>
              <a:t>Experiencia</a:t>
            </a:r>
            <a:r>
              <a:rPr sz="1200" dirty="0"/>
              <a:t> </a:t>
            </a:r>
            <a:r>
              <a:rPr lang="en-CA" sz="1200" dirty="0"/>
              <a:t>personal</a:t>
            </a:r>
            <a:endParaRPr sz="1200" dirty="0"/>
          </a:p>
        </p:txBody>
      </p:sp>
      <p:sp>
        <p:nvSpPr>
          <p:cNvPr id="373" name="QUESTION 13"/>
          <p:cNvSpPr txBox="1"/>
          <p:nvPr/>
        </p:nvSpPr>
        <p:spPr>
          <a:xfrm>
            <a:off x="502919" y="351472"/>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rPr lang="es-ES_tradnl" dirty="0"/>
              <a:t>PREGUNTA</a:t>
            </a:r>
            <a:r>
              <a:rPr dirty="0"/>
              <a:t> 13</a:t>
            </a:r>
          </a:p>
        </p:txBody>
      </p:sp>
      <p:sp>
        <p:nvSpPr>
          <p:cNvPr id="374" name="5. Eyewitness"/>
          <p:cNvSpPr txBox="1"/>
          <p:nvPr/>
        </p:nvSpPr>
        <p:spPr>
          <a:xfrm>
            <a:off x="682307" y="3032125"/>
            <a:ext cx="1337311"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5. </a:t>
            </a:r>
            <a:r>
              <a:rPr lang="es-ES_tradnl" sz="1200" noProof="0" dirty="0"/>
              <a:t>Testigo</a:t>
            </a:r>
            <a:endParaRPr sz="1200" dirty="0"/>
          </a:p>
        </p:txBody>
      </p:sp>
      <p:sp>
        <p:nvSpPr>
          <p:cNvPr id="375" name="6. Popular opinion"/>
          <p:cNvSpPr txBox="1"/>
          <p:nvPr/>
        </p:nvSpPr>
        <p:spPr>
          <a:xfrm>
            <a:off x="2099944" y="3054350"/>
            <a:ext cx="1821499"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6. </a:t>
            </a:r>
            <a:r>
              <a:rPr lang="en-CA" sz="1200" dirty="0"/>
              <a:t>O</a:t>
            </a:r>
            <a:r>
              <a:rPr sz="1200" dirty="0"/>
              <a:t>pinion</a:t>
            </a:r>
            <a:r>
              <a:rPr lang="en-CA" sz="1200" dirty="0"/>
              <a:t> popular</a:t>
            </a:r>
            <a:endParaRPr sz="1200" dirty="0"/>
          </a:p>
        </p:txBody>
      </p:sp>
      <p:sp>
        <p:nvSpPr>
          <p:cNvPr id="376" name="7. Other"/>
          <p:cNvSpPr txBox="1"/>
          <p:nvPr/>
        </p:nvSpPr>
        <p:spPr>
          <a:xfrm>
            <a:off x="690244" y="3298825"/>
            <a:ext cx="12420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7. Ot</a:t>
            </a:r>
            <a:r>
              <a:rPr lang="en-CA" sz="1200" dirty="0" err="1"/>
              <a:t>ro</a:t>
            </a:r>
            <a:endParaRPr sz="1200" dirty="0"/>
          </a:p>
        </p:txBody>
      </p:sp>
      <p:sp>
        <p:nvSpPr>
          <p:cNvPr id="377" name="0. Do not know"/>
          <p:cNvSpPr txBox="1"/>
          <p:nvPr/>
        </p:nvSpPr>
        <p:spPr>
          <a:xfrm>
            <a:off x="682307" y="1844675"/>
            <a:ext cx="3051811"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sz="1200" dirty="0"/>
              <a:t>0. </a:t>
            </a:r>
            <a:r>
              <a:rPr lang="en-CA" sz="1200" dirty="0"/>
              <a:t>No se sabe</a:t>
            </a:r>
            <a:endParaRPr sz="1200" dirty="0"/>
          </a:p>
        </p:txBody>
      </p:sp>
      <p:grpSp>
        <p:nvGrpSpPr>
          <p:cNvPr id="380" name="Group"/>
          <p:cNvGrpSpPr/>
          <p:nvPr/>
        </p:nvGrpSpPr>
        <p:grpSpPr>
          <a:xfrm>
            <a:off x="4029740" y="5645888"/>
            <a:ext cx="4036638" cy="1102791"/>
            <a:chOff x="0" y="0"/>
            <a:chExt cx="3781425" cy="792163"/>
          </a:xfrm>
        </p:grpSpPr>
        <p:sp>
          <p:nvSpPr>
            <p:cNvPr id="378" name="Rectangle"/>
            <p:cNvSpPr/>
            <p:nvPr/>
          </p:nvSpPr>
          <p:spPr>
            <a:xfrm>
              <a:off x="0" y="0"/>
              <a:ext cx="3781425" cy="792163"/>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379" name="Mabinty Bangura is telling a story about her own personal experience. Code ‘4. Personal experience’"/>
            <p:cNvSpPr txBox="1"/>
            <p:nvPr/>
          </p:nvSpPr>
          <p:spPr>
            <a:xfrm>
              <a:off x="58419" y="12700"/>
              <a:ext cx="3664587" cy="738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s-ES_tradnl" noProof="0" dirty="0"/>
                <a:t>Elizabeth Borne explica las razones detrás de las medidas educativas. Código ‘2. Vocera/o’</a:t>
              </a:r>
            </a:p>
          </p:txBody>
        </p:sp>
      </p:grpSp>
      <p:sp>
        <p:nvSpPr>
          <p:cNvPr id="381" name="Rectangle"/>
          <p:cNvSpPr/>
          <p:nvPr/>
        </p:nvSpPr>
        <p:spPr>
          <a:xfrm>
            <a:off x="682307" y="2187573"/>
            <a:ext cx="2498727" cy="197625"/>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384" name="image.png" descr="image.png"/>
          <p:cNvPicPr>
            <a:picLocks noChangeAspect="1"/>
          </p:cNvPicPr>
          <p:nvPr/>
        </p:nvPicPr>
        <p:blipFill>
          <a:blip r:embed="rId3"/>
          <a:stretch>
            <a:fillRect/>
          </a:stretch>
        </p:blipFill>
        <p:spPr>
          <a:xfrm>
            <a:off x="1131093" y="5329199"/>
            <a:ext cx="360363" cy="433607"/>
          </a:xfrm>
          <a:prstGeom prst="rect">
            <a:avLst/>
          </a:prstGeom>
          <a:ln w="12700">
            <a:miter lim="400000"/>
          </a:ln>
        </p:spPr>
      </p:pic>
      <p:pic>
        <p:nvPicPr>
          <p:cNvPr id="4" name="Picture 3">
            <a:extLst>
              <a:ext uri="{FF2B5EF4-FFF2-40B4-BE49-F238E27FC236}">
                <a16:creationId xmlns:a16="http://schemas.microsoft.com/office/drawing/2014/main" id="{9CAEC508-6E9A-FF3B-C111-7CD8D819CE9C}"/>
              </a:ext>
            </a:extLst>
          </p:cNvPr>
          <p:cNvPicPr>
            <a:picLocks noChangeAspect="1"/>
          </p:cNvPicPr>
          <p:nvPr/>
        </p:nvPicPr>
        <p:blipFill>
          <a:blip r:embed="rId4"/>
          <a:stretch>
            <a:fillRect/>
          </a:stretch>
        </p:blipFill>
        <p:spPr>
          <a:xfrm>
            <a:off x="4121705" y="156723"/>
            <a:ext cx="4426871" cy="5334878"/>
          </a:xfrm>
          <a:prstGeom prst="rect">
            <a:avLst/>
          </a:prstGeom>
        </p:spPr>
      </p:pic>
      <p:pic>
        <p:nvPicPr>
          <p:cNvPr id="5" name="Picture 4">
            <a:extLst>
              <a:ext uri="{FF2B5EF4-FFF2-40B4-BE49-F238E27FC236}">
                <a16:creationId xmlns:a16="http://schemas.microsoft.com/office/drawing/2014/main" id="{E7D1EDB2-BE02-D499-547B-E6790244A49B}"/>
              </a:ext>
            </a:extLst>
          </p:cNvPr>
          <p:cNvPicPr>
            <a:picLocks noChangeAspect="1"/>
          </p:cNvPicPr>
          <p:nvPr/>
        </p:nvPicPr>
        <p:blipFill>
          <a:blip r:embed="rId5"/>
          <a:stretch>
            <a:fillRect/>
          </a:stretch>
        </p:blipFill>
        <p:spPr>
          <a:xfrm>
            <a:off x="333775" y="4007430"/>
            <a:ext cx="3587668" cy="1312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80"/>
                                        </p:tgtEl>
                                        <p:attrNameLst>
                                          <p:attrName>style.visibility</p:attrName>
                                        </p:attrNameLst>
                                      </p:cBhvr>
                                      <p:to>
                                        <p:strVal val="visible"/>
                                      </p:to>
                                    </p:set>
                                    <p:animEffect transition="in" filter="blinds(horizontal)">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3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384"/>
                                        </p:tgtEl>
                                        <p:attrNameLst>
                                          <p:attrName>style.visibility</p:attrName>
                                        </p:attrNameLst>
                                      </p:cBhvr>
                                      <p:to>
                                        <p:strVal val="visible"/>
                                      </p:to>
                                    </p:set>
                                    <p:anim calcmode="lin" valueType="num">
                                      <p:cBhvr>
                                        <p:cTn id="16" dur="500" fill="hold"/>
                                        <p:tgtEl>
                                          <p:spTgt spid="384"/>
                                        </p:tgtEl>
                                        <p:attrNameLst>
                                          <p:attrName>ppt_x</p:attrName>
                                        </p:attrNameLst>
                                      </p:cBhvr>
                                      <p:tavLst>
                                        <p:tav tm="0">
                                          <p:val>
                                            <p:strVal val="#ppt_x"/>
                                          </p:val>
                                        </p:tav>
                                        <p:tav tm="100000">
                                          <p:val>
                                            <p:strVal val="#ppt_x"/>
                                          </p:val>
                                        </p:tav>
                                      </p:tavLst>
                                    </p:anim>
                                    <p:anim calcmode="lin" valueType="num">
                                      <p:cBhvr>
                                        <p:cTn id="17" dur="500" fill="hold"/>
                                        <p:tgtEl>
                                          <p:spTgt spid="3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1" animBg="1" advAuto="0"/>
      <p:bldP spid="381" grpId="2" animBg="1" advAuto="0"/>
      <p:bldP spid="384" grpId="3"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QUESTION 14"/>
          <p:cNvSpPr txBox="1">
            <a:spLocks noGrp="1"/>
          </p:cNvSpPr>
          <p:nvPr>
            <p:ph type="title" idx="4294967295"/>
          </p:nvPr>
        </p:nvSpPr>
        <p:spPr>
          <a:xfrm>
            <a:off x="457200" y="274637"/>
            <a:ext cx="7467600" cy="1143001"/>
          </a:xfrm>
          <a:prstGeom prst="rect">
            <a:avLst/>
          </a:prstGeom>
        </p:spPr>
        <p:txBody>
          <a:bodyPr>
            <a:normAutofit/>
          </a:bodyPr>
          <a:lstStyle/>
          <a:p>
            <a:pPr>
              <a:defRPr>
                <a:solidFill>
                  <a:srgbClr val="0070C0"/>
                </a:solidFill>
              </a:defRPr>
            </a:pPr>
            <a:r>
              <a:rPr lang="es-ES_tradnl" dirty="0"/>
              <a:t>PREGUNTA</a:t>
            </a:r>
            <a:r>
              <a:rPr dirty="0"/>
              <a:t> 14</a:t>
            </a:r>
            <a:br>
              <a:rPr dirty="0"/>
            </a:br>
            <a:endParaRPr dirty="0"/>
          </a:p>
        </p:txBody>
      </p:sp>
      <p:sp>
        <p:nvSpPr>
          <p:cNvPr id="388" name="1. Yes…"/>
          <p:cNvSpPr txBox="1">
            <a:spLocks noGrp="1"/>
          </p:cNvSpPr>
          <p:nvPr>
            <p:ph type="body" sz="quarter" idx="4294967295"/>
          </p:nvPr>
        </p:nvSpPr>
        <p:spPr>
          <a:xfrm>
            <a:off x="468312" y="2349500"/>
            <a:ext cx="3167063" cy="615950"/>
          </a:xfrm>
          <a:prstGeom prst="rect">
            <a:avLst/>
          </a:prstGeom>
        </p:spPr>
        <p:txBody>
          <a:bodyPr>
            <a:normAutofit fontScale="85000" lnSpcReduction="20000"/>
          </a:bodyPr>
          <a:lstStyle/>
          <a:p>
            <a:pPr>
              <a:lnSpc>
                <a:spcPct val="80000"/>
              </a:lnSpc>
              <a:buSzTx/>
              <a:buFont typeface="Wingdings"/>
              <a:buNone/>
              <a:defRPr sz="1500"/>
            </a:pPr>
            <a:r>
              <a:rPr dirty="0"/>
              <a:t>1. </a:t>
            </a:r>
            <a:r>
              <a:rPr lang="en-CA" dirty="0"/>
              <a:t>Si</a:t>
            </a:r>
            <a:endParaRPr dirty="0"/>
          </a:p>
          <a:p>
            <a:pPr>
              <a:lnSpc>
                <a:spcPct val="80000"/>
              </a:lnSpc>
              <a:buSzTx/>
              <a:buFont typeface="Wingdings"/>
              <a:buNone/>
              <a:defRPr sz="1500"/>
            </a:pPr>
            <a:endParaRPr dirty="0"/>
          </a:p>
          <a:p>
            <a:pPr>
              <a:lnSpc>
                <a:spcPct val="80000"/>
              </a:lnSpc>
              <a:buSzTx/>
              <a:buFont typeface="Wingdings"/>
              <a:buNone/>
              <a:defRPr sz="1500"/>
            </a:pPr>
            <a:r>
              <a:rPr dirty="0"/>
              <a:t>2. No</a:t>
            </a:r>
          </a:p>
        </p:txBody>
      </p:sp>
      <p:grpSp>
        <p:nvGrpSpPr>
          <p:cNvPr id="391" name="Group"/>
          <p:cNvGrpSpPr/>
          <p:nvPr/>
        </p:nvGrpSpPr>
        <p:grpSpPr>
          <a:xfrm>
            <a:off x="3847860" y="5934670"/>
            <a:ext cx="4268095" cy="923330"/>
            <a:chOff x="0" y="0"/>
            <a:chExt cx="3781425" cy="535918"/>
          </a:xfrm>
        </p:grpSpPr>
        <p:sp>
          <p:nvSpPr>
            <p:cNvPr id="389" name="Rectangle"/>
            <p:cNvSpPr/>
            <p:nvPr/>
          </p:nvSpPr>
          <p:spPr>
            <a:xfrm>
              <a:off x="0" y="0"/>
              <a:ext cx="3781425" cy="431800"/>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390" name="Mabinty Bangura is described as a mother."/>
            <p:cNvSpPr txBox="1"/>
            <p:nvPr/>
          </p:nvSpPr>
          <p:spPr>
            <a:xfrm>
              <a:off x="58419" y="12700"/>
              <a:ext cx="3664587" cy="5232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s-ES_tradnl" noProof="0" dirty="0"/>
                <a:t>La familia de Elizabeth Borne no es mencionada en la noticia... </a:t>
              </a:r>
            </a:p>
          </p:txBody>
        </p:sp>
      </p:grpSp>
      <p:sp>
        <p:nvSpPr>
          <p:cNvPr id="392" name="Rectangle"/>
          <p:cNvSpPr/>
          <p:nvPr/>
        </p:nvSpPr>
        <p:spPr>
          <a:xfrm>
            <a:off x="260928" y="2678112"/>
            <a:ext cx="943183" cy="287338"/>
          </a:xfrm>
          <a:prstGeom prst="rect">
            <a:avLst/>
          </a:prstGeom>
          <a:ln w="25400">
            <a:solidFill>
              <a:srgbClr val="FF0000"/>
            </a:solidFill>
          </a:ln>
        </p:spPr>
        <p:txBody>
          <a:bodyPr lIns="45719" rIns="45719" anchor="ctr"/>
          <a:lstStyle/>
          <a:p>
            <a:pPr algn="ctr">
              <a:defRPr>
                <a:solidFill>
                  <a:srgbClr val="FFFFFF"/>
                </a:solidFill>
              </a:defRPr>
            </a:pPr>
            <a:endParaRPr/>
          </a:p>
        </p:txBody>
      </p:sp>
      <p:sp>
        <p:nvSpPr>
          <p:cNvPr id="394" name="Is Mabinty Bangura’s family role given (e.g. mother, wife, daughter, aunt, etc.)?"/>
          <p:cNvSpPr txBox="1"/>
          <p:nvPr/>
        </p:nvSpPr>
        <p:spPr>
          <a:xfrm>
            <a:off x="369569" y="1125537"/>
            <a:ext cx="3857050"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s-ES_tradnl" noProof="0" dirty="0"/>
              <a:t>¿Es el rol familiar de Elizabeth Borne entregado en la noticia (</a:t>
            </a:r>
            <a:r>
              <a:rPr lang="es-ES_tradnl" noProof="0" dirty="0" err="1"/>
              <a:t>e.j</a:t>
            </a:r>
            <a:r>
              <a:rPr lang="es-ES_tradnl" noProof="0" dirty="0"/>
              <a:t>. madre, esposa, hija, </a:t>
            </a:r>
            <a:r>
              <a:rPr lang="es-ES_tradnl" noProof="0" dirty="0" err="1"/>
              <a:t>tia</a:t>
            </a:r>
            <a:r>
              <a:rPr lang="es-ES_tradnl" noProof="0" dirty="0"/>
              <a:t>, etc.)?</a:t>
            </a:r>
            <a:endParaRPr lang="es-ES_tradnl" sz="1600" noProof="0" dirty="0"/>
          </a:p>
        </p:txBody>
      </p:sp>
      <p:pic>
        <p:nvPicPr>
          <p:cNvPr id="397" name="image.png" descr="image.png"/>
          <p:cNvPicPr>
            <a:picLocks noChangeAspect="1"/>
          </p:cNvPicPr>
          <p:nvPr/>
        </p:nvPicPr>
        <p:blipFill>
          <a:blip r:embed="rId2"/>
          <a:stretch>
            <a:fillRect/>
          </a:stretch>
        </p:blipFill>
        <p:spPr>
          <a:xfrm>
            <a:off x="1328236" y="4992231"/>
            <a:ext cx="360363" cy="274637"/>
          </a:xfrm>
          <a:prstGeom prst="rect">
            <a:avLst/>
          </a:prstGeom>
          <a:ln w="12700">
            <a:miter lim="400000"/>
          </a:ln>
        </p:spPr>
      </p:pic>
      <p:pic>
        <p:nvPicPr>
          <p:cNvPr id="4" name="Picture 3">
            <a:extLst>
              <a:ext uri="{FF2B5EF4-FFF2-40B4-BE49-F238E27FC236}">
                <a16:creationId xmlns:a16="http://schemas.microsoft.com/office/drawing/2014/main" id="{808FA4B7-60B7-6C43-256C-AF9F84AC7C59}"/>
              </a:ext>
            </a:extLst>
          </p:cNvPr>
          <p:cNvPicPr>
            <a:picLocks noChangeAspect="1"/>
          </p:cNvPicPr>
          <p:nvPr/>
        </p:nvPicPr>
        <p:blipFill>
          <a:blip r:embed="rId3"/>
          <a:stretch>
            <a:fillRect/>
          </a:stretch>
        </p:blipFill>
        <p:spPr>
          <a:xfrm>
            <a:off x="4351716" y="156723"/>
            <a:ext cx="4196860" cy="5334878"/>
          </a:xfrm>
          <a:prstGeom prst="rect">
            <a:avLst/>
          </a:prstGeom>
        </p:spPr>
      </p:pic>
      <p:pic>
        <p:nvPicPr>
          <p:cNvPr id="5" name="Picture 4">
            <a:extLst>
              <a:ext uri="{FF2B5EF4-FFF2-40B4-BE49-F238E27FC236}">
                <a16:creationId xmlns:a16="http://schemas.microsoft.com/office/drawing/2014/main" id="{2DE7E5AF-A4BD-05D9-C1E6-EEE837581B35}"/>
              </a:ext>
            </a:extLst>
          </p:cNvPr>
          <p:cNvPicPr>
            <a:picLocks noChangeAspect="1"/>
          </p:cNvPicPr>
          <p:nvPr/>
        </p:nvPicPr>
        <p:blipFill>
          <a:blip r:embed="rId4"/>
          <a:stretch>
            <a:fillRect/>
          </a:stretch>
        </p:blipFill>
        <p:spPr>
          <a:xfrm>
            <a:off x="260929" y="3465032"/>
            <a:ext cx="3857050" cy="1511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391"/>
                                        </p:tgtEl>
                                        <p:attrNameLst>
                                          <p:attrName>style.visibility</p:attrName>
                                        </p:attrNameLst>
                                      </p:cBhvr>
                                      <p:to>
                                        <p:strVal val="visible"/>
                                      </p:to>
                                    </p:set>
                                    <p:animEffect transition="in" filter="blinds(horizontal)">
                                      <p:cBhvr>
                                        <p:cTn id="7" dur="500"/>
                                        <p:tgtEl>
                                          <p:spTgt spid="3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3" nodeType="clickEffect">
                                  <p:stCondLst>
                                    <p:cond delay="0"/>
                                  </p:stCondLst>
                                  <p:iterate>
                                    <p:tmAbs val="0"/>
                                  </p:iterate>
                                  <p:childTnLst>
                                    <p:set>
                                      <p:cBhvr>
                                        <p:cTn id="11" fill="hold"/>
                                        <p:tgtEl>
                                          <p:spTgt spid="39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4" nodeType="clickEffect">
                                  <p:stCondLst>
                                    <p:cond delay="0"/>
                                  </p:stCondLst>
                                  <p:iterate>
                                    <p:tmAbs val="0"/>
                                  </p:iterate>
                                  <p:childTnLst>
                                    <p:set>
                                      <p:cBhvr>
                                        <p:cTn id="15" fill="hold"/>
                                        <p:tgtEl>
                                          <p:spTgt spid="397"/>
                                        </p:tgtEl>
                                        <p:attrNameLst>
                                          <p:attrName>style.visibility</p:attrName>
                                        </p:attrNameLst>
                                      </p:cBhvr>
                                      <p:to>
                                        <p:strVal val="visible"/>
                                      </p:to>
                                    </p:set>
                                    <p:anim calcmode="lin" valueType="num">
                                      <p:cBhvr>
                                        <p:cTn id="16" dur="500" fill="hold"/>
                                        <p:tgtEl>
                                          <p:spTgt spid="397"/>
                                        </p:tgtEl>
                                        <p:attrNameLst>
                                          <p:attrName>ppt_x</p:attrName>
                                        </p:attrNameLst>
                                      </p:cBhvr>
                                      <p:tavLst>
                                        <p:tav tm="0">
                                          <p:val>
                                            <p:strVal val="#ppt_x"/>
                                          </p:val>
                                        </p:tav>
                                        <p:tav tm="100000">
                                          <p:val>
                                            <p:strVal val="#ppt_x"/>
                                          </p:val>
                                        </p:tav>
                                      </p:tavLst>
                                    </p:anim>
                                    <p:anim calcmode="lin" valueType="num">
                                      <p:cBhvr>
                                        <p:cTn id="17" dur="500" fill="hold"/>
                                        <p:tgtEl>
                                          <p:spTgt spid="3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1" animBg="1" advAuto="0"/>
      <p:bldP spid="392" grpId="3" animBg="1" advAuto="0"/>
      <p:bldP spid="397" grpId="4"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QUESTION 15"/>
          <p:cNvSpPr txBox="1">
            <a:spLocks noGrp="1"/>
          </p:cNvSpPr>
          <p:nvPr>
            <p:ph type="title" idx="4294967295"/>
          </p:nvPr>
        </p:nvSpPr>
        <p:spPr>
          <a:xfrm>
            <a:off x="457200" y="274637"/>
            <a:ext cx="7467600" cy="1143001"/>
          </a:xfrm>
          <a:prstGeom prst="rect">
            <a:avLst/>
          </a:prstGeom>
        </p:spPr>
        <p:txBody>
          <a:bodyPr>
            <a:normAutofit/>
          </a:bodyPr>
          <a:lstStyle/>
          <a:p>
            <a:pPr>
              <a:defRPr>
                <a:solidFill>
                  <a:srgbClr val="0070C0"/>
                </a:solidFill>
              </a:defRPr>
            </a:pPr>
            <a:r>
              <a:rPr lang="es-ES_tradnl" dirty="0"/>
              <a:t>PREGUNTA</a:t>
            </a:r>
            <a:r>
              <a:rPr dirty="0"/>
              <a:t> 15</a:t>
            </a:r>
            <a:br>
              <a:rPr dirty="0"/>
            </a:br>
            <a:endParaRPr dirty="0"/>
          </a:p>
        </p:txBody>
      </p:sp>
      <p:sp>
        <p:nvSpPr>
          <p:cNvPr id="401" name="1. Yes…"/>
          <p:cNvSpPr txBox="1">
            <a:spLocks noGrp="1"/>
          </p:cNvSpPr>
          <p:nvPr>
            <p:ph type="body" sz="quarter" idx="4294967295"/>
          </p:nvPr>
        </p:nvSpPr>
        <p:spPr>
          <a:xfrm>
            <a:off x="539750" y="2205037"/>
            <a:ext cx="2601913" cy="719138"/>
          </a:xfrm>
          <a:prstGeom prst="rect">
            <a:avLst/>
          </a:prstGeom>
        </p:spPr>
        <p:txBody>
          <a:bodyPr>
            <a:normAutofit/>
          </a:bodyPr>
          <a:lstStyle/>
          <a:p>
            <a:pPr marL="457200" indent="-457200">
              <a:buSzTx/>
              <a:buFont typeface="Wingdings"/>
              <a:buNone/>
              <a:defRPr sz="1600"/>
            </a:pPr>
            <a:r>
              <a:rPr dirty="0"/>
              <a:t>1. </a:t>
            </a:r>
            <a:r>
              <a:rPr lang="en-CA" dirty="0"/>
              <a:t>Si</a:t>
            </a:r>
            <a:endParaRPr dirty="0"/>
          </a:p>
          <a:p>
            <a:pPr marL="457200" indent="-457200">
              <a:buSzTx/>
              <a:buFont typeface="Wingdings"/>
              <a:buNone/>
              <a:defRPr sz="1600"/>
            </a:pPr>
            <a:r>
              <a:rPr dirty="0"/>
              <a:t>2. No*</a:t>
            </a:r>
          </a:p>
        </p:txBody>
      </p:sp>
      <p:grpSp>
        <p:nvGrpSpPr>
          <p:cNvPr id="404" name="Group"/>
          <p:cNvGrpSpPr/>
          <p:nvPr/>
        </p:nvGrpSpPr>
        <p:grpSpPr>
          <a:xfrm>
            <a:off x="4341994" y="5398845"/>
            <a:ext cx="3909495" cy="1459155"/>
            <a:chOff x="0" y="0"/>
            <a:chExt cx="3286125" cy="1073151"/>
          </a:xfrm>
        </p:grpSpPr>
        <p:sp>
          <p:nvSpPr>
            <p:cNvPr id="402" name="Rectangle"/>
            <p:cNvSpPr/>
            <p:nvPr/>
          </p:nvSpPr>
          <p:spPr>
            <a:xfrm>
              <a:off x="0" y="0"/>
              <a:ext cx="3286125" cy="1073151"/>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spcBef>
                  <a:spcPts val="600"/>
                </a:spcBef>
                <a:defRPr sz="1100"/>
              </a:pPr>
              <a:endParaRPr/>
            </a:p>
          </p:txBody>
        </p:sp>
        <p:sp>
          <p:nvSpPr>
            <p:cNvPr id="403" name="Mabinty Bangura is neither identified as a ‘victim’ nor as a ‘survivor’.…"/>
            <p:cNvSpPr txBox="1"/>
            <p:nvPr/>
          </p:nvSpPr>
          <p:spPr>
            <a:xfrm>
              <a:off x="58419" y="12700"/>
              <a:ext cx="3169287" cy="9348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spcBef>
                  <a:spcPts val="600"/>
                </a:spcBef>
                <a:defRPr sz="1100"/>
              </a:pPr>
              <a:r>
                <a:rPr lang="es-ES_tradnl" noProof="0" dirty="0"/>
                <a:t>Elizabeth Borne no es identificada ni como ‘victima’ ni ‘sobreviviente’’. </a:t>
              </a:r>
            </a:p>
            <a:p>
              <a:pPr algn="ctr">
                <a:lnSpc>
                  <a:spcPct val="80000"/>
                </a:lnSpc>
                <a:spcBef>
                  <a:spcPts val="600"/>
                </a:spcBef>
                <a:defRPr sz="1100"/>
              </a:pPr>
              <a:r>
                <a:rPr lang="es-ES_tradnl" noProof="0" dirty="0"/>
                <a:t>Se responden las preguntas 16 y 17 solo si la persona en la noticia es descrita como victima o sobreviviente.</a:t>
              </a:r>
            </a:p>
            <a:p>
              <a:pPr algn="ctr">
                <a:lnSpc>
                  <a:spcPct val="80000"/>
                </a:lnSpc>
                <a:spcBef>
                  <a:spcPts val="600"/>
                </a:spcBef>
                <a:defRPr sz="1100"/>
              </a:pPr>
              <a:endParaRPr lang="es-ES_tradnl" noProof="0" dirty="0"/>
            </a:p>
            <a:p>
              <a:pPr algn="ctr">
                <a:lnSpc>
                  <a:spcPct val="80000"/>
                </a:lnSpc>
                <a:spcBef>
                  <a:spcPts val="600"/>
                </a:spcBef>
                <a:buClr>
                  <a:schemeClr val="accent1"/>
                </a:buClr>
                <a:buSzPct val="70000"/>
                <a:buFont typeface="Arial"/>
                <a:buChar char="•"/>
                <a:defRPr sz="1100" b="1" i="1"/>
              </a:pPr>
              <a:r>
                <a:rPr lang="es-ES_tradnl" noProof="0" dirty="0"/>
                <a:t>* Si Ud. Contesto ‘2’ “No’ en la pregunta 15 salte a la pregunta 18. </a:t>
              </a:r>
            </a:p>
          </p:txBody>
        </p:sp>
      </p:grpSp>
      <p:sp>
        <p:nvSpPr>
          <p:cNvPr id="405" name="Rectangle"/>
          <p:cNvSpPr/>
          <p:nvPr/>
        </p:nvSpPr>
        <p:spPr>
          <a:xfrm>
            <a:off x="539750" y="2565400"/>
            <a:ext cx="1223963" cy="287338"/>
          </a:xfrm>
          <a:prstGeom prst="rect">
            <a:avLst/>
          </a:prstGeom>
          <a:ln w="25400">
            <a:solidFill>
              <a:srgbClr val="FF0000"/>
            </a:solidFill>
          </a:ln>
        </p:spPr>
        <p:txBody>
          <a:bodyPr lIns="45719" rIns="45719" anchor="ctr"/>
          <a:lstStyle/>
          <a:p>
            <a:pPr algn="ctr">
              <a:defRPr>
                <a:solidFill>
                  <a:srgbClr val="FFFFFF"/>
                </a:solidFill>
              </a:defRPr>
            </a:pPr>
            <a:endParaRPr/>
          </a:p>
        </p:txBody>
      </p:sp>
      <p:sp>
        <p:nvSpPr>
          <p:cNvPr id="406" name="Is Mabinty Bangura identified as a victim or survivor, or both?"/>
          <p:cNvSpPr txBox="1"/>
          <p:nvPr/>
        </p:nvSpPr>
        <p:spPr>
          <a:xfrm>
            <a:off x="369569" y="1196975"/>
            <a:ext cx="3435987"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s-ES_tradnl" noProof="0" dirty="0"/>
              <a:t>Elizabeth Borne es identificada como victima o sobreviviente, o ambos</a:t>
            </a:r>
            <a:r>
              <a:rPr dirty="0"/>
              <a:t>?</a:t>
            </a:r>
          </a:p>
        </p:txBody>
      </p:sp>
      <p:pic>
        <p:nvPicPr>
          <p:cNvPr id="409" name="image.png" descr="image.png"/>
          <p:cNvPicPr>
            <a:picLocks noChangeAspect="1"/>
          </p:cNvPicPr>
          <p:nvPr/>
        </p:nvPicPr>
        <p:blipFill>
          <a:blip r:embed="rId2"/>
          <a:stretch>
            <a:fillRect/>
          </a:stretch>
        </p:blipFill>
        <p:spPr>
          <a:xfrm>
            <a:off x="1574006" y="5661025"/>
            <a:ext cx="379413" cy="574675"/>
          </a:xfrm>
          <a:prstGeom prst="rect">
            <a:avLst/>
          </a:prstGeom>
          <a:ln w="12700">
            <a:miter lim="400000"/>
          </a:ln>
        </p:spPr>
      </p:pic>
      <p:pic>
        <p:nvPicPr>
          <p:cNvPr id="4" name="Picture 3">
            <a:extLst>
              <a:ext uri="{FF2B5EF4-FFF2-40B4-BE49-F238E27FC236}">
                <a16:creationId xmlns:a16="http://schemas.microsoft.com/office/drawing/2014/main" id="{122227AA-5FAB-A628-1BF4-557F222C8943}"/>
              </a:ext>
            </a:extLst>
          </p:cNvPr>
          <p:cNvPicPr>
            <a:picLocks noChangeAspect="1"/>
          </p:cNvPicPr>
          <p:nvPr/>
        </p:nvPicPr>
        <p:blipFill>
          <a:blip r:embed="rId3"/>
          <a:stretch>
            <a:fillRect/>
          </a:stretch>
        </p:blipFill>
        <p:spPr>
          <a:xfrm>
            <a:off x="4351716" y="156723"/>
            <a:ext cx="4196860" cy="5088618"/>
          </a:xfrm>
          <a:prstGeom prst="rect">
            <a:avLst/>
          </a:prstGeom>
        </p:spPr>
      </p:pic>
      <p:pic>
        <p:nvPicPr>
          <p:cNvPr id="5" name="Picture 4">
            <a:extLst>
              <a:ext uri="{FF2B5EF4-FFF2-40B4-BE49-F238E27FC236}">
                <a16:creationId xmlns:a16="http://schemas.microsoft.com/office/drawing/2014/main" id="{954967D9-CE24-F795-CFBD-B5FA14C1BA53}"/>
              </a:ext>
            </a:extLst>
          </p:cNvPr>
          <p:cNvPicPr>
            <a:picLocks noChangeAspect="1"/>
          </p:cNvPicPr>
          <p:nvPr/>
        </p:nvPicPr>
        <p:blipFill>
          <a:blip r:embed="rId4"/>
          <a:stretch>
            <a:fillRect/>
          </a:stretch>
        </p:blipFill>
        <p:spPr>
          <a:xfrm>
            <a:off x="169210" y="3343475"/>
            <a:ext cx="3909495" cy="2317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3" nodeType="clickEffect">
                                  <p:stCondLst>
                                    <p:cond delay="0"/>
                                  </p:stCondLst>
                                  <p:iterate>
                                    <p:tmAbs val="0"/>
                                  </p:iterate>
                                  <p:childTnLst>
                                    <p:set>
                                      <p:cBhvr>
                                        <p:cTn id="14" fill="hold"/>
                                        <p:tgtEl>
                                          <p:spTgt spid="409"/>
                                        </p:tgtEl>
                                        <p:attrNameLst>
                                          <p:attrName>style.visibility</p:attrName>
                                        </p:attrNameLst>
                                      </p:cBhvr>
                                      <p:to>
                                        <p:strVal val="visible"/>
                                      </p:to>
                                    </p:set>
                                    <p:anim calcmode="lin" valueType="num">
                                      <p:cBhvr>
                                        <p:cTn id="15" dur="500" fill="hold"/>
                                        <p:tgtEl>
                                          <p:spTgt spid="409"/>
                                        </p:tgtEl>
                                        <p:attrNameLst>
                                          <p:attrName>ppt_x</p:attrName>
                                        </p:attrNameLst>
                                      </p:cBhvr>
                                      <p:tavLst>
                                        <p:tav tm="0">
                                          <p:val>
                                            <p:strVal val="#ppt_x"/>
                                          </p:val>
                                        </p:tav>
                                        <p:tav tm="100000">
                                          <p:val>
                                            <p:strVal val="#ppt_x"/>
                                          </p:val>
                                        </p:tav>
                                      </p:tavLst>
                                    </p:anim>
                                    <p:anim calcmode="lin" valueType="num">
                                      <p:cBhvr>
                                        <p:cTn id="16" dur="500" fill="hold"/>
                                        <p:tgtEl>
                                          <p:spTgt spid="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1" animBg="1" advAuto="0"/>
      <p:bldP spid="405" grpId="2" animBg="1" advAuto="0"/>
      <p:bldP spid="409" grpId="3"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Does the story identify the person as a victim of any of the following?"/>
          <p:cNvSpPr txBox="1"/>
          <p:nvPr/>
        </p:nvSpPr>
        <p:spPr>
          <a:xfrm>
            <a:off x="368300" y="761840"/>
            <a:ext cx="365315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s-ES_tradnl" noProof="0" dirty="0"/>
              <a:t>¿La noticia identifica la persona como victima de qué tipo?  </a:t>
            </a:r>
          </a:p>
        </p:txBody>
      </p:sp>
      <p:sp>
        <p:nvSpPr>
          <p:cNvPr id="414" name="QUESTION 16"/>
          <p:cNvSpPr txBox="1"/>
          <p:nvPr/>
        </p:nvSpPr>
        <p:spPr>
          <a:xfrm>
            <a:off x="280669" y="133114"/>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rPr lang="es-ES_tradnl" dirty="0"/>
              <a:t>PREGUNTA</a:t>
            </a:r>
            <a:r>
              <a:rPr dirty="0"/>
              <a:t> 16</a:t>
            </a:r>
          </a:p>
        </p:txBody>
      </p:sp>
      <p:grpSp>
        <p:nvGrpSpPr>
          <p:cNvPr id="417" name="Group"/>
          <p:cNvGrpSpPr/>
          <p:nvPr/>
        </p:nvGrpSpPr>
        <p:grpSpPr>
          <a:xfrm>
            <a:off x="4337600" y="5053263"/>
            <a:ext cx="3500439" cy="1709376"/>
            <a:chOff x="0" y="0"/>
            <a:chExt cx="3500438" cy="1428750"/>
          </a:xfrm>
        </p:grpSpPr>
        <p:sp>
          <p:nvSpPr>
            <p:cNvPr id="415" name="Rectangle"/>
            <p:cNvSpPr/>
            <p:nvPr/>
          </p:nvSpPr>
          <p:spPr>
            <a:xfrm>
              <a:off x="0" y="0"/>
              <a:ext cx="3500438" cy="1428750"/>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spcBef>
                  <a:spcPts val="600"/>
                </a:spcBef>
                <a:defRPr sz="1200" b="1">
                  <a:solidFill>
                    <a:srgbClr val="FF0000"/>
                  </a:solidFill>
                </a:defRPr>
              </a:pPr>
              <a:endParaRPr/>
            </a:p>
          </p:txBody>
        </p:sp>
        <p:sp>
          <p:nvSpPr>
            <p:cNvPr id="416" name="Code a person as a victim either if the word 'victim' is used to describe her/him, or if the story implies that the person is a victim - e.g. by using language or images that evoke particular emotions such as shock, horror, sympathy for the person…"/>
            <p:cNvSpPr txBox="1"/>
            <p:nvPr/>
          </p:nvSpPr>
          <p:spPr>
            <a:xfrm>
              <a:off x="58419" y="12700"/>
              <a:ext cx="3383599" cy="12528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spcBef>
                  <a:spcPts val="600"/>
                </a:spcBef>
                <a:defRPr sz="1200"/>
              </a:pPr>
              <a:r>
                <a:rPr lang="es-ES_tradnl" noProof="0" dirty="0"/>
                <a:t>Se codifica a la persona como victima si la palabra “victima” es utilizada para describir a la persona o si la noticia sugiere que la persona es una victima – ej. Uso del lenguaje o imágenes que sugieren emociones como horror, empatía o compasión relativo a la persona. </a:t>
              </a:r>
            </a:p>
            <a:p>
              <a:pPr algn="ctr">
                <a:lnSpc>
                  <a:spcPct val="80000"/>
                </a:lnSpc>
                <a:spcBef>
                  <a:spcPts val="600"/>
                </a:spcBef>
                <a:defRPr sz="1200"/>
              </a:pPr>
              <a:r>
                <a:rPr lang="es-ES_tradnl" b="1" noProof="0" dirty="0">
                  <a:solidFill>
                    <a:srgbClr val="FF0000"/>
                  </a:solidFill>
                </a:rPr>
                <a:t>Saltar esta pregunta si se codifica ‘2’ en la pregunta 15. </a:t>
              </a:r>
            </a:p>
          </p:txBody>
        </p:sp>
      </p:grpSp>
      <p:sp>
        <p:nvSpPr>
          <p:cNvPr id="418" name="1. Victim of an accident, natural disaster, poverty"/>
          <p:cNvSpPr txBox="1"/>
          <p:nvPr/>
        </p:nvSpPr>
        <p:spPr>
          <a:xfrm>
            <a:off x="383094" y="2425850"/>
            <a:ext cx="3653156" cy="784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457200" indent="-590550">
              <a:defRPr sz="1500"/>
            </a:lvl1pPr>
          </a:lstStyle>
          <a:p>
            <a:r>
              <a:rPr dirty="0"/>
              <a:t>1. </a:t>
            </a:r>
            <a:r>
              <a:rPr lang="es-ES_tradnl" noProof="0" dirty="0"/>
              <a:t>Victima de un accidente, de un desastre natural, pobreza, dolencia, enfermedad…</a:t>
            </a:r>
            <a:endParaRPr dirty="0"/>
          </a:p>
        </p:txBody>
      </p:sp>
      <p:sp>
        <p:nvSpPr>
          <p:cNvPr id="420" name="0. Not applicable (person is identified solely as a survivor)"/>
          <p:cNvSpPr txBox="1"/>
          <p:nvPr/>
        </p:nvSpPr>
        <p:spPr>
          <a:xfrm>
            <a:off x="668972" y="1812814"/>
            <a:ext cx="3051812"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0. </a:t>
            </a:r>
            <a:r>
              <a:rPr lang="es-ES_tradnl" noProof="0" dirty="0"/>
              <a:t>No aplica (sólo se la identifica como sobreviviente)</a:t>
            </a:r>
            <a:endParaRPr dirty="0"/>
          </a:p>
        </p:txBody>
      </p:sp>
      <p:pic>
        <p:nvPicPr>
          <p:cNvPr id="423" name="image.png" descr="image.png"/>
          <p:cNvPicPr>
            <a:picLocks noChangeAspect="1"/>
          </p:cNvPicPr>
          <p:nvPr/>
        </p:nvPicPr>
        <p:blipFill>
          <a:blip r:embed="rId2"/>
          <a:stretch>
            <a:fillRect/>
          </a:stretch>
        </p:blipFill>
        <p:spPr>
          <a:xfrm>
            <a:off x="1834515" y="5661025"/>
            <a:ext cx="360363" cy="546100"/>
          </a:xfrm>
          <a:prstGeom prst="rect">
            <a:avLst/>
          </a:prstGeom>
          <a:ln w="12700">
            <a:miter lim="400000"/>
          </a:ln>
        </p:spPr>
      </p:pic>
      <p:pic>
        <p:nvPicPr>
          <p:cNvPr id="4" name="Picture 3">
            <a:extLst>
              <a:ext uri="{FF2B5EF4-FFF2-40B4-BE49-F238E27FC236}">
                <a16:creationId xmlns:a16="http://schemas.microsoft.com/office/drawing/2014/main" id="{68E05598-C171-C22C-18EA-3BEAD924803C}"/>
              </a:ext>
            </a:extLst>
          </p:cNvPr>
          <p:cNvPicPr>
            <a:picLocks noChangeAspect="1"/>
          </p:cNvPicPr>
          <p:nvPr/>
        </p:nvPicPr>
        <p:blipFill>
          <a:blip r:embed="rId3"/>
          <a:stretch>
            <a:fillRect/>
          </a:stretch>
        </p:blipFill>
        <p:spPr>
          <a:xfrm>
            <a:off x="4351716" y="156723"/>
            <a:ext cx="4196860" cy="4896540"/>
          </a:xfrm>
          <a:prstGeom prst="rect">
            <a:avLst/>
          </a:prstGeom>
        </p:spPr>
      </p:pic>
      <p:pic>
        <p:nvPicPr>
          <p:cNvPr id="5" name="Picture 4">
            <a:extLst>
              <a:ext uri="{FF2B5EF4-FFF2-40B4-BE49-F238E27FC236}">
                <a16:creationId xmlns:a16="http://schemas.microsoft.com/office/drawing/2014/main" id="{65193CAF-6995-A53E-9667-C294C181E6AF}"/>
              </a:ext>
            </a:extLst>
          </p:cNvPr>
          <p:cNvPicPr>
            <a:picLocks noChangeAspect="1"/>
          </p:cNvPicPr>
          <p:nvPr/>
        </p:nvPicPr>
        <p:blipFill>
          <a:blip r:embed="rId4"/>
          <a:stretch>
            <a:fillRect/>
          </a:stretch>
        </p:blipFill>
        <p:spPr>
          <a:xfrm>
            <a:off x="169210" y="3343475"/>
            <a:ext cx="3909495" cy="2317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417"/>
                                        </p:tgtEl>
                                        <p:attrNameLst>
                                          <p:attrName>style.visibility</p:attrName>
                                        </p:attrNameLst>
                                      </p:cBhvr>
                                      <p:to>
                                        <p:strVal val="visible"/>
                                      </p:to>
                                    </p:set>
                                    <p:animEffect transition="in" filter="blinds(horizontal)">
                                      <p:cBhvr>
                                        <p:cTn id="7" dur="500"/>
                                        <p:tgtEl>
                                          <p:spTgt spid="4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2" nodeType="clickEffect">
                                  <p:stCondLst>
                                    <p:cond delay="0"/>
                                  </p:stCondLst>
                                  <p:iterate>
                                    <p:tmAbs val="0"/>
                                  </p:iterate>
                                  <p:childTnLst>
                                    <p:set>
                                      <p:cBhvr>
                                        <p:cTn id="11" fill="hold"/>
                                        <p:tgtEl>
                                          <p:spTgt spid="423"/>
                                        </p:tgtEl>
                                        <p:attrNameLst>
                                          <p:attrName>style.visibility</p:attrName>
                                        </p:attrNameLst>
                                      </p:cBhvr>
                                      <p:to>
                                        <p:strVal val="visible"/>
                                      </p:to>
                                    </p:set>
                                    <p:anim calcmode="lin" valueType="num">
                                      <p:cBhvr>
                                        <p:cTn id="12" dur="500" fill="hold"/>
                                        <p:tgtEl>
                                          <p:spTgt spid="423"/>
                                        </p:tgtEl>
                                        <p:attrNameLst>
                                          <p:attrName>ppt_x</p:attrName>
                                        </p:attrNameLst>
                                      </p:cBhvr>
                                      <p:tavLst>
                                        <p:tav tm="0">
                                          <p:val>
                                            <p:strVal val="#ppt_x"/>
                                          </p:val>
                                        </p:tav>
                                        <p:tav tm="100000">
                                          <p:val>
                                            <p:strVal val="#ppt_x"/>
                                          </p:val>
                                        </p:tav>
                                      </p:tavLst>
                                    </p:anim>
                                    <p:anim calcmode="lin" valueType="num">
                                      <p:cBhvr>
                                        <p:cTn id="13"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1" animBg="1" advAuto="0"/>
      <p:bldP spid="423"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Does the story clearly identify the person as a survivor of any of the following?"/>
          <p:cNvSpPr txBox="1"/>
          <p:nvPr/>
        </p:nvSpPr>
        <p:spPr>
          <a:xfrm>
            <a:off x="361581" y="818062"/>
            <a:ext cx="3846310"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lang="es-ES_tradnl" noProof="0" dirty="0"/>
              <a:t>¿La noticia identifica la persona como qué tipo de sobreviviente?  </a:t>
            </a:r>
          </a:p>
        </p:txBody>
      </p:sp>
      <p:sp>
        <p:nvSpPr>
          <p:cNvPr id="428" name="QUESTION 17"/>
          <p:cNvSpPr txBox="1"/>
          <p:nvPr/>
        </p:nvSpPr>
        <p:spPr>
          <a:xfrm>
            <a:off x="455310" y="208913"/>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rPr lang="es-ES_tradnl" dirty="0"/>
              <a:t>PREGUNTA</a:t>
            </a:r>
            <a:r>
              <a:rPr dirty="0"/>
              <a:t> 17</a:t>
            </a:r>
          </a:p>
        </p:txBody>
      </p:sp>
      <p:grpSp>
        <p:nvGrpSpPr>
          <p:cNvPr id="431" name="Group"/>
          <p:cNvGrpSpPr/>
          <p:nvPr/>
        </p:nvGrpSpPr>
        <p:grpSpPr>
          <a:xfrm>
            <a:off x="4268684" y="5209673"/>
            <a:ext cx="3500439" cy="1553729"/>
            <a:chOff x="0" y="470356"/>
            <a:chExt cx="3500438" cy="672645"/>
          </a:xfrm>
        </p:grpSpPr>
        <p:sp>
          <p:nvSpPr>
            <p:cNvPr id="429" name="Rectangle"/>
            <p:cNvSpPr/>
            <p:nvPr/>
          </p:nvSpPr>
          <p:spPr>
            <a:xfrm>
              <a:off x="0" y="470356"/>
              <a:ext cx="3500438" cy="67264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spcBef>
                  <a:spcPts val="600"/>
                </a:spcBef>
                <a:defRPr sz="1300" b="1">
                  <a:solidFill>
                    <a:srgbClr val="FF0000"/>
                  </a:solidFill>
                </a:defRPr>
              </a:pPr>
              <a:endParaRPr/>
            </a:p>
          </p:txBody>
        </p:sp>
        <p:sp>
          <p:nvSpPr>
            <p:cNvPr id="430" name="Code a person as a survivor either if the word ‘survivor' is used to describe her/him, or if the story implies that the person is a survivor.…"/>
            <p:cNvSpPr txBox="1"/>
            <p:nvPr/>
          </p:nvSpPr>
          <p:spPr>
            <a:xfrm>
              <a:off x="0" y="551400"/>
              <a:ext cx="3383599" cy="591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spcBef>
                  <a:spcPts val="600"/>
                </a:spcBef>
                <a:defRPr sz="1300"/>
              </a:pPr>
              <a:r>
                <a:rPr lang="es-ES_tradnl" noProof="0" dirty="0"/>
                <a:t>Se codifica a la persona como sobreviviente si la palabra “sobreviviente” es utilizada para describir a la persona o si la noticia sugiere que la persona es un sobreviviente </a:t>
              </a:r>
            </a:p>
            <a:p>
              <a:pPr algn="ctr">
                <a:lnSpc>
                  <a:spcPct val="80000"/>
                </a:lnSpc>
                <a:spcBef>
                  <a:spcPts val="600"/>
                </a:spcBef>
                <a:defRPr sz="1300"/>
              </a:pPr>
              <a:endParaRPr lang="es-ES_tradnl" dirty="0"/>
            </a:p>
            <a:p>
              <a:pPr algn="ctr">
                <a:lnSpc>
                  <a:spcPct val="80000"/>
                </a:lnSpc>
                <a:spcBef>
                  <a:spcPts val="600"/>
                </a:spcBef>
                <a:defRPr sz="1300"/>
              </a:pPr>
              <a:r>
                <a:rPr lang="es-ES_tradnl" b="1" dirty="0">
                  <a:solidFill>
                    <a:srgbClr val="FF0000"/>
                  </a:solidFill>
                </a:rPr>
                <a:t>Salta la pregunta si se codifica ‘2’ en la pregunta 15.</a:t>
              </a:r>
            </a:p>
          </p:txBody>
        </p:sp>
      </p:grpSp>
      <p:sp>
        <p:nvSpPr>
          <p:cNvPr id="433" name="1 Survivor of an accident, natural disaster, poverty"/>
          <p:cNvSpPr txBox="1"/>
          <p:nvPr/>
        </p:nvSpPr>
        <p:spPr>
          <a:xfrm>
            <a:off x="300789" y="2337207"/>
            <a:ext cx="3967895"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vl1pPr>
          </a:lstStyle>
          <a:p>
            <a:r>
              <a:rPr lang="es-ES_tradnl" dirty="0"/>
              <a:t>1. </a:t>
            </a:r>
            <a:r>
              <a:rPr lang="es-ES_tradnl" noProof="0" dirty="0"/>
              <a:t>Victima de un accidente, de un desastre natural, pobreza, dolencia, enfermedad…</a:t>
            </a:r>
            <a:endParaRPr lang="es-ES_tradnl" dirty="0"/>
          </a:p>
        </p:txBody>
      </p:sp>
      <p:pic>
        <p:nvPicPr>
          <p:cNvPr id="437" name="image.png" descr="image.png"/>
          <p:cNvPicPr>
            <a:picLocks noChangeAspect="1"/>
          </p:cNvPicPr>
          <p:nvPr/>
        </p:nvPicPr>
        <p:blipFill>
          <a:blip r:embed="rId2"/>
          <a:stretch>
            <a:fillRect/>
          </a:stretch>
        </p:blipFill>
        <p:spPr>
          <a:xfrm>
            <a:off x="2104554" y="5698774"/>
            <a:ext cx="360363" cy="547688"/>
          </a:xfrm>
          <a:prstGeom prst="rect">
            <a:avLst/>
          </a:prstGeom>
          <a:ln w="12700">
            <a:miter lim="400000"/>
          </a:ln>
        </p:spPr>
      </p:pic>
      <p:sp>
        <p:nvSpPr>
          <p:cNvPr id="4" name="0. Not applicable (person is identified solely as a survivor)">
            <a:extLst>
              <a:ext uri="{FF2B5EF4-FFF2-40B4-BE49-F238E27FC236}">
                <a16:creationId xmlns:a16="http://schemas.microsoft.com/office/drawing/2014/main" id="{8D985879-F27C-3EA0-185A-197EE683B70B}"/>
              </a:ext>
            </a:extLst>
          </p:cNvPr>
          <p:cNvSpPr txBox="1"/>
          <p:nvPr/>
        </p:nvSpPr>
        <p:spPr>
          <a:xfrm>
            <a:off x="361582" y="1722701"/>
            <a:ext cx="3513724"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457200" indent="-590550">
              <a:defRPr sz="1500"/>
            </a:lvl1pPr>
          </a:lstStyle>
          <a:p>
            <a:r>
              <a:rPr dirty="0"/>
              <a:t>0. </a:t>
            </a:r>
            <a:r>
              <a:rPr lang="es-ES_tradnl" noProof="0" dirty="0"/>
              <a:t>No aplica (sólo se la identifica como victima)</a:t>
            </a:r>
            <a:endParaRPr dirty="0"/>
          </a:p>
        </p:txBody>
      </p:sp>
      <p:pic>
        <p:nvPicPr>
          <p:cNvPr id="5" name="Picture 4">
            <a:extLst>
              <a:ext uri="{FF2B5EF4-FFF2-40B4-BE49-F238E27FC236}">
                <a16:creationId xmlns:a16="http://schemas.microsoft.com/office/drawing/2014/main" id="{1D6C39BF-4BA4-4169-6761-5E68B6E45D75}"/>
              </a:ext>
            </a:extLst>
          </p:cNvPr>
          <p:cNvPicPr>
            <a:picLocks noChangeAspect="1"/>
          </p:cNvPicPr>
          <p:nvPr/>
        </p:nvPicPr>
        <p:blipFill>
          <a:blip r:embed="rId3"/>
          <a:stretch>
            <a:fillRect/>
          </a:stretch>
        </p:blipFill>
        <p:spPr>
          <a:xfrm>
            <a:off x="4351716" y="156723"/>
            <a:ext cx="4196860" cy="4896540"/>
          </a:xfrm>
          <a:prstGeom prst="rect">
            <a:avLst/>
          </a:prstGeom>
        </p:spPr>
      </p:pic>
      <p:pic>
        <p:nvPicPr>
          <p:cNvPr id="6" name="Picture 5">
            <a:extLst>
              <a:ext uri="{FF2B5EF4-FFF2-40B4-BE49-F238E27FC236}">
                <a16:creationId xmlns:a16="http://schemas.microsoft.com/office/drawing/2014/main" id="{52C25875-E240-E14E-B43D-05CEAA2BF951}"/>
              </a:ext>
            </a:extLst>
          </p:cNvPr>
          <p:cNvPicPr>
            <a:picLocks noChangeAspect="1"/>
          </p:cNvPicPr>
          <p:nvPr/>
        </p:nvPicPr>
        <p:blipFill>
          <a:blip r:embed="rId4"/>
          <a:stretch>
            <a:fillRect/>
          </a:stretch>
        </p:blipFill>
        <p:spPr>
          <a:xfrm>
            <a:off x="169210" y="3343475"/>
            <a:ext cx="3909495" cy="2317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431"/>
                                        </p:tgtEl>
                                        <p:attrNameLst>
                                          <p:attrName>style.visibility</p:attrName>
                                        </p:attrNameLst>
                                      </p:cBhvr>
                                      <p:to>
                                        <p:strVal val="visible"/>
                                      </p:to>
                                    </p:set>
                                    <p:animEffect transition="in" filter="blinds(horizontal)">
                                      <p:cBhvr>
                                        <p:cTn id="7" dur="5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2" nodeType="clickEffect">
                                  <p:stCondLst>
                                    <p:cond delay="0"/>
                                  </p:stCondLst>
                                  <p:iterate>
                                    <p:tmAbs val="0"/>
                                  </p:iterate>
                                  <p:childTnLst>
                                    <p:set>
                                      <p:cBhvr>
                                        <p:cTn id="11" fill="hold"/>
                                        <p:tgtEl>
                                          <p:spTgt spid="437"/>
                                        </p:tgtEl>
                                        <p:attrNameLst>
                                          <p:attrName>style.visibility</p:attrName>
                                        </p:attrNameLst>
                                      </p:cBhvr>
                                      <p:to>
                                        <p:strVal val="visible"/>
                                      </p:to>
                                    </p:set>
                                    <p:anim calcmode="lin" valueType="num">
                                      <p:cBhvr>
                                        <p:cTn id="12" dur="500" fill="hold"/>
                                        <p:tgtEl>
                                          <p:spTgt spid="437"/>
                                        </p:tgtEl>
                                        <p:attrNameLst>
                                          <p:attrName>ppt_x</p:attrName>
                                        </p:attrNameLst>
                                      </p:cBhvr>
                                      <p:tavLst>
                                        <p:tav tm="0">
                                          <p:val>
                                            <p:strVal val="#ppt_x"/>
                                          </p:val>
                                        </p:tav>
                                        <p:tav tm="100000">
                                          <p:val>
                                            <p:strVal val="#ppt_x"/>
                                          </p:val>
                                        </p:tav>
                                      </p:tavLst>
                                    </p:anim>
                                    <p:anim calcmode="lin" valueType="num">
                                      <p:cBhvr>
                                        <p:cTn id="13"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1" animBg="1" advAuto="0"/>
      <p:bldP spid="437" grpId="2"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Is Mabinty directly quoted in the story?"/>
          <p:cNvSpPr txBox="1"/>
          <p:nvPr/>
        </p:nvSpPr>
        <p:spPr>
          <a:xfrm>
            <a:off x="617219" y="1143000"/>
            <a:ext cx="3194687"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s-ES_tradnl" noProof="0" dirty="0"/>
              <a:t>¿Es Elizabeth Borne citada directamente en la noticia? </a:t>
            </a:r>
          </a:p>
        </p:txBody>
      </p:sp>
      <p:sp>
        <p:nvSpPr>
          <p:cNvPr id="441"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442" name="1. Yes"/>
          <p:cNvSpPr txBox="1"/>
          <p:nvPr/>
        </p:nvSpPr>
        <p:spPr>
          <a:xfrm>
            <a:off x="688657" y="2133600"/>
            <a:ext cx="1351599"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a:t>
            </a:r>
            <a:r>
              <a:rPr lang="en-CA" dirty="0"/>
              <a:t>Si</a:t>
            </a:r>
            <a:endParaRPr dirty="0"/>
          </a:p>
        </p:txBody>
      </p:sp>
      <p:sp>
        <p:nvSpPr>
          <p:cNvPr id="443" name="QUESTION 18"/>
          <p:cNvSpPr txBox="1"/>
          <p:nvPr/>
        </p:nvSpPr>
        <p:spPr>
          <a:xfrm>
            <a:off x="502919" y="451485"/>
            <a:ext cx="345186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defRPr sz="3000">
                <a:solidFill>
                  <a:srgbClr val="0070C0"/>
                </a:solidFill>
              </a:defRPr>
            </a:lvl1pPr>
          </a:lstStyle>
          <a:p>
            <a:r>
              <a:rPr lang="es-ES_tradnl" dirty="0"/>
              <a:t>PREGUNTA </a:t>
            </a:r>
            <a:r>
              <a:rPr dirty="0"/>
              <a:t>18</a:t>
            </a:r>
          </a:p>
        </p:txBody>
      </p:sp>
      <p:sp>
        <p:nvSpPr>
          <p:cNvPr id="444" name="2. No"/>
          <p:cNvSpPr txBox="1"/>
          <p:nvPr/>
        </p:nvSpPr>
        <p:spPr>
          <a:xfrm>
            <a:off x="2241232" y="2133600"/>
            <a:ext cx="1461136"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t>2. No</a:t>
            </a:r>
          </a:p>
        </p:txBody>
      </p:sp>
      <p:grpSp>
        <p:nvGrpSpPr>
          <p:cNvPr id="447" name="Group"/>
          <p:cNvGrpSpPr/>
          <p:nvPr/>
        </p:nvGrpSpPr>
        <p:grpSpPr>
          <a:xfrm>
            <a:off x="4250654" y="5944828"/>
            <a:ext cx="3781426" cy="535918"/>
            <a:chOff x="0" y="0"/>
            <a:chExt cx="3781425" cy="535917"/>
          </a:xfrm>
        </p:grpSpPr>
        <p:sp>
          <p:nvSpPr>
            <p:cNvPr id="445" name="Rectangle"/>
            <p:cNvSpPr/>
            <p:nvPr/>
          </p:nvSpPr>
          <p:spPr>
            <a:xfrm>
              <a:off x="0" y="0"/>
              <a:ext cx="3781425" cy="5048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446" name="Mabinty is directly quoted in the story."/>
            <p:cNvSpPr txBox="1"/>
            <p:nvPr/>
          </p:nvSpPr>
          <p:spPr>
            <a:xfrm>
              <a:off x="58419" y="12700"/>
              <a:ext cx="3664587" cy="523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s-ES_tradnl" noProof="0" dirty="0"/>
                <a:t>Elizabeth Borne es citada directamente en la noticia.</a:t>
              </a:r>
            </a:p>
          </p:txBody>
        </p:sp>
      </p:grpSp>
      <p:sp>
        <p:nvSpPr>
          <p:cNvPr id="448" name="Rectangle"/>
          <p:cNvSpPr/>
          <p:nvPr/>
        </p:nvSpPr>
        <p:spPr>
          <a:xfrm>
            <a:off x="468312" y="2133600"/>
            <a:ext cx="1223963" cy="287338"/>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451" name="image.png" descr="image.png"/>
          <p:cNvPicPr>
            <a:picLocks noChangeAspect="1"/>
          </p:cNvPicPr>
          <p:nvPr/>
        </p:nvPicPr>
        <p:blipFill>
          <a:blip r:embed="rId2"/>
          <a:stretch>
            <a:fillRect/>
          </a:stretch>
        </p:blipFill>
        <p:spPr>
          <a:xfrm>
            <a:off x="2439350" y="5504614"/>
            <a:ext cx="482600" cy="229828"/>
          </a:xfrm>
          <a:prstGeom prst="rect">
            <a:avLst/>
          </a:prstGeom>
          <a:ln w="12700">
            <a:miter lim="400000"/>
          </a:ln>
        </p:spPr>
      </p:pic>
      <p:pic>
        <p:nvPicPr>
          <p:cNvPr id="5" name="Picture 4">
            <a:extLst>
              <a:ext uri="{FF2B5EF4-FFF2-40B4-BE49-F238E27FC236}">
                <a16:creationId xmlns:a16="http://schemas.microsoft.com/office/drawing/2014/main" id="{E4344F9F-711C-226D-AD75-01709DDE44A2}"/>
              </a:ext>
            </a:extLst>
          </p:cNvPr>
          <p:cNvPicPr>
            <a:picLocks noChangeAspect="1"/>
          </p:cNvPicPr>
          <p:nvPr/>
        </p:nvPicPr>
        <p:blipFill>
          <a:blip r:embed="rId3"/>
          <a:stretch>
            <a:fillRect/>
          </a:stretch>
        </p:blipFill>
        <p:spPr>
          <a:xfrm>
            <a:off x="4351716" y="156723"/>
            <a:ext cx="4196860" cy="5504302"/>
          </a:xfrm>
          <a:prstGeom prst="rect">
            <a:avLst/>
          </a:prstGeom>
        </p:spPr>
      </p:pic>
      <p:pic>
        <p:nvPicPr>
          <p:cNvPr id="6" name="Picture 5">
            <a:extLst>
              <a:ext uri="{FF2B5EF4-FFF2-40B4-BE49-F238E27FC236}">
                <a16:creationId xmlns:a16="http://schemas.microsoft.com/office/drawing/2014/main" id="{7717F16B-9F83-F2BC-6E20-F783B07B7B3B}"/>
              </a:ext>
            </a:extLst>
          </p:cNvPr>
          <p:cNvPicPr>
            <a:picLocks noChangeAspect="1"/>
          </p:cNvPicPr>
          <p:nvPr/>
        </p:nvPicPr>
        <p:blipFill>
          <a:blip r:embed="rId4"/>
          <a:stretch>
            <a:fillRect/>
          </a:stretch>
        </p:blipFill>
        <p:spPr>
          <a:xfrm>
            <a:off x="364454" y="3105725"/>
            <a:ext cx="3774409" cy="22844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447"/>
                                        </p:tgtEl>
                                        <p:attrNameLst>
                                          <p:attrName>style.visibility</p:attrName>
                                        </p:attrNameLst>
                                      </p:cBhvr>
                                      <p:to>
                                        <p:strVal val="visible"/>
                                      </p:to>
                                    </p:set>
                                    <p:animEffect transition="in" filter="blinds(horizontal)">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4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451"/>
                                        </p:tgtEl>
                                        <p:attrNameLst>
                                          <p:attrName>style.visibility</p:attrName>
                                        </p:attrNameLst>
                                      </p:cBhvr>
                                      <p:to>
                                        <p:strVal val="visible"/>
                                      </p:to>
                                    </p:set>
                                    <p:anim calcmode="lin" valueType="num">
                                      <p:cBhvr>
                                        <p:cTn id="16" dur="500" fill="hold"/>
                                        <p:tgtEl>
                                          <p:spTgt spid="451"/>
                                        </p:tgtEl>
                                        <p:attrNameLst>
                                          <p:attrName>ppt_x</p:attrName>
                                        </p:attrNameLst>
                                      </p:cBhvr>
                                      <p:tavLst>
                                        <p:tav tm="0">
                                          <p:val>
                                            <p:strVal val="#ppt_x"/>
                                          </p:val>
                                        </p:tav>
                                        <p:tav tm="100000">
                                          <p:val>
                                            <p:strVal val="#ppt_x"/>
                                          </p:val>
                                        </p:tav>
                                      </p:tavLst>
                                    </p:anim>
                                    <p:anim calcmode="lin" valueType="num">
                                      <p:cBhvr>
                                        <p:cTn id="17" dur="500" fill="hold"/>
                                        <p:tgtEl>
                                          <p:spTgt spid="4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1" animBg="1" advAuto="0"/>
      <p:bldP spid="448" grpId="2" animBg="1" advAuto="0"/>
      <p:bldP spid="451"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TARTING OFF"/>
          <p:cNvSpPr txBox="1">
            <a:spLocks noGrp="1"/>
          </p:cNvSpPr>
          <p:nvPr>
            <p:ph type="title" idx="4294967295"/>
          </p:nvPr>
        </p:nvSpPr>
        <p:spPr>
          <a:xfrm>
            <a:off x="457200" y="115887"/>
            <a:ext cx="7467600" cy="865188"/>
          </a:xfrm>
          <a:prstGeom prst="rect">
            <a:avLst/>
          </a:prstGeom>
        </p:spPr>
        <p:txBody>
          <a:bodyPr>
            <a:normAutofit/>
          </a:bodyPr>
          <a:lstStyle>
            <a:lvl1pPr>
              <a:defRPr>
                <a:solidFill>
                  <a:srgbClr val="0070C0"/>
                </a:solidFill>
              </a:defRPr>
            </a:lvl1pPr>
          </a:lstStyle>
          <a:p>
            <a:r>
              <a:rPr lang="en-CA" dirty="0"/>
              <a:t>EMPEZANDO</a:t>
            </a:r>
            <a:endParaRPr dirty="0"/>
          </a:p>
        </p:txBody>
      </p:sp>
      <p:sp>
        <p:nvSpPr>
          <p:cNvPr id="133" name="To begin coding you will need:…"/>
          <p:cNvSpPr txBox="1">
            <a:spLocks noGrp="1"/>
          </p:cNvSpPr>
          <p:nvPr>
            <p:ph type="body" sz="quarter" idx="4294967295"/>
          </p:nvPr>
        </p:nvSpPr>
        <p:spPr>
          <a:xfrm>
            <a:off x="214312" y="1484312"/>
            <a:ext cx="2054226" cy="4105276"/>
          </a:xfrm>
          <a:prstGeom prst="rect">
            <a:avLst/>
          </a:prstGeom>
        </p:spPr>
        <p:txBody>
          <a:bodyPr>
            <a:normAutofit/>
          </a:bodyPr>
          <a:lstStyle/>
          <a:p>
            <a:pPr>
              <a:buSzTx/>
              <a:buFont typeface="Wingdings"/>
              <a:buNone/>
              <a:defRPr sz="1800"/>
            </a:pPr>
            <a:r>
              <a:rPr dirty="0"/>
              <a:t>	</a:t>
            </a:r>
            <a:r>
              <a:rPr lang="es-ES" dirty="0"/>
              <a:t>Para empezar a programar necesitarás: </a:t>
            </a:r>
          </a:p>
          <a:p>
            <a:pPr>
              <a:buSzTx/>
              <a:defRPr sz="1800"/>
            </a:pPr>
            <a:r>
              <a:rPr lang="es-ES" dirty="0"/>
              <a:t>Un lápiz (no un bolígrafo) </a:t>
            </a:r>
          </a:p>
          <a:p>
            <a:pPr>
              <a:buSzTx/>
              <a:defRPr sz="1800"/>
            </a:pPr>
            <a:r>
              <a:rPr lang="es-ES" dirty="0"/>
              <a:t>Una goma de borrar </a:t>
            </a:r>
          </a:p>
          <a:p>
            <a:pPr>
              <a:buSzTx/>
              <a:defRPr sz="1800"/>
            </a:pPr>
            <a:r>
              <a:rPr lang="es-ES" dirty="0"/>
              <a:t>El periódico </a:t>
            </a:r>
          </a:p>
          <a:p>
            <a:pPr>
              <a:buSzTx/>
              <a:defRPr sz="1800"/>
            </a:pPr>
            <a:r>
              <a:rPr lang="es-ES" dirty="0"/>
              <a:t>Una hoja de codificación de periódico</a:t>
            </a:r>
            <a:endParaRPr dirty="0"/>
          </a:p>
        </p:txBody>
      </p:sp>
      <p:pic>
        <p:nvPicPr>
          <p:cNvPr id="3" name="Picture 2">
            <a:extLst>
              <a:ext uri="{FF2B5EF4-FFF2-40B4-BE49-F238E27FC236}">
                <a16:creationId xmlns:a16="http://schemas.microsoft.com/office/drawing/2014/main" id="{C8D9E6FB-1957-25AF-99B7-0666BFC32D7D}"/>
              </a:ext>
            </a:extLst>
          </p:cNvPr>
          <p:cNvPicPr>
            <a:picLocks noChangeAspect="1"/>
          </p:cNvPicPr>
          <p:nvPr/>
        </p:nvPicPr>
        <p:blipFill>
          <a:blip r:embed="rId2"/>
          <a:stretch>
            <a:fillRect/>
          </a:stretch>
        </p:blipFill>
        <p:spPr>
          <a:xfrm>
            <a:off x="2372008" y="1312751"/>
            <a:ext cx="6225144" cy="4105276"/>
          </a:xfrm>
          <a:prstGeom prst="rect">
            <a:avLst/>
          </a:prstGeom>
        </p:spPr>
      </p:pic>
      <p:sp>
        <p:nvSpPr>
          <p:cNvPr id="2" name="TextBox 1">
            <a:extLst>
              <a:ext uri="{FF2B5EF4-FFF2-40B4-BE49-F238E27FC236}">
                <a16:creationId xmlns:a16="http://schemas.microsoft.com/office/drawing/2014/main" id="{F6844740-CEB9-AA90-7775-689B69AF9578}"/>
              </a:ext>
            </a:extLst>
          </p:cNvPr>
          <p:cNvSpPr txBox="1"/>
          <p:nvPr/>
        </p:nvSpPr>
        <p:spPr>
          <a:xfrm>
            <a:off x="1907704" y="5853373"/>
            <a:ext cx="4801440" cy="523220"/>
          </a:xfrm>
          <a:prstGeom prst="rect">
            <a:avLst/>
          </a:prstGeom>
          <a:noFill/>
        </p:spPr>
        <p:txBody>
          <a:bodyPr wrap="square" rtlCol="0">
            <a:spAutoFit/>
          </a:bodyPr>
          <a:lstStyle/>
          <a:p>
            <a:r>
              <a:rPr lang="es-ES" sz="2800" dirty="0"/>
              <a:t>Si puedes, codifica en Excel.</a:t>
            </a:r>
            <a:endParaRPr lang="en-US" sz="2800"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E2D8-40AB-64A9-AB35-FECC57A6F27F}"/>
            </a:ext>
          </a:extLst>
        </p:cNvPr>
        <p:cNvGrpSpPr/>
        <p:nvPr/>
      </p:nvGrpSpPr>
      <p:grpSpPr>
        <a:xfrm>
          <a:off x="0" y="0"/>
          <a:ext cx="0" cy="0"/>
          <a:chOff x="0" y="0"/>
          <a:chExt cx="0" cy="0"/>
        </a:xfrm>
      </p:grpSpPr>
      <p:sp>
        <p:nvSpPr>
          <p:cNvPr id="440" name="Is Mabinty directly quoted in the story?">
            <a:extLst>
              <a:ext uri="{FF2B5EF4-FFF2-40B4-BE49-F238E27FC236}">
                <a16:creationId xmlns:a16="http://schemas.microsoft.com/office/drawing/2014/main" id="{E3B7F97A-7B37-536A-9E8E-405D37CF8634}"/>
              </a:ext>
            </a:extLst>
          </p:cNvPr>
          <p:cNvSpPr txBox="1"/>
          <p:nvPr/>
        </p:nvSpPr>
        <p:spPr>
          <a:xfrm>
            <a:off x="617219" y="1143000"/>
            <a:ext cx="3451862"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s-ES_tradnl" noProof="0" dirty="0"/>
              <a:t>¿Es Elizabeth Borne representada como parte de un </a:t>
            </a:r>
            <a:r>
              <a:rPr lang="es-ES_tradnl" noProof="0" dirty="0" err="1"/>
              <a:t>groupo</a:t>
            </a:r>
            <a:r>
              <a:rPr lang="es-ES_tradnl" noProof="0" dirty="0"/>
              <a:t> minoritario? </a:t>
            </a:r>
          </a:p>
        </p:txBody>
      </p:sp>
      <p:sp>
        <p:nvSpPr>
          <p:cNvPr id="441" name="Circle">
            <a:extLst>
              <a:ext uri="{FF2B5EF4-FFF2-40B4-BE49-F238E27FC236}">
                <a16:creationId xmlns:a16="http://schemas.microsoft.com/office/drawing/2014/main" id="{96FA19D5-9BC3-DD82-4D34-351CC3ADA3F7}"/>
              </a:ext>
            </a:extLst>
          </p:cNvPr>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442" name="1. Yes">
            <a:extLst>
              <a:ext uri="{FF2B5EF4-FFF2-40B4-BE49-F238E27FC236}">
                <a16:creationId xmlns:a16="http://schemas.microsoft.com/office/drawing/2014/main" id="{4E559B2C-B26B-AA57-C714-D04E632A09B4}"/>
              </a:ext>
            </a:extLst>
          </p:cNvPr>
          <p:cNvSpPr txBox="1"/>
          <p:nvPr/>
        </p:nvSpPr>
        <p:spPr>
          <a:xfrm>
            <a:off x="688657" y="2133600"/>
            <a:ext cx="1351599" cy="320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457200" indent="-590550">
              <a:defRPr sz="1500"/>
            </a:lvl1pPr>
          </a:lstStyle>
          <a:p>
            <a:r>
              <a:t>1. Yes</a:t>
            </a:r>
          </a:p>
        </p:txBody>
      </p:sp>
      <p:sp>
        <p:nvSpPr>
          <p:cNvPr id="443" name="QUESTION 18">
            <a:extLst>
              <a:ext uri="{FF2B5EF4-FFF2-40B4-BE49-F238E27FC236}">
                <a16:creationId xmlns:a16="http://schemas.microsoft.com/office/drawing/2014/main" id="{7738D5AB-595C-5D2E-1B0D-E7D8ECCE86F6}"/>
              </a:ext>
            </a:extLst>
          </p:cNvPr>
          <p:cNvSpPr txBox="1"/>
          <p:nvPr/>
        </p:nvSpPr>
        <p:spPr>
          <a:xfrm>
            <a:off x="502919" y="451485"/>
            <a:ext cx="3451862"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defRPr sz="3000">
                <a:solidFill>
                  <a:srgbClr val="0070C0"/>
                </a:solidFill>
              </a:defRPr>
            </a:lvl1pPr>
          </a:lstStyle>
          <a:p>
            <a:r>
              <a:rPr lang="es-ES_tradnl" dirty="0"/>
              <a:t>PREGUNTA</a:t>
            </a:r>
            <a:r>
              <a:rPr dirty="0"/>
              <a:t> 1</a:t>
            </a:r>
            <a:r>
              <a:rPr lang="en-CA" dirty="0"/>
              <a:t>9</a:t>
            </a:r>
            <a:endParaRPr dirty="0"/>
          </a:p>
        </p:txBody>
      </p:sp>
      <p:sp>
        <p:nvSpPr>
          <p:cNvPr id="444" name="2. No">
            <a:extLst>
              <a:ext uri="{FF2B5EF4-FFF2-40B4-BE49-F238E27FC236}">
                <a16:creationId xmlns:a16="http://schemas.microsoft.com/office/drawing/2014/main" id="{0C85F8BF-C63C-29A3-452A-3407107DC0F6}"/>
              </a:ext>
            </a:extLst>
          </p:cNvPr>
          <p:cNvSpPr txBox="1"/>
          <p:nvPr/>
        </p:nvSpPr>
        <p:spPr>
          <a:xfrm>
            <a:off x="2241232" y="2133600"/>
            <a:ext cx="1461136" cy="320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457200" indent="-590550">
              <a:defRPr sz="1500"/>
            </a:lvl1pPr>
          </a:lstStyle>
          <a:p>
            <a:r>
              <a:t>2. No</a:t>
            </a:r>
          </a:p>
        </p:txBody>
      </p:sp>
      <p:grpSp>
        <p:nvGrpSpPr>
          <p:cNvPr id="447" name="Group">
            <a:extLst>
              <a:ext uri="{FF2B5EF4-FFF2-40B4-BE49-F238E27FC236}">
                <a16:creationId xmlns:a16="http://schemas.microsoft.com/office/drawing/2014/main" id="{BB547E06-7A7A-D82A-7C1B-B6E27EB4862B}"/>
              </a:ext>
            </a:extLst>
          </p:cNvPr>
          <p:cNvGrpSpPr/>
          <p:nvPr/>
        </p:nvGrpSpPr>
        <p:grpSpPr>
          <a:xfrm>
            <a:off x="4238623" y="6141414"/>
            <a:ext cx="3781426" cy="535918"/>
            <a:chOff x="0" y="0"/>
            <a:chExt cx="3781425" cy="535917"/>
          </a:xfrm>
        </p:grpSpPr>
        <p:sp>
          <p:nvSpPr>
            <p:cNvPr id="445" name="Rectangle">
              <a:extLst>
                <a:ext uri="{FF2B5EF4-FFF2-40B4-BE49-F238E27FC236}">
                  <a16:creationId xmlns:a16="http://schemas.microsoft.com/office/drawing/2014/main" id="{2BC43D19-3C5D-A4D8-C45A-B431ACC46BBA}"/>
                </a:ext>
              </a:extLst>
            </p:cNvPr>
            <p:cNvSpPr/>
            <p:nvPr/>
          </p:nvSpPr>
          <p:spPr>
            <a:xfrm>
              <a:off x="0" y="0"/>
              <a:ext cx="3781425" cy="5048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446" name="Mabinty is directly quoted in the story.">
              <a:extLst>
                <a:ext uri="{FF2B5EF4-FFF2-40B4-BE49-F238E27FC236}">
                  <a16:creationId xmlns:a16="http://schemas.microsoft.com/office/drawing/2014/main" id="{44076E56-5961-2C0A-E87F-5BA31F63DA16}"/>
                </a:ext>
              </a:extLst>
            </p:cNvPr>
            <p:cNvSpPr txBox="1"/>
            <p:nvPr/>
          </p:nvSpPr>
          <p:spPr>
            <a:xfrm>
              <a:off x="58419" y="12700"/>
              <a:ext cx="3664587" cy="5232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spcBef>
                  <a:spcPts val="600"/>
                </a:spcBef>
                <a:defRPr sz="1400"/>
              </a:lvl1pPr>
            </a:lstStyle>
            <a:p>
              <a:r>
                <a:rPr lang="es-ES_tradnl" noProof="0" dirty="0"/>
                <a:t>Elizabeth Borne no es representada como parte de un grupo minoritario.</a:t>
              </a:r>
            </a:p>
          </p:txBody>
        </p:sp>
      </p:grpSp>
      <p:sp>
        <p:nvSpPr>
          <p:cNvPr id="448" name="Rectangle">
            <a:extLst>
              <a:ext uri="{FF2B5EF4-FFF2-40B4-BE49-F238E27FC236}">
                <a16:creationId xmlns:a16="http://schemas.microsoft.com/office/drawing/2014/main" id="{949320A7-4C94-8878-4BD6-DCCD1E1C0AEA}"/>
              </a:ext>
            </a:extLst>
          </p:cNvPr>
          <p:cNvSpPr/>
          <p:nvPr/>
        </p:nvSpPr>
        <p:spPr>
          <a:xfrm>
            <a:off x="1933287" y="2194355"/>
            <a:ext cx="1223963" cy="287338"/>
          </a:xfrm>
          <a:prstGeom prst="rect">
            <a:avLst/>
          </a:prstGeom>
          <a:ln w="25400">
            <a:solidFill>
              <a:srgbClr val="FF0000"/>
            </a:solidFill>
          </a:ln>
        </p:spPr>
        <p:txBody>
          <a:bodyPr lIns="45719" rIns="45719" anchor="ctr"/>
          <a:lstStyle/>
          <a:p>
            <a:pPr algn="ctr">
              <a:defRPr>
                <a:solidFill>
                  <a:srgbClr val="FFFFFF"/>
                </a:solidFill>
              </a:defRPr>
            </a:pPr>
            <a:endParaRPr/>
          </a:p>
        </p:txBody>
      </p:sp>
      <p:pic>
        <p:nvPicPr>
          <p:cNvPr id="451" name="image.png" descr="image.png">
            <a:extLst>
              <a:ext uri="{FF2B5EF4-FFF2-40B4-BE49-F238E27FC236}">
                <a16:creationId xmlns:a16="http://schemas.microsoft.com/office/drawing/2014/main" id="{A965B120-D482-0882-5D52-B53D172BDC74}"/>
              </a:ext>
            </a:extLst>
          </p:cNvPr>
          <p:cNvPicPr>
            <a:picLocks noChangeAspect="1"/>
          </p:cNvPicPr>
          <p:nvPr/>
        </p:nvPicPr>
        <p:blipFill>
          <a:blip r:embed="rId2"/>
          <a:stretch>
            <a:fillRect/>
          </a:stretch>
        </p:blipFill>
        <p:spPr>
          <a:xfrm>
            <a:off x="2489200" y="5925627"/>
            <a:ext cx="482600" cy="504825"/>
          </a:xfrm>
          <a:prstGeom prst="rect">
            <a:avLst/>
          </a:prstGeom>
          <a:ln w="12700">
            <a:miter lim="400000"/>
          </a:ln>
        </p:spPr>
      </p:pic>
      <p:pic>
        <p:nvPicPr>
          <p:cNvPr id="5" name="Picture 4">
            <a:extLst>
              <a:ext uri="{FF2B5EF4-FFF2-40B4-BE49-F238E27FC236}">
                <a16:creationId xmlns:a16="http://schemas.microsoft.com/office/drawing/2014/main" id="{EA684ED5-B8D7-D733-D22D-E3282C6F1851}"/>
              </a:ext>
            </a:extLst>
          </p:cNvPr>
          <p:cNvPicPr>
            <a:picLocks noChangeAspect="1"/>
          </p:cNvPicPr>
          <p:nvPr/>
        </p:nvPicPr>
        <p:blipFill>
          <a:blip r:embed="rId3"/>
          <a:stretch>
            <a:fillRect/>
          </a:stretch>
        </p:blipFill>
        <p:spPr>
          <a:xfrm>
            <a:off x="195513" y="3924345"/>
            <a:ext cx="3759268" cy="1962296"/>
          </a:xfrm>
          <a:prstGeom prst="rect">
            <a:avLst/>
          </a:prstGeom>
        </p:spPr>
      </p:pic>
      <p:pic>
        <p:nvPicPr>
          <p:cNvPr id="6" name="Picture 5">
            <a:extLst>
              <a:ext uri="{FF2B5EF4-FFF2-40B4-BE49-F238E27FC236}">
                <a16:creationId xmlns:a16="http://schemas.microsoft.com/office/drawing/2014/main" id="{717FFA8E-C21C-D047-BD02-740D38A42C24}"/>
              </a:ext>
            </a:extLst>
          </p:cNvPr>
          <p:cNvPicPr>
            <a:picLocks noChangeAspect="1"/>
          </p:cNvPicPr>
          <p:nvPr/>
        </p:nvPicPr>
        <p:blipFill>
          <a:blip r:embed="rId4"/>
          <a:stretch>
            <a:fillRect/>
          </a:stretch>
        </p:blipFill>
        <p:spPr>
          <a:xfrm>
            <a:off x="4351716" y="156723"/>
            <a:ext cx="4196860" cy="5504302"/>
          </a:xfrm>
          <a:prstGeom prst="rect">
            <a:avLst/>
          </a:prstGeom>
        </p:spPr>
      </p:pic>
    </p:spTree>
    <p:extLst>
      <p:ext uri="{BB962C8B-B14F-4D97-AF65-F5344CB8AC3E}">
        <p14:creationId xmlns:p14="http://schemas.microsoft.com/office/powerpoint/2010/main" val="273617281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447"/>
                                        </p:tgtEl>
                                        <p:attrNameLst>
                                          <p:attrName>style.visibility</p:attrName>
                                        </p:attrNameLst>
                                      </p:cBhvr>
                                      <p:to>
                                        <p:strVal val="visible"/>
                                      </p:to>
                                    </p:set>
                                    <p:animEffect transition="in" filter="blinds(horizontal)">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4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iterate>
                                    <p:tmAbs val="0"/>
                                  </p:iterate>
                                  <p:childTnLst>
                                    <p:set>
                                      <p:cBhvr>
                                        <p:cTn id="15" fill="hold"/>
                                        <p:tgtEl>
                                          <p:spTgt spid="451"/>
                                        </p:tgtEl>
                                        <p:attrNameLst>
                                          <p:attrName>style.visibility</p:attrName>
                                        </p:attrNameLst>
                                      </p:cBhvr>
                                      <p:to>
                                        <p:strVal val="visible"/>
                                      </p:to>
                                    </p:set>
                                    <p:anim calcmode="lin" valueType="num">
                                      <p:cBhvr>
                                        <p:cTn id="16" dur="500" fill="hold"/>
                                        <p:tgtEl>
                                          <p:spTgt spid="451"/>
                                        </p:tgtEl>
                                        <p:attrNameLst>
                                          <p:attrName>ppt_x</p:attrName>
                                        </p:attrNameLst>
                                      </p:cBhvr>
                                      <p:tavLst>
                                        <p:tav tm="0">
                                          <p:val>
                                            <p:strVal val="#ppt_x"/>
                                          </p:val>
                                        </p:tav>
                                        <p:tav tm="100000">
                                          <p:val>
                                            <p:strVal val="#ppt_x"/>
                                          </p:val>
                                        </p:tav>
                                      </p:tavLst>
                                    </p:anim>
                                    <p:anim calcmode="lin" valueType="num">
                                      <p:cBhvr>
                                        <p:cTn id="17" dur="500" fill="hold"/>
                                        <p:tgtEl>
                                          <p:spTgt spid="4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0" animBg="1" advAuto="0"/>
      <p:bldP spid="448" grpId="0" animBg="1" advAuto="0"/>
      <p:bldP spid="451"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Is there a photograph of Mabinty in the story?"/>
          <p:cNvSpPr txBox="1"/>
          <p:nvPr/>
        </p:nvSpPr>
        <p:spPr>
          <a:xfrm>
            <a:off x="249949" y="749300"/>
            <a:ext cx="3684378"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spcBef>
                <a:spcPts val="1200"/>
              </a:spcBef>
            </a:lvl1pPr>
          </a:lstStyle>
          <a:p>
            <a:r>
              <a:rPr lang="es-ES_tradnl" noProof="0" dirty="0"/>
              <a:t>¿Hay una </a:t>
            </a:r>
            <a:r>
              <a:rPr lang="es-ES_tradnl" noProof="0" dirty="0" err="1"/>
              <a:t>fotografia</a:t>
            </a:r>
            <a:r>
              <a:rPr lang="es-ES_tradnl" noProof="0" dirty="0"/>
              <a:t> de Elizabeth Borne en el articulo? </a:t>
            </a:r>
          </a:p>
        </p:txBody>
      </p:sp>
      <p:sp>
        <p:nvSpPr>
          <p:cNvPr id="456" name="1. Yes"/>
          <p:cNvSpPr txBox="1"/>
          <p:nvPr/>
        </p:nvSpPr>
        <p:spPr>
          <a:xfrm>
            <a:off x="316902" y="1443757"/>
            <a:ext cx="1173799"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a:t>
            </a:r>
            <a:r>
              <a:rPr lang="en-CA" dirty="0"/>
              <a:t>Si</a:t>
            </a:r>
            <a:endParaRPr dirty="0"/>
          </a:p>
        </p:txBody>
      </p:sp>
      <p:sp>
        <p:nvSpPr>
          <p:cNvPr id="457" name="2. No"/>
          <p:cNvSpPr txBox="1"/>
          <p:nvPr/>
        </p:nvSpPr>
        <p:spPr>
          <a:xfrm>
            <a:off x="991523" y="1443757"/>
            <a:ext cx="998355"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457200" indent="-590550">
              <a:defRPr sz="1500"/>
            </a:lvl1pPr>
          </a:lstStyle>
          <a:p>
            <a:r>
              <a:rPr dirty="0"/>
              <a:t>2. No</a:t>
            </a:r>
          </a:p>
        </p:txBody>
      </p:sp>
      <p:sp>
        <p:nvSpPr>
          <p:cNvPr id="458" name="3. Don’t know (e.g. there is a photo, but you are not sure if Mabinty appears in it)"/>
          <p:cNvSpPr txBox="1"/>
          <p:nvPr/>
        </p:nvSpPr>
        <p:spPr>
          <a:xfrm>
            <a:off x="250188" y="1922646"/>
            <a:ext cx="335026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3. </a:t>
            </a:r>
            <a:r>
              <a:rPr lang="en-CA" dirty="0"/>
              <a:t>No sabe </a:t>
            </a:r>
            <a:r>
              <a:rPr sz="1300" dirty="0"/>
              <a:t>(e.</a:t>
            </a:r>
            <a:r>
              <a:rPr lang="en-CA" sz="1300" dirty="0"/>
              <a:t>j</a:t>
            </a:r>
            <a:r>
              <a:rPr sz="1300" dirty="0"/>
              <a:t>. </a:t>
            </a:r>
            <a:r>
              <a:rPr lang="es-ES_tradnl" sz="1300" noProof="0" dirty="0"/>
              <a:t>hay una foto, pero no se sabe si es de Borne</a:t>
            </a:r>
            <a:r>
              <a:rPr sz="1300" dirty="0"/>
              <a:t>)</a:t>
            </a:r>
          </a:p>
        </p:txBody>
      </p:sp>
      <p:sp>
        <p:nvSpPr>
          <p:cNvPr id="459" name="QUESTION 19"/>
          <p:cNvSpPr txBox="1"/>
          <p:nvPr/>
        </p:nvSpPr>
        <p:spPr>
          <a:xfrm>
            <a:off x="249948" y="116553"/>
            <a:ext cx="4037178"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defRPr sz="3000">
                <a:solidFill>
                  <a:srgbClr val="0070C0"/>
                </a:solidFill>
              </a:defRPr>
            </a:lvl1pPr>
          </a:lstStyle>
          <a:p>
            <a:r>
              <a:rPr lang="es-ES_tradnl" dirty="0"/>
              <a:t>PREGUNTA </a:t>
            </a:r>
            <a:r>
              <a:rPr lang="en-CA" dirty="0"/>
              <a:t>20</a:t>
            </a:r>
            <a:endParaRPr dirty="0"/>
          </a:p>
        </p:txBody>
      </p:sp>
      <p:sp>
        <p:nvSpPr>
          <p:cNvPr id="460" name="Rectangle"/>
          <p:cNvSpPr/>
          <p:nvPr/>
        </p:nvSpPr>
        <p:spPr>
          <a:xfrm>
            <a:off x="877924" y="1515469"/>
            <a:ext cx="1225551" cy="287338"/>
          </a:xfrm>
          <a:prstGeom prst="rect">
            <a:avLst/>
          </a:prstGeom>
          <a:ln w="25400">
            <a:solidFill>
              <a:srgbClr val="FF0000"/>
            </a:solidFill>
          </a:ln>
        </p:spPr>
        <p:txBody>
          <a:bodyPr lIns="45719" rIns="45719" anchor="ctr"/>
          <a:lstStyle/>
          <a:p>
            <a:pPr algn="ctr">
              <a:defRPr>
                <a:solidFill>
                  <a:srgbClr val="FFFFFF"/>
                </a:solidFill>
              </a:defRPr>
            </a:pPr>
            <a:endParaRPr/>
          </a:p>
        </p:txBody>
      </p:sp>
      <p:grpSp>
        <p:nvGrpSpPr>
          <p:cNvPr id="463" name="Group"/>
          <p:cNvGrpSpPr/>
          <p:nvPr/>
        </p:nvGrpSpPr>
        <p:grpSpPr>
          <a:xfrm>
            <a:off x="3905294" y="4960101"/>
            <a:ext cx="4520867" cy="1822617"/>
            <a:chOff x="455283" y="551865"/>
            <a:chExt cx="3045155" cy="1305510"/>
          </a:xfrm>
        </p:grpSpPr>
        <p:sp>
          <p:nvSpPr>
            <p:cNvPr id="461" name="Rectangle"/>
            <p:cNvSpPr/>
            <p:nvPr/>
          </p:nvSpPr>
          <p:spPr>
            <a:xfrm>
              <a:off x="455283" y="551865"/>
              <a:ext cx="3045155" cy="1305510"/>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spcBef>
                  <a:spcPts val="600"/>
                </a:spcBef>
                <a:defRPr sz="1400"/>
              </a:pPr>
              <a:endParaRPr/>
            </a:p>
          </p:txBody>
        </p:sp>
        <p:sp>
          <p:nvSpPr>
            <p:cNvPr id="462" name="Mabinty does not appear in the photo.…"/>
            <p:cNvSpPr txBox="1"/>
            <p:nvPr/>
          </p:nvSpPr>
          <p:spPr>
            <a:xfrm>
              <a:off x="513703" y="822269"/>
              <a:ext cx="2986735" cy="9657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90000"/>
                </a:lnSpc>
                <a:spcBef>
                  <a:spcPts val="600"/>
                </a:spcBef>
                <a:defRPr sz="1400"/>
              </a:pPr>
              <a:r>
                <a:rPr lang="es-ES_tradnl" noProof="0" dirty="0"/>
                <a:t>Elizabeth Borne no aparece en la foto.</a:t>
              </a:r>
            </a:p>
            <a:p>
              <a:pPr algn="ctr">
                <a:lnSpc>
                  <a:spcPct val="90000"/>
                </a:lnSpc>
                <a:spcBef>
                  <a:spcPts val="600"/>
                </a:spcBef>
                <a:defRPr sz="1400"/>
              </a:pPr>
              <a:r>
                <a:rPr lang="es-ES_tradnl" noProof="0" dirty="0"/>
                <a:t>Nota: Cuando el artículo tiene una foto asociada, describa la foto en el espacio designado para comentarios de la sección. Especificar cuales son las conclusiones que Ud. Extrae de la foto. ¿Quien está en la foto? ¿Por que esta fotografiada esa persona? ¿Que nos dice esa perspectiva? Etc. </a:t>
              </a:r>
            </a:p>
          </p:txBody>
        </p:sp>
      </p:grpSp>
      <p:pic>
        <p:nvPicPr>
          <p:cNvPr id="466" name="image.png" descr="image.png"/>
          <p:cNvPicPr>
            <a:picLocks noChangeAspect="1"/>
          </p:cNvPicPr>
          <p:nvPr/>
        </p:nvPicPr>
        <p:blipFill>
          <a:blip r:embed="rId2"/>
          <a:stretch>
            <a:fillRect/>
          </a:stretch>
        </p:blipFill>
        <p:spPr>
          <a:xfrm>
            <a:off x="2497261" y="5985638"/>
            <a:ext cx="481013" cy="301609"/>
          </a:xfrm>
          <a:prstGeom prst="rect">
            <a:avLst/>
          </a:prstGeom>
          <a:ln w="12700">
            <a:miter lim="400000"/>
          </a:ln>
        </p:spPr>
      </p:pic>
      <p:pic>
        <p:nvPicPr>
          <p:cNvPr id="4" name="Picture 3">
            <a:extLst>
              <a:ext uri="{FF2B5EF4-FFF2-40B4-BE49-F238E27FC236}">
                <a16:creationId xmlns:a16="http://schemas.microsoft.com/office/drawing/2014/main" id="{097C764E-F607-6440-AC1B-70F6EACAE8BB}"/>
              </a:ext>
            </a:extLst>
          </p:cNvPr>
          <p:cNvPicPr>
            <a:picLocks noChangeAspect="1"/>
          </p:cNvPicPr>
          <p:nvPr/>
        </p:nvPicPr>
        <p:blipFill>
          <a:blip r:embed="rId3"/>
          <a:stretch>
            <a:fillRect/>
          </a:stretch>
        </p:blipFill>
        <p:spPr>
          <a:xfrm>
            <a:off x="3934327" y="156722"/>
            <a:ext cx="4614249" cy="4665239"/>
          </a:xfrm>
          <a:prstGeom prst="rect">
            <a:avLst/>
          </a:prstGeom>
        </p:spPr>
      </p:pic>
      <p:pic>
        <p:nvPicPr>
          <p:cNvPr id="5" name="Picture 4">
            <a:extLst>
              <a:ext uri="{FF2B5EF4-FFF2-40B4-BE49-F238E27FC236}">
                <a16:creationId xmlns:a16="http://schemas.microsoft.com/office/drawing/2014/main" id="{05BB8360-5E88-80CF-B5F7-BFF0674E74D5}"/>
              </a:ext>
            </a:extLst>
          </p:cNvPr>
          <p:cNvPicPr>
            <a:picLocks noChangeAspect="1"/>
          </p:cNvPicPr>
          <p:nvPr/>
        </p:nvPicPr>
        <p:blipFill>
          <a:blip r:embed="rId4"/>
          <a:stretch>
            <a:fillRect/>
          </a:stretch>
        </p:blipFill>
        <p:spPr>
          <a:xfrm>
            <a:off x="249948" y="2447851"/>
            <a:ext cx="3350501" cy="34235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463"/>
                                        </p:tgtEl>
                                        <p:attrNameLst>
                                          <p:attrName>style.visibility</p:attrName>
                                        </p:attrNameLst>
                                      </p:cBhvr>
                                      <p:to>
                                        <p:strVal val="visible"/>
                                      </p:to>
                                    </p:set>
                                    <p:animEffect transition="in" filter="blinds(horizontal)">
                                      <p:cBhvr>
                                        <p:cTn id="7" dur="500"/>
                                        <p:tgtEl>
                                          <p:spTgt spid="46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46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466"/>
                                        </p:tgtEl>
                                        <p:attrNameLst>
                                          <p:attrName>style.visibility</p:attrName>
                                        </p:attrNameLst>
                                      </p:cBhvr>
                                      <p:to>
                                        <p:strVal val="visible"/>
                                      </p:to>
                                    </p:set>
                                    <p:anim calcmode="lin" valueType="num">
                                      <p:cBhvr>
                                        <p:cTn id="16" dur="500" fill="hold"/>
                                        <p:tgtEl>
                                          <p:spTgt spid="466"/>
                                        </p:tgtEl>
                                        <p:attrNameLst>
                                          <p:attrName>ppt_x</p:attrName>
                                        </p:attrNameLst>
                                      </p:cBhvr>
                                      <p:tavLst>
                                        <p:tav tm="0">
                                          <p:val>
                                            <p:strVal val="#ppt_x"/>
                                          </p:val>
                                        </p:tav>
                                        <p:tav tm="100000">
                                          <p:val>
                                            <p:strVal val="#ppt_x"/>
                                          </p:val>
                                        </p:tav>
                                      </p:tavLst>
                                    </p:anim>
                                    <p:anim calcmode="lin" valueType="num">
                                      <p:cBhvr>
                                        <p:cTn id="17" dur="500" fill="hold"/>
                                        <p:tgtEl>
                                          <p:spTgt spid="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2" animBg="1" advAuto="0"/>
      <p:bldP spid="463" grpId="1" animBg="1" advAuto="0"/>
      <p:bldP spid="466" grpId="3"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QUESTION 20-22"/>
          <p:cNvSpPr txBox="1">
            <a:spLocks noGrp="1"/>
          </p:cNvSpPr>
          <p:nvPr>
            <p:ph type="title" idx="4294967295"/>
          </p:nvPr>
        </p:nvSpPr>
        <p:spPr>
          <a:xfrm>
            <a:off x="234950" y="222359"/>
            <a:ext cx="5843588" cy="360363"/>
          </a:xfrm>
          <a:prstGeom prst="rect">
            <a:avLst/>
          </a:prstGeom>
        </p:spPr>
        <p:txBody>
          <a:bodyPr>
            <a:normAutofit fontScale="90000"/>
          </a:bodyPr>
          <a:lstStyle/>
          <a:p>
            <a:pPr defTabSz="365760">
              <a:defRPr sz="1080">
                <a:solidFill>
                  <a:srgbClr val="0070C0"/>
                </a:solidFill>
              </a:defRPr>
            </a:pPr>
            <a:r>
              <a:rPr lang="en-CA" dirty="0"/>
              <a:t>PREGUNTA</a:t>
            </a:r>
            <a:r>
              <a:rPr dirty="0"/>
              <a:t> 2</a:t>
            </a:r>
            <a:r>
              <a:rPr lang="en-CA" dirty="0"/>
              <a:t>1</a:t>
            </a:r>
            <a:r>
              <a:rPr dirty="0"/>
              <a:t>-2</a:t>
            </a:r>
            <a:r>
              <a:rPr lang="en-CA" dirty="0"/>
              <a:t>3</a:t>
            </a:r>
            <a:br>
              <a:rPr dirty="0"/>
            </a:br>
            <a:endParaRPr dirty="0"/>
          </a:p>
        </p:txBody>
      </p:sp>
      <p:sp>
        <p:nvSpPr>
          <p:cNvPr id="469" name="Your national coordinator will have assigned different questions for Special Q1, Special Q2 and Special Q3.…"/>
          <p:cNvSpPr txBox="1">
            <a:spLocks noGrp="1"/>
          </p:cNvSpPr>
          <p:nvPr>
            <p:ph type="body" sz="quarter" idx="4294967295"/>
          </p:nvPr>
        </p:nvSpPr>
        <p:spPr>
          <a:xfrm>
            <a:off x="234950" y="607735"/>
            <a:ext cx="3959225" cy="1971675"/>
          </a:xfrm>
          <a:prstGeom prst="rect">
            <a:avLst/>
          </a:prstGeom>
        </p:spPr>
        <p:txBody>
          <a:bodyPr>
            <a:normAutofit/>
          </a:bodyPr>
          <a:lstStyle/>
          <a:p>
            <a:pPr>
              <a:buChar char="○"/>
              <a:defRPr sz="1800"/>
            </a:pPr>
            <a:r>
              <a:rPr lang="es-ES_tradnl" noProof="0" dirty="0"/>
              <a:t>Su coordinadora nacional y regional definirán las tres preguntas especiales: P1, P2, P3.  </a:t>
            </a:r>
          </a:p>
          <a:p>
            <a:pPr>
              <a:buChar char="○"/>
              <a:defRPr sz="1800"/>
            </a:pPr>
            <a:r>
              <a:rPr lang="es-ES_tradnl" noProof="0" dirty="0"/>
              <a:t>Este atenta a instrucciones de su coordinadora. </a:t>
            </a:r>
          </a:p>
        </p:txBody>
      </p:sp>
      <p:sp>
        <p:nvSpPr>
          <p:cNvPr id="471" name="Rounded Rectangle"/>
          <p:cNvSpPr/>
          <p:nvPr/>
        </p:nvSpPr>
        <p:spPr>
          <a:xfrm>
            <a:off x="3870990" y="4499941"/>
            <a:ext cx="952840" cy="1106774"/>
          </a:xfrm>
          <a:prstGeom prst="roundRect">
            <a:avLst>
              <a:gd name="adj" fmla="val 16667"/>
            </a:avLst>
          </a:prstGeom>
          <a:solidFill>
            <a:srgbClr val="FF0000">
              <a:alpha val="0"/>
            </a:srgbClr>
          </a:solidFill>
          <a:ln w="25400">
            <a:solidFill>
              <a:srgbClr val="FF0000"/>
            </a:solidFill>
          </a:ln>
        </p:spPr>
        <p:txBody>
          <a:bodyPr lIns="45719" rIns="45719" anchor="ctr"/>
          <a:lstStyle/>
          <a:p>
            <a:pPr algn="ctr">
              <a:defRPr>
                <a:solidFill>
                  <a:srgbClr val="FFFFFF"/>
                </a:solidFill>
              </a:defRPr>
            </a:pPr>
            <a:endParaRPr/>
          </a:p>
        </p:txBody>
      </p:sp>
      <p:pic>
        <p:nvPicPr>
          <p:cNvPr id="4" name="Picture 3">
            <a:extLst>
              <a:ext uri="{FF2B5EF4-FFF2-40B4-BE49-F238E27FC236}">
                <a16:creationId xmlns:a16="http://schemas.microsoft.com/office/drawing/2014/main" id="{56550FE6-6CCD-64EE-C854-7444DE9101F1}"/>
              </a:ext>
            </a:extLst>
          </p:cNvPr>
          <p:cNvPicPr>
            <a:picLocks noChangeAspect="1"/>
          </p:cNvPicPr>
          <p:nvPr/>
        </p:nvPicPr>
        <p:blipFill>
          <a:blip r:embed="rId2"/>
          <a:stretch>
            <a:fillRect/>
          </a:stretch>
        </p:blipFill>
        <p:spPr>
          <a:xfrm>
            <a:off x="234950" y="2604422"/>
            <a:ext cx="4588880" cy="3002293"/>
          </a:xfrm>
          <a:prstGeom prst="rect">
            <a:avLst/>
          </a:prstGeom>
        </p:spPr>
      </p:pic>
      <p:pic>
        <p:nvPicPr>
          <p:cNvPr id="5" name="Picture 4">
            <a:extLst>
              <a:ext uri="{FF2B5EF4-FFF2-40B4-BE49-F238E27FC236}">
                <a16:creationId xmlns:a16="http://schemas.microsoft.com/office/drawing/2014/main" id="{6831423D-63E2-7E18-433B-53E94F7B7195}"/>
              </a:ext>
            </a:extLst>
          </p:cNvPr>
          <p:cNvPicPr>
            <a:picLocks noChangeAspect="1"/>
          </p:cNvPicPr>
          <p:nvPr/>
        </p:nvPicPr>
        <p:blipFill>
          <a:blip r:embed="rId3"/>
          <a:stretch>
            <a:fillRect/>
          </a:stretch>
        </p:blipFill>
        <p:spPr>
          <a:xfrm>
            <a:off x="4949827" y="156722"/>
            <a:ext cx="3598749" cy="5594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QUESTION 20"/>
          <p:cNvSpPr txBox="1">
            <a:spLocks noGrp="1"/>
          </p:cNvSpPr>
          <p:nvPr>
            <p:ph type="title" idx="4294967295"/>
          </p:nvPr>
        </p:nvSpPr>
        <p:spPr>
          <a:xfrm>
            <a:off x="487362" y="333375"/>
            <a:ext cx="7467601" cy="579438"/>
          </a:xfrm>
          <a:prstGeom prst="rect">
            <a:avLst/>
          </a:prstGeom>
        </p:spPr>
        <p:txBody>
          <a:bodyPr>
            <a:normAutofit/>
          </a:bodyPr>
          <a:lstStyle/>
          <a:p>
            <a:pPr defTabSz="539495">
              <a:defRPr sz="1592">
                <a:solidFill>
                  <a:srgbClr val="0070C0"/>
                </a:solidFill>
              </a:defRPr>
            </a:pPr>
            <a:r>
              <a:rPr lang="en-CA" dirty="0"/>
              <a:t>PREGUNTA</a:t>
            </a:r>
            <a:r>
              <a:rPr dirty="0"/>
              <a:t> 2</a:t>
            </a:r>
            <a:r>
              <a:rPr lang="en-CA" dirty="0"/>
              <a:t>1</a:t>
            </a:r>
            <a:br>
              <a:rPr dirty="0"/>
            </a:br>
            <a:endParaRPr dirty="0"/>
          </a:p>
        </p:txBody>
      </p:sp>
      <p:sp>
        <p:nvSpPr>
          <p:cNvPr id="475" name="Eg. Special Q1 provided for Sierra Leone is: Is the person living with a disability whether mentioned in the text or visible in the images?"/>
          <p:cNvSpPr txBox="1">
            <a:spLocks noGrp="1"/>
          </p:cNvSpPr>
          <p:nvPr>
            <p:ph type="body" sz="quarter" idx="4294967295"/>
          </p:nvPr>
        </p:nvSpPr>
        <p:spPr>
          <a:xfrm>
            <a:off x="533399" y="610977"/>
            <a:ext cx="3571876" cy="1328738"/>
          </a:xfrm>
          <a:prstGeom prst="rect">
            <a:avLst/>
          </a:prstGeom>
        </p:spPr>
        <p:txBody>
          <a:bodyPr>
            <a:normAutofit fontScale="92500" lnSpcReduction="10000"/>
          </a:bodyPr>
          <a:lstStyle>
            <a:lvl1pPr marL="0" indent="0" defTabSz="877823">
              <a:spcBef>
                <a:spcPts val="500"/>
              </a:spcBef>
              <a:buSzTx/>
              <a:buFont typeface="Wingdings"/>
              <a:buNone/>
              <a:defRPr sz="1727"/>
            </a:lvl1pPr>
          </a:lstStyle>
          <a:p>
            <a:r>
              <a:rPr lang="es-ES_tradnl" noProof="0" dirty="0"/>
              <a:t>EJ. Pregunta Especial P1: </a:t>
            </a:r>
          </a:p>
          <a:p>
            <a:r>
              <a:rPr lang="es-ES_tradnl" noProof="0" dirty="0"/>
              <a:t>¿La noticia hace referencia a la violencia juvenil? </a:t>
            </a:r>
          </a:p>
          <a:p>
            <a:r>
              <a:rPr lang="es-ES_tradnl" noProof="0" dirty="0"/>
              <a:t>¿Comentada en el </a:t>
            </a:r>
            <a:r>
              <a:rPr lang="es-ES_tradnl" noProof="0" dirty="0" err="1"/>
              <a:t>text</a:t>
            </a:r>
            <a:r>
              <a:rPr lang="es-ES_tradnl" noProof="0" dirty="0"/>
              <a:t> o visible en las </a:t>
            </a:r>
            <a:r>
              <a:rPr lang="es-ES_tradnl" noProof="0" dirty="0" err="1"/>
              <a:t>imagenes</a:t>
            </a:r>
            <a:r>
              <a:rPr lang="es-ES_tradnl" noProof="0" dirty="0"/>
              <a:t>? </a:t>
            </a:r>
          </a:p>
        </p:txBody>
      </p:sp>
      <p:sp>
        <p:nvSpPr>
          <p:cNvPr id="478" name="1. Yes"/>
          <p:cNvSpPr txBox="1"/>
          <p:nvPr/>
        </p:nvSpPr>
        <p:spPr>
          <a:xfrm>
            <a:off x="774382" y="2127250"/>
            <a:ext cx="1173799" cy="320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a:t>
            </a:r>
            <a:r>
              <a:rPr lang="en-CA" dirty="0"/>
              <a:t>Si</a:t>
            </a:r>
            <a:endParaRPr dirty="0"/>
          </a:p>
        </p:txBody>
      </p:sp>
      <p:pic>
        <p:nvPicPr>
          <p:cNvPr id="479" name="image.png" descr="image.png"/>
          <p:cNvPicPr>
            <a:picLocks noChangeAspect="1"/>
          </p:cNvPicPr>
          <p:nvPr/>
        </p:nvPicPr>
        <p:blipFill>
          <a:blip r:embed="rId2"/>
          <a:stretch>
            <a:fillRect/>
          </a:stretch>
        </p:blipFill>
        <p:spPr>
          <a:xfrm>
            <a:off x="2093797" y="2152013"/>
            <a:ext cx="1579563" cy="396875"/>
          </a:xfrm>
          <a:prstGeom prst="rect">
            <a:avLst/>
          </a:prstGeom>
          <a:ln w="12700">
            <a:miter lim="400000"/>
          </a:ln>
        </p:spPr>
      </p:pic>
      <p:pic>
        <p:nvPicPr>
          <p:cNvPr id="480" name="image.png" descr="image.png"/>
          <p:cNvPicPr>
            <a:picLocks noChangeAspect="1"/>
          </p:cNvPicPr>
          <p:nvPr/>
        </p:nvPicPr>
        <p:blipFill>
          <a:blip r:embed="rId3"/>
          <a:stretch>
            <a:fillRect/>
          </a:stretch>
        </p:blipFill>
        <p:spPr>
          <a:xfrm>
            <a:off x="1948181" y="2194876"/>
            <a:ext cx="1036638" cy="311151"/>
          </a:xfrm>
          <a:prstGeom prst="rect">
            <a:avLst/>
          </a:prstGeom>
          <a:ln w="12700">
            <a:solidFill>
              <a:srgbClr val="FF0000"/>
            </a:solidFill>
            <a:miter lim="400000"/>
          </a:ln>
        </p:spPr>
      </p:pic>
      <p:grpSp>
        <p:nvGrpSpPr>
          <p:cNvPr id="483" name="Group"/>
          <p:cNvGrpSpPr/>
          <p:nvPr/>
        </p:nvGrpSpPr>
        <p:grpSpPr>
          <a:xfrm>
            <a:off x="4373012" y="6013675"/>
            <a:ext cx="3240090" cy="720726"/>
            <a:chOff x="0" y="0"/>
            <a:chExt cx="3240088" cy="720725"/>
          </a:xfrm>
        </p:grpSpPr>
        <p:sp>
          <p:nvSpPr>
            <p:cNvPr id="481" name="Rectangle"/>
            <p:cNvSpPr/>
            <p:nvPr/>
          </p:nvSpPr>
          <p:spPr>
            <a:xfrm>
              <a:off x="0" y="0"/>
              <a:ext cx="3240088" cy="7207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90000"/>
                </a:lnSpc>
                <a:spcBef>
                  <a:spcPts val="600"/>
                </a:spcBef>
                <a:defRPr sz="1400"/>
              </a:pPr>
              <a:endParaRPr/>
            </a:p>
          </p:txBody>
        </p:sp>
        <p:sp>
          <p:nvSpPr>
            <p:cNvPr id="482" name="No. The text does not say Mabinty is living with a disability nor is there a photo of her to conclude this."/>
            <p:cNvSpPr txBox="1"/>
            <p:nvPr/>
          </p:nvSpPr>
          <p:spPr>
            <a:xfrm>
              <a:off x="58419" y="12700"/>
              <a:ext cx="3123249" cy="4801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lnSpc>
                  <a:spcPct val="90000"/>
                </a:lnSpc>
                <a:spcBef>
                  <a:spcPts val="600"/>
                </a:spcBef>
                <a:defRPr sz="1400"/>
              </a:lvl1pPr>
            </a:lstStyle>
            <a:p>
              <a:r>
                <a:rPr lang="es-ES_tradnl" noProof="0" dirty="0"/>
                <a:t>No. La noticia no hace referencia a la violencia juvenil. </a:t>
              </a:r>
            </a:p>
          </p:txBody>
        </p:sp>
      </p:grpSp>
      <p:pic>
        <p:nvPicPr>
          <p:cNvPr id="485" name="image.png" descr="image.png"/>
          <p:cNvPicPr>
            <a:picLocks noChangeAspect="1"/>
          </p:cNvPicPr>
          <p:nvPr/>
        </p:nvPicPr>
        <p:blipFill>
          <a:blip r:embed="rId4"/>
          <a:stretch>
            <a:fillRect/>
          </a:stretch>
        </p:blipFill>
        <p:spPr>
          <a:xfrm>
            <a:off x="3601646" y="5487359"/>
            <a:ext cx="455613" cy="351496"/>
          </a:xfrm>
          <a:prstGeom prst="rect">
            <a:avLst/>
          </a:prstGeom>
          <a:ln w="12700">
            <a:miter lim="400000"/>
          </a:ln>
        </p:spPr>
      </p:pic>
      <p:pic>
        <p:nvPicPr>
          <p:cNvPr id="4" name="Picture 3">
            <a:extLst>
              <a:ext uri="{FF2B5EF4-FFF2-40B4-BE49-F238E27FC236}">
                <a16:creationId xmlns:a16="http://schemas.microsoft.com/office/drawing/2014/main" id="{FA63D597-F6AA-FEE6-A0D9-08054BB13A51}"/>
              </a:ext>
            </a:extLst>
          </p:cNvPr>
          <p:cNvPicPr>
            <a:picLocks noChangeAspect="1"/>
          </p:cNvPicPr>
          <p:nvPr/>
        </p:nvPicPr>
        <p:blipFill>
          <a:blip r:embed="rId5"/>
          <a:stretch>
            <a:fillRect/>
          </a:stretch>
        </p:blipFill>
        <p:spPr>
          <a:xfrm>
            <a:off x="4949827" y="156722"/>
            <a:ext cx="3598749" cy="5594373"/>
          </a:xfrm>
          <a:prstGeom prst="rect">
            <a:avLst/>
          </a:prstGeom>
        </p:spPr>
      </p:pic>
      <p:pic>
        <p:nvPicPr>
          <p:cNvPr id="5" name="Picture 4">
            <a:extLst>
              <a:ext uri="{FF2B5EF4-FFF2-40B4-BE49-F238E27FC236}">
                <a16:creationId xmlns:a16="http://schemas.microsoft.com/office/drawing/2014/main" id="{9D97CD7A-4AF8-70A8-8E3A-9D5B74AED093}"/>
              </a:ext>
            </a:extLst>
          </p:cNvPr>
          <p:cNvPicPr>
            <a:picLocks noChangeAspect="1"/>
          </p:cNvPicPr>
          <p:nvPr/>
        </p:nvPicPr>
        <p:blipFill>
          <a:blip r:embed="rId6"/>
          <a:stretch>
            <a:fillRect/>
          </a:stretch>
        </p:blipFill>
        <p:spPr>
          <a:xfrm>
            <a:off x="257511" y="3429000"/>
            <a:ext cx="4314489" cy="1962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4" nodeType="clickEffect">
                                  <p:stCondLst>
                                    <p:cond delay="0"/>
                                  </p:stCondLst>
                                  <p:iterate>
                                    <p:tmAbs val="0"/>
                                  </p:iterate>
                                  <p:childTnLst>
                                    <p:set>
                                      <p:cBhvr>
                                        <p:cTn id="18" fill="hold"/>
                                        <p:tgtEl>
                                          <p:spTgt spid="485"/>
                                        </p:tgtEl>
                                        <p:attrNameLst>
                                          <p:attrName>style.visibility</p:attrName>
                                        </p:attrNameLst>
                                      </p:cBhvr>
                                      <p:to>
                                        <p:strVal val="visible"/>
                                      </p:to>
                                    </p:set>
                                    <p:anim calcmode="lin" valueType="num">
                                      <p:cBhvr>
                                        <p:cTn id="19" dur="500" fill="hold"/>
                                        <p:tgtEl>
                                          <p:spTgt spid="485"/>
                                        </p:tgtEl>
                                        <p:attrNameLst>
                                          <p:attrName>ppt_x</p:attrName>
                                        </p:attrNameLst>
                                      </p:cBhvr>
                                      <p:tavLst>
                                        <p:tav tm="0">
                                          <p:val>
                                            <p:strVal val="#ppt_x"/>
                                          </p:val>
                                        </p:tav>
                                        <p:tav tm="100000">
                                          <p:val>
                                            <p:strVal val="#ppt_x"/>
                                          </p:val>
                                        </p:tav>
                                      </p:tavLst>
                                    </p:anim>
                                    <p:anim calcmode="lin" valueType="num">
                                      <p:cBhvr>
                                        <p:cTn id="20" dur="500" fill="hold"/>
                                        <p:tgtEl>
                                          <p:spTgt spid="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 grpId="1" animBg="1" advAuto="0"/>
      <p:bldP spid="480" grpId="3" animBg="1" advAuto="0"/>
      <p:bldP spid="483" grpId="2" animBg="1" advAuto="0"/>
      <p:bldP spid="485" grpId="4"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QUESTION 21"/>
          <p:cNvSpPr txBox="1">
            <a:spLocks noGrp="1"/>
          </p:cNvSpPr>
          <p:nvPr>
            <p:ph type="title" idx="4294967295"/>
          </p:nvPr>
        </p:nvSpPr>
        <p:spPr>
          <a:xfrm>
            <a:off x="457200" y="274637"/>
            <a:ext cx="3186834" cy="588502"/>
          </a:xfrm>
          <a:prstGeom prst="rect">
            <a:avLst/>
          </a:prstGeom>
        </p:spPr>
        <p:txBody>
          <a:bodyPr>
            <a:normAutofit fontScale="90000"/>
          </a:bodyPr>
          <a:lstStyle/>
          <a:p>
            <a:pPr defTabSz="768095">
              <a:defRPr sz="2267">
                <a:solidFill>
                  <a:srgbClr val="0070C0"/>
                </a:solidFill>
              </a:defRPr>
            </a:pPr>
            <a:r>
              <a:rPr lang="en-CA" dirty="0"/>
              <a:t>PREGUNTA</a:t>
            </a:r>
            <a:r>
              <a:rPr dirty="0"/>
              <a:t> 2</a:t>
            </a:r>
            <a:r>
              <a:rPr lang="en-CA" dirty="0"/>
              <a:t>2</a:t>
            </a:r>
            <a:r>
              <a:rPr dirty="0"/>
              <a:t> </a:t>
            </a:r>
            <a:br>
              <a:rPr dirty="0"/>
            </a:br>
            <a:endParaRPr dirty="0"/>
          </a:p>
        </p:txBody>
      </p:sp>
      <p:sp>
        <p:nvSpPr>
          <p:cNvPr id="488" name="Eg. Special Q2 provided for Sierra Leone is: Is the person from a minority ethnic group?"/>
          <p:cNvSpPr txBox="1">
            <a:spLocks noGrp="1"/>
          </p:cNvSpPr>
          <p:nvPr>
            <p:ph type="body" sz="quarter" idx="4294967295"/>
          </p:nvPr>
        </p:nvSpPr>
        <p:spPr>
          <a:xfrm>
            <a:off x="273049" y="863139"/>
            <a:ext cx="4163674" cy="892176"/>
          </a:xfrm>
          <a:prstGeom prst="rect">
            <a:avLst/>
          </a:prstGeom>
        </p:spPr>
        <p:txBody>
          <a:bodyPr>
            <a:normAutofit fontScale="92500"/>
          </a:bodyPr>
          <a:lstStyle>
            <a:lvl1pPr marL="267588" indent="-267588" defTabSz="896111">
              <a:spcBef>
                <a:spcPts val="500"/>
              </a:spcBef>
              <a:buChar char="○"/>
              <a:defRPr sz="1764"/>
            </a:lvl1pPr>
          </a:lstStyle>
          <a:p>
            <a:r>
              <a:rPr lang="es-ES_tradnl" dirty="0"/>
              <a:t>EJ. Pregunta Especial P2: </a:t>
            </a:r>
          </a:p>
          <a:p>
            <a:r>
              <a:rPr lang="es-ES_tradnl" dirty="0"/>
              <a:t>¿La noticia hace referencia a una persona que es inmigrante o refugiada? </a:t>
            </a:r>
          </a:p>
        </p:txBody>
      </p:sp>
      <p:pic>
        <p:nvPicPr>
          <p:cNvPr id="492" name="image.png" descr="image.png"/>
          <p:cNvPicPr>
            <a:picLocks noChangeAspect="1"/>
          </p:cNvPicPr>
          <p:nvPr/>
        </p:nvPicPr>
        <p:blipFill>
          <a:blip r:embed="rId2"/>
          <a:stretch>
            <a:fillRect/>
          </a:stretch>
        </p:blipFill>
        <p:spPr>
          <a:xfrm>
            <a:off x="2061114" y="1858288"/>
            <a:ext cx="1035051" cy="311151"/>
          </a:xfrm>
          <a:prstGeom prst="rect">
            <a:avLst/>
          </a:prstGeom>
          <a:ln w="12700">
            <a:solidFill>
              <a:srgbClr val="FF0000"/>
            </a:solidFill>
            <a:miter lim="400000"/>
          </a:ln>
        </p:spPr>
      </p:pic>
      <p:grpSp>
        <p:nvGrpSpPr>
          <p:cNvPr id="496" name="Group"/>
          <p:cNvGrpSpPr/>
          <p:nvPr/>
        </p:nvGrpSpPr>
        <p:grpSpPr>
          <a:xfrm>
            <a:off x="4436723" y="6029959"/>
            <a:ext cx="3240090" cy="720727"/>
            <a:chOff x="0" y="0"/>
            <a:chExt cx="3240088" cy="720725"/>
          </a:xfrm>
        </p:grpSpPr>
        <p:sp>
          <p:nvSpPr>
            <p:cNvPr id="494" name="Rectangle"/>
            <p:cNvSpPr/>
            <p:nvPr/>
          </p:nvSpPr>
          <p:spPr>
            <a:xfrm>
              <a:off x="0" y="0"/>
              <a:ext cx="3240088" cy="7207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495" name="No. It’s not mentioned in the text or visible in the images."/>
            <p:cNvSpPr txBox="1"/>
            <p:nvPr/>
          </p:nvSpPr>
          <p:spPr>
            <a:xfrm>
              <a:off x="58419" y="12700"/>
              <a:ext cx="3123249" cy="523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s-ES_tradnl" noProof="0" dirty="0"/>
                <a:t>No. No es mencionado en el texto o sugerido en las imágenes.</a:t>
              </a:r>
            </a:p>
          </p:txBody>
        </p:sp>
      </p:grpSp>
      <p:pic>
        <p:nvPicPr>
          <p:cNvPr id="498" name="image.png" descr="image.png"/>
          <p:cNvPicPr>
            <a:picLocks noChangeAspect="1"/>
          </p:cNvPicPr>
          <p:nvPr/>
        </p:nvPicPr>
        <p:blipFill>
          <a:blip r:embed="rId3"/>
          <a:stretch>
            <a:fillRect/>
          </a:stretch>
        </p:blipFill>
        <p:spPr>
          <a:xfrm>
            <a:off x="3980655" y="5266921"/>
            <a:ext cx="427038" cy="484174"/>
          </a:xfrm>
          <a:prstGeom prst="rect">
            <a:avLst/>
          </a:prstGeom>
          <a:ln w="12700">
            <a:miter lim="400000"/>
          </a:ln>
        </p:spPr>
      </p:pic>
      <p:pic>
        <p:nvPicPr>
          <p:cNvPr id="4" name="Picture 3">
            <a:extLst>
              <a:ext uri="{FF2B5EF4-FFF2-40B4-BE49-F238E27FC236}">
                <a16:creationId xmlns:a16="http://schemas.microsoft.com/office/drawing/2014/main" id="{56F347F9-F09F-9E90-C5C2-5F121CD2B87C}"/>
              </a:ext>
            </a:extLst>
          </p:cNvPr>
          <p:cNvPicPr>
            <a:picLocks noChangeAspect="1"/>
          </p:cNvPicPr>
          <p:nvPr/>
        </p:nvPicPr>
        <p:blipFill>
          <a:blip r:embed="rId4"/>
          <a:stretch>
            <a:fillRect/>
          </a:stretch>
        </p:blipFill>
        <p:spPr>
          <a:xfrm>
            <a:off x="4949827" y="156722"/>
            <a:ext cx="3598749" cy="5594373"/>
          </a:xfrm>
          <a:prstGeom prst="rect">
            <a:avLst/>
          </a:prstGeom>
        </p:spPr>
      </p:pic>
      <p:sp>
        <p:nvSpPr>
          <p:cNvPr id="6" name="TextBox 5">
            <a:extLst>
              <a:ext uri="{FF2B5EF4-FFF2-40B4-BE49-F238E27FC236}">
                <a16:creationId xmlns:a16="http://schemas.microsoft.com/office/drawing/2014/main" id="{110D22A6-87BF-445E-941D-F50D9754AF62}"/>
              </a:ext>
            </a:extLst>
          </p:cNvPr>
          <p:cNvSpPr txBox="1"/>
          <p:nvPr/>
        </p:nvSpPr>
        <p:spPr>
          <a:xfrm>
            <a:off x="660904" y="1917214"/>
            <a:ext cx="6986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_tradnl" sz="1800" b="0" i="0" u="none" strike="noStrike" cap="none" spc="0" normalizeH="0" baseline="0" dirty="0">
                <a:ln>
                  <a:noFill/>
                </a:ln>
                <a:solidFill>
                  <a:srgbClr val="000000"/>
                </a:solidFill>
                <a:effectLst/>
                <a:uFillTx/>
                <a:latin typeface="Century Schoolbook"/>
                <a:ea typeface="Century Schoolbook"/>
                <a:cs typeface="Century Schoolbook"/>
                <a:sym typeface="Century Schoolbook"/>
              </a:rPr>
              <a:t>1. SI</a:t>
            </a:r>
          </a:p>
        </p:txBody>
      </p:sp>
      <p:sp>
        <p:nvSpPr>
          <p:cNvPr id="7" name="TextBox 6">
            <a:extLst>
              <a:ext uri="{FF2B5EF4-FFF2-40B4-BE49-F238E27FC236}">
                <a16:creationId xmlns:a16="http://schemas.microsoft.com/office/drawing/2014/main" id="{22806A8E-16B3-FA1C-EF9E-A0E545755BB3}"/>
              </a:ext>
            </a:extLst>
          </p:cNvPr>
          <p:cNvSpPr txBox="1"/>
          <p:nvPr/>
        </p:nvSpPr>
        <p:spPr>
          <a:xfrm>
            <a:off x="2149061" y="1858288"/>
            <a:ext cx="97622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ES_tradnl" dirty="0"/>
              <a:t>2</a:t>
            </a:r>
            <a:r>
              <a:rPr kumimoji="0" lang="es-ES_tradnl" sz="1800" b="0" i="0" u="none" strike="noStrike" cap="none" spc="0" normalizeH="0" baseline="0" dirty="0">
                <a:ln>
                  <a:noFill/>
                </a:ln>
                <a:solidFill>
                  <a:srgbClr val="000000"/>
                </a:solidFill>
                <a:effectLst/>
                <a:uFillTx/>
                <a:latin typeface="Century Schoolbook"/>
                <a:ea typeface="Century Schoolbook"/>
                <a:cs typeface="Century Schoolbook"/>
                <a:sym typeface="Century Schoolbook"/>
              </a:rPr>
              <a:t>. NO</a:t>
            </a:r>
          </a:p>
        </p:txBody>
      </p:sp>
      <p:pic>
        <p:nvPicPr>
          <p:cNvPr id="8" name="Picture 7">
            <a:extLst>
              <a:ext uri="{FF2B5EF4-FFF2-40B4-BE49-F238E27FC236}">
                <a16:creationId xmlns:a16="http://schemas.microsoft.com/office/drawing/2014/main" id="{F5D1E6B5-D838-4788-22F1-C0EA90D8800D}"/>
              </a:ext>
            </a:extLst>
          </p:cNvPr>
          <p:cNvPicPr>
            <a:picLocks noChangeAspect="1"/>
          </p:cNvPicPr>
          <p:nvPr/>
        </p:nvPicPr>
        <p:blipFill>
          <a:blip r:embed="rId5"/>
          <a:stretch>
            <a:fillRect/>
          </a:stretch>
        </p:blipFill>
        <p:spPr>
          <a:xfrm>
            <a:off x="120688" y="3290063"/>
            <a:ext cx="4491456" cy="1962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4" nodeType="clickEffect">
                                  <p:stCondLst>
                                    <p:cond delay="0"/>
                                  </p:stCondLst>
                                  <p:iterate>
                                    <p:tmAbs val="0"/>
                                  </p:iterate>
                                  <p:childTnLst>
                                    <p:set>
                                      <p:cBhvr>
                                        <p:cTn id="18" fill="hold"/>
                                        <p:tgtEl>
                                          <p:spTgt spid="498"/>
                                        </p:tgtEl>
                                        <p:attrNameLst>
                                          <p:attrName>style.visibility</p:attrName>
                                        </p:attrNameLst>
                                      </p:cBhvr>
                                      <p:to>
                                        <p:strVal val="visible"/>
                                      </p:to>
                                    </p:set>
                                    <p:anim calcmode="lin" valueType="num">
                                      <p:cBhvr>
                                        <p:cTn id="19" dur="500" fill="hold"/>
                                        <p:tgtEl>
                                          <p:spTgt spid="498"/>
                                        </p:tgtEl>
                                        <p:attrNameLst>
                                          <p:attrName>ppt_x</p:attrName>
                                        </p:attrNameLst>
                                      </p:cBhvr>
                                      <p:tavLst>
                                        <p:tav tm="0">
                                          <p:val>
                                            <p:strVal val="#ppt_x"/>
                                          </p:val>
                                        </p:tav>
                                        <p:tav tm="100000">
                                          <p:val>
                                            <p:strVal val="#ppt_x"/>
                                          </p:val>
                                        </p:tav>
                                      </p:tavLst>
                                    </p:anim>
                                    <p:anim calcmode="lin" valueType="num">
                                      <p:cBhvr>
                                        <p:cTn id="20" dur="500" fill="hold"/>
                                        <p:tgtEl>
                                          <p:spTgt spid="4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1" animBg="1" advAuto="0"/>
      <p:bldP spid="492" grpId="3" animBg="1" advAuto="0"/>
      <p:bldP spid="496" grpId="2" animBg="1" advAuto="0"/>
      <p:bldP spid="498" grpId="4"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QUESTION 22"/>
          <p:cNvSpPr txBox="1">
            <a:spLocks noGrp="1"/>
          </p:cNvSpPr>
          <p:nvPr>
            <p:ph type="title" idx="4294967295"/>
          </p:nvPr>
        </p:nvSpPr>
        <p:spPr>
          <a:xfrm>
            <a:off x="395288" y="303212"/>
            <a:ext cx="1759438" cy="508001"/>
          </a:xfrm>
          <a:prstGeom prst="rect">
            <a:avLst/>
          </a:prstGeom>
        </p:spPr>
        <p:txBody>
          <a:bodyPr>
            <a:normAutofit/>
          </a:bodyPr>
          <a:lstStyle/>
          <a:p>
            <a:pPr defTabSz="457200">
              <a:spcBef>
                <a:spcPts val="300"/>
              </a:spcBef>
              <a:defRPr sz="1350">
                <a:solidFill>
                  <a:srgbClr val="0070C0"/>
                </a:solidFill>
              </a:defRPr>
            </a:pPr>
            <a:r>
              <a:rPr lang="en-CA" dirty="0"/>
              <a:t>PREGUNTA</a:t>
            </a:r>
            <a:r>
              <a:rPr dirty="0"/>
              <a:t> 2</a:t>
            </a:r>
            <a:r>
              <a:rPr lang="en-CA" dirty="0"/>
              <a:t>3</a:t>
            </a:r>
            <a:r>
              <a:rPr dirty="0"/>
              <a:t> </a:t>
            </a:r>
            <a:br>
              <a:rPr dirty="0"/>
            </a:br>
            <a:endParaRPr dirty="0"/>
          </a:p>
        </p:txBody>
      </p:sp>
      <p:sp>
        <p:nvSpPr>
          <p:cNvPr id="501" name="Eg. Special Q3 provided for Sierra Leone is: Is the person from a rural area?"/>
          <p:cNvSpPr txBox="1">
            <a:spLocks noGrp="1"/>
          </p:cNvSpPr>
          <p:nvPr>
            <p:ph type="body" sz="quarter" idx="4294967295"/>
          </p:nvPr>
        </p:nvSpPr>
        <p:spPr>
          <a:xfrm>
            <a:off x="279400" y="931862"/>
            <a:ext cx="3666958" cy="922338"/>
          </a:xfrm>
          <a:prstGeom prst="rect">
            <a:avLst/>
          </a:prstGeom>
        </p:spPr>
        <p:txBody>
          <a:bodyPr>
            <a:normAutofit fontScale="85000" lnSpcReduction="10000"/>
          </a:bodyPr>
          <a:lstStyle>
            <a:lvl1pPr>
              <a:buChar char="○"/>
              <a:defRPr sz="1800"/>
            </a:lvl1pPr>
          </a:lstStyle>
          <a:p>
            <a:r>
              <a:rPr lang="es-ES_tradnl" dirty="0"/>
              <a:t>EJ. Pregunta Especial P3: </a:t>
            </a:r>
          </a:p>
          <a:p>
            <a:r>
              <a:rPr lang="es-ES_tradnl" noProof="0" dirty="0"/>
              <a:t>¿Es la persona identificada como parte de la comunidad LGBTQIA+?</a:t>
            </a:r>
          </a:p>
        </p:txBody>
      </p:sp>
      <p:pic>
        <p:nvPicPr>
          <p:cNvPr id="504" name="image.png" descr="image.png"/>
          <p:cNvPicPr>
            <a:picLocks noChangeAspect="1"/>
          </p:cNvPicPr>
          <p:nvPr/>
        </p:nvPicPr>
        <p:blipFill>
          <a:blip r:embed="rId2"/>
          <a:stretch>
            <a:fillRect/>
          </a:stretch>
        </p:blipFill>
        <p:spPr>
          <a:xfrm>
            <a:off x="755650" y="2027237"/>
            <a:ext cx="1292225" cy="403226"/>
          </a:xfrm>
          <a:prstGeom prst="rect">
            <a:avLst/>
          </a:prstGeom>
          <a:ln w="12700">
            <a:miter lim="400000"/>
          </a:ln>
        </p:spPr>
      </p:pic>
      <p:pic>
        <p:nvPicPr>
          <p:cNvPr id="505" name="image.png" descr="image.png"/>
          <p:cNvPicPr>
            <a:picLocks noChangeAspect="1"/>
          </p:cNvPicPr>
          <p:nvPr/>
        </p:nvPicPr>
        <p:blipFill>
          <a:blip r:embed="rId3"/>
          <a:stretch>
            <a:fillRect/>
          </a:stretch>
        </p:blipFill>
        <p:spPr>
          <a:xfrm>
            <a:off x="2154726" y="2075647"/>
            <a:ext cx="1106786" cy="296880"/>
          </a:xfrm>
          <a:prstGeom prst="rect">
            <a:avLst/>
          </a:prstGeom>
          <a:ln w="12700">
            <a:solidFill>
              <a:srgbClr val="FF0000"/>
            </a:solidFill>
            <a:miter lim="400000"/>
          </a:ln>
        </p:spPr>
      </p:pic>
      <p:pic>
        <p:nvPicPr>
          <p:cNvPr id="506" name="image.png" descr="image.png"/>
          <p:cNvPicPr>
            <a:picLocks noChangeAspect="1"/>
          </p:cNvPicPr>
          <p:nvPr/>
        </p:nvPicPr>
        <p:blipFill>
          <a:blip r:embed="rId4"/>
          <a:stretch>
            <a:fillRect/>
          </a:stretch>
        </p:blipFill>
        <p:spPr>
          <a:xfrm>
            <a:off x="2228850" y="2014537"/>
            <a:ext cx="1579563" cy="396876"/>
          </a:xfrm>
          <a:prstGeom prst="rect">
            <a:avLst/>
          </a:prstGeom>
          <a:ln w="12700">
            <a:miter lim="400000"/>
          </a:ln>
        </p:spPr>
      </p:pic>
      <p:grpSp>
        <p:nvGrpSpPr>
          <p:cNvPr id="509" name="Group"/>
          <p:cNvGrpSpPr/>
          <p:nvPr/>
        </p:nvGrpSpPr>
        <p:grpSpPr>
          <a:xfrm>
            <a:off x="6490814" y="6221523"/>
            <a:ext cx="1194485" cy="622599"/>
            <a:chOff x="-1" y="0"/>
            <a:chExt cx="3240089" cy="720725"/>
          </a:xfrm>
        </p:grpSpPr>
        <p:sp>
          <p:nvSpPr>
            <p:cNvPr id="507" name="Rectangle"/>
            <p:cNvSpPr/>
            <p:nvPr/>
          </p:nvSpPr>
          <p:spPr>
            <a:xfrm>
              <a:off x="-1" y="0"/>
              <a:ext cx="3240089" cy="720725"/>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spcBef>
                  <a:spcPts val="600"/>
                </a:spcBef>
                <a:defRPr sz="1400"/>
              </a:pPr>
              <a:endParaRPr/>
            </a:p>
          </p:txBody>
        </p:sp>
        <p:sp>
          <p:nvSpPr>
            <p:cNvPr id="508" name="Yes, Mabinty is from a rural area."/>
            <p:cNvSpPr txBox="1"/>
            <p:nvPr/>
          </p:nvSpPr>
          <p:spPr>
            <a:xfrm>
              <a:off x="58419" y="12700"/>
              <a:ext cx="3123249" cy="307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spcBef>
                  <a:spcPts val="600"/>
                </a:spcBef>
                <a:defRPr sz="1400"/>
              </a:lvl1pPr>
            </a:lstStyle>
            <a:p>
              <a:r>
                <a:rPr lang="en-CA" dirty="0"/>
                <a:t>No</a:t>
              </a:r>
              <a:r>
                <a:rPr dirty="0"/>
                <a:t>.</a:t>
              </a:r>
              <a:r>
                <a:rPr lang="en-CA" dirty="0"/>
                <a:t> </a:t>
              </a:r>
              <a:endParaRPr dirty="0"/>
            </a:p>
          </p:txBody>
        </p:sp>
      </p:grpSp>
      <p:pic>
        <p:nvPicPr>
          <p:cNvPr id="511" name="image.png" descr="image.png"/>
          <p:cNvPicPr>
            <a:picLocks noChangeAspect="1"/>
          </p:cNvPicPr>
          <p:nvPr/>
        </p:nvPicPr>
        <p:blipFill>
          <a:blip r:embed="rId5"/>
          <a:stretch>
            <a:fillRect/>
          </a:stretch>
        </p:blipFill>
        <p:spPr>
          <a:xfrm>
            <a:off x="3471863" y="5926138"/>
            <a:ext cx="336550" cy="511176"/>
          </a:xfrm>
          <a:prstGeom prst="rect">
            <a:avLst/>
          </a:prstGeom>
          <a:ln w="12700">
            <a:miter lim="400000"/>
          </a:ln>
        </p:spPr>
      </p:pic>
      <p:pic>
        <p:nvPicPr>
          <p:cNvPr id="6" name="Picture 5">
            <a:extLst>
              <a:ext uri="{FF2B5EF4-FFF2-40B4-BE49-F238E27FC236}">
                <a16:creationId xmlns:a16="http://schemas.microsoft.com/office/drawing/2014/main" id="{BB578DD4-62F9-BD3F-4A0F-7ADBDBB48816}"/>
              </a:ext>
            </a:extLst>
          </p:cNvPr>
          <p:cNvPicPr>
            <a:picLocks noChangeAspect="1"/>
          </p:cNvPicPr>
          <p:nvPr/>
        </p:nvPicPr>
        <p:blipFill>
          <a:blip r:embed="rId6"/>
          <a:stretch>
            <a:fillRect/>
          </a:stretch>
        </p:blipFill>
        <p:spPr>
          <a:xfrm>
            <a:off x="4053210" y="156722"/>
            <a:ext cx="4618958" cy="5883131"/>
          </a:xfrm>
          <a:prstGeom prst="rect">
            <a:avLst/>
          </a:prstGeom>
        </p:spPr>
      </p:pic>
      <p:pic>
        <p:nvPicPr>
          <p:cNvPr id="7" name="Picture 6">
            <a:extLst>
              <a:ext uri="{FF2B5EF4-FFF2-40B4-BE49-F238E27FC236}">
                <a16:creationId xmlns:a16="http://schemas.microsoft.com/office/drawing/2014/main" id="{06E07645-2AEC-B219-4517-E2B27808D5EE}"/>
              </a:ext>
            </a:extLst>
          </p:cNvPr>
          <p:cNvPicPr>
            <a:picLocks noChangeAspect="1"/>
          </p:cNvPicPr>
          <p:nvPr/>
        </p:nvPicPr>
        <p:blipFill>
          <a:blip r:embed="rId7"/>
          <a:stretch>
            <a:fillRect/>
          </a:stretch>
        </p:blipFill>
        <p:spPr>
          <a:xfrm>
            <a:off x="257343" y="3098287"/>
            <a:ext cx="3551070" cy="28278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5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4" nodeType="clickEffect">
                                  <p:stCondLst>
                                    <p:cond delay="0"/>
                                  </p:stCondLst>
                                  <p:iterate>
                                    <p:tmAbs val="0"/>
                                  </p:iterate>
                                  <p:childTnLst>
                                    <p:set>
                                      <p:cBhvr>
                                        <p:cTn id="18" fill="hold"/>
                                        <p:tgtEl>
                                          <p:spTgt spid="511"/>
                                        </p:tgtEl>
                                        <p:attrNameLst>
                                          <p:attrName>style.visibility</p:attrName>
                                        </p:attrNameLst>
                                      </p:cBhvr>
                                      <p:to>
                                        <p:strVal val="visible"/>
                                      </p:to>
                                    </p:set>
                                    <p:anim calcmode="lin" valueType="num">
                                      <p:cBhvr>
                                        <p:cTn id="19" dur="500" fill="hold"/>
                                        <p:tgtEl>
                                          <p:spTgt spid="511"/>
                                        </p:tgtEl>
                                        <p:attrNameLst>
                                          <p:attrName>ppt_x</p:attrName>
                                        </p:attrNameLst>
                                      </p:cBhvr>
                                      <p:tavLst>
                                        <p:tav tm="0">
                                          <p:val>
                                            <p:strVal val="#ppt_x"/>
                                          </p:val>
                                        </p:tav>
                                        <p:tav tm="100000">
                                          <p:val>
                                            <p:strVal val="#ppt_x"/>
                                          </p:val>
                                        </p:tav>
                                      </p:tavLst>
                                    </p:anim>
                                    <p:anim calcmode="lin" valueType="num">
                                      <p:cBhvr>
                                        <p:cTn id="20" dur="500" fill="hold"/>
                                        <p:tgtEl>
                                          <p:spTgt spid="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1" animBg="1" advAuto="0"/>
      <p:bldP spid="505" grpId="3" animBg="1" advAuto="0"/>
      <p:bldP spid="509" grpId="2" animBg="1" advAuto="0"/>
      <p:bldP spid="511" grpId="4"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Rounded Rectangle"/>
          <p:cNvSpPr/>
          <p:nvPr/>
        </p:nvSpPr>
        <p:spPr>
          <a:xfrm>
            <a:off x="443867" y="5522495"/>
            <a:ext cx="8139596" cy="216568"/>
          </a:xfrm>
          <a:prstGeom prst="roundRect">
            <a:avLst>
              <a:gd name="adj" fmla="val 16667"/>
            </a:avLst>
          </a:prstGeom>
          <a:solidFill>
            <a:srgbClr val="FF0000">
              <a:alpha val="0"/>
            </a:srgbClr>
          </a:solidFill>
          <a:ln w="25400">
            <a:solidFill>
              <a:srgbClr val="FF0000"/>
            </a:solidFill>
          </a:ln>
        </p:spPr>
        <p:txBody>
          <a:bodyPr lIns="45719" rIns="45719" anchor="ctr"/>
          <a:lstStyle/>
          <a:p>
            <a:pPr algn="ctr">
              <a:defRPr>
                <a:solidFill>
                  <a:srgbClr val="FFFFFF"/>
                </a:solidFill>
              </a:defRPr>
            </a:pPr>
            <a:endParaRPr/>
          </a:p>
        </p:txBody>
      </p:sp>
      <p:sp>
        <p:nvSpPr>
          <p:cNvPr id="4" name="Title 1">
            <a:extLst>
              <a:ext uri="{FF2B5EF4-FFF2-40B4-BE49-F238E27FC236}">
                <a16:creationId xmlns:a16="http://schemas.microsoft.com/office/drawing/2014/main" id="{1A675CAF-476A-68AA-EC1D-C160DEA92775}"/>
              </a:ext>
            </a:extLst>
          </p:cNvPr>
          <p:cNvSpPr txBox="1">
            <a:spLocks/>
          </p:cNvSpPr>
          <p:nvPr/>
        </p:nvSpPr>
        <p:spPr>
          <a:xfrm>
            <a:off x="233916" y="332656"/>
            <a:ext cx="8370532" cy="1516112"/>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1pPr>
            <a:lvl2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2pPr>
            <a:lvl3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3pPr>
            <a:lvl4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4pPr>
            <a:lvl5pPr marL="0" marR="0" indent="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5pPr>
            <a:lvl6pPr marL="0" marR="0" indent="4572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6pPr>
            <a:lvl7pPr marL="0" marR="0" indent="9144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7pPr>
            <a:lvl8pPr marL="0" marR="0" indent="13716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8pPr>
            <a:lvl9pPr marL="0" marR="0" indent="1828800" algn="l" defTabSz="914400" rtl="0" latinLnBrk="0">
              <a:lnSpc>
                <a:spcPct val="100000"/>
              </a:lnSpc>
              <a:spcBef>
                <a:spcPts val="0"/>
              </a:spcBef>
              <a:spcAft>
                <a:spcPts val="0"/>
              </a:spcAft>
              <a:buClrTx/>
              <a:buSzTx/>
              <a:buFontTx/>
              <a:buNone/>
              <a:tabLst/>
              <a:defRPr sz="3000" b="0" i="0" u="none" strike="noStrike" cap="none" spc="0" baseline="0">
                <a:solidFill>
                  <a:srgbClr val="4E3B30"/>
                </a:solidFill>
                <a:uFillTx/>
                <a:latin typeface="Century Schoolbook"/>
                <a:ea typeface="Century Schoolbook"/>
                <a:cs typeface="Century Schoolbook"/>
                <a:sym typeface="Century Schoolbook"/>
              </a:defRPr>
            </a:lvl9pPr>
          </a:lstStyle>
          <a:p>
            <a:pPr hangingPunct="1">
              <a:defRPr/>
            </a:pPr>
            <a:r>
              <a:rPr lang="en-US" sz="3200" b="1" u="sng" dirty="0" err="1">
                <a:solidFill>
                  <a:schemeClr val="accent1">
                    <a:lumMod val="75000"/>
                  </a:schemeClr>
                </a:solidFill>
              </a:rPr>
              <a:t>Recuerde</a:t>
            </a:r>
            <a:r>
              <a:rPr lang="en-US" sz="3200" b="1" u="sng" dirty="0">
                <a:solidFill>
                  <a:schemeClr val="accent1">
                    <a:lumMod val="75000"/>
                  </a:schemeClr>
                </a:solidFill>
              </a:rPr>
              <a:t> </a:t>
            </a:r>
            <a:r>
              <a:rPr lang="en-US" sz="3200" b="1" u="sng" dirty="0" err="1">
                <a:solidFill>
                  <a:schemeClr val="accent1">
                    <a:lumMod val="75000"/>
                  </a:schemeClr>
                </a:solidFill>
              </a:rPr>
              <a:t>codificar</a:t>
            </a:r>
            <a:r>
              <a:rPr lang="en-US" sz="3200" b="1" u="sng" dirty="0">
                <a:solidFill>
                  <a:schemeClr val="accent1">
                    <a:lumMod val="75000"/>
                  </a:schemeClr>
                </a:solidFill>
              </a:rPr>
              <a:t> </a:t>
            </a:r>
            <a:r>
              <a:rPr lang="en-US" sz="3200" b="1" u="sng" dirty="0" err="1">
                <a:solidFill>
                  <a:schemeClr val="accent1">
                    <a:lumMod val="75000"/>
                  </a:schemeClr>
                </a:solidFill>
              </a:rPr>
              <a:t>todas</a:t>
            </a:r>
            <a:r>
              <a:rPr lang="en-US" sz="3200" b="1" u="sng" dirty="0">
                <a:solidFill>
                  <a:schemeClr val="accent1">
                    <a:lumMod val="75000"/>
                  </a:schemeClr>
                </a:solidFill>
              </a:rPr>
              <a:t> las personas </a:t>
            </a:r>
            <a:r>
              <a:rPr lang="en-US" sz="3200" b="1" u="sng" dirty="0" err="1">
                <a:solidFill>
                  <a:schemeClr val="accent1">
                    <a:lumMod val="75000"/>
                  </a:schemeClr>
                </a:solidFill>
              </a:rPr>
              <a:t>en</a:t>
            </a:r>
            <a:r>
              <a:rPr lang="en-US" sz="3200" b="1" u="sng" dirty="0">
                <a:solidFill>
                  <a:schemeClr val="accent1">
                    <a:lumMod val="75000"/>
                  </a:schemeClr>
                </a:solidFill>
              </a:rPr>
              <a:t> la </a:t>
            </a:r>
            <a:r>
              <a:rPr lang="en-US" sz="3200" b="1" u="sng" dirty="0" err="1">
                <a:solidFill>
                  <a:schemeClr val="accent1">
                    <a:lumMod val="75000"/>
                  </a:schemeClr>
                </a:solidFill>
              </a:rPr>
              <a:t>noticia</a:t>
            </a:r>
            <a:r>
              <a:rPr lang="en-US" sz="3200" b="1" u="sng" dirty="0">
                <a:solidFill>
                  <a:schemeClr val="accent1">
                    <a:lumMod val="75000"/>
                  </a:schemeClr>
                </a:solidFill>
              </a:rPr>
              <a:t>. </a:t>
            </a:r>
            <a:br>
              <a:rPr lang="en-US" sz="3200" b="1" dirty="0">
                <a:solidFill>
                  <a:schemeClr val="accent1">
                    <a:lumMod val="75000"/>
                  </a:schemeClr>
                </a:solidFill>
              </a:rPr>
            </a:br>
            <a:r>
              <a:rPr lang="en-US" sz="3200" b="1" dirty="0">
                <a:solidFill>
                  <a:schemeClr val="accent1">
                    <a:lumMod val="75000"/>
                  </a:schemeClr>
                </a:solidFill>
              </a:rPr>
              <a:t>	- </a:t>
            </a:r>
            <a:r>
              <a:rPr lang="es-ES_tradnl" sz="2800" b="1" noProof="0" dirty="0">
                <a:solidFill>
                  <a:schemeClr val="tx2">
                    <a:lumMod val="50000"/>
                  </a:schemeClr>
                </a:solidFill>
              </a:rPr>
              <a:t>Use una nueva fila para cada persona. </a:t>
            </a:r>
            <a:endParaRPr lang="en-US" sz="2800" b="1" dirty="0">
              <a:solidFill>
                <a:schemeClr val="tx2">
                  <a:lumMod val="50000"/>
                </a:schemeClr>
              </a:solidFill>
            </a:endParaRPr>
          </a:p>
          <a:p>
            <a:pPr hangingPunct="1">
              <a:defRPr/>
            </a:pPr>
            <a:r>
              <a:rPr lang="en-US" sz="3200" b="1" dirty="0">
                <a:solidFill>
                  <a:schemeClr val="accent1">
                    <a:lumMod val="75000"/>
                  </a:schemeClr>
                </a:solidFill>
              </a:rPr>
              <a:t>	- </a:t>
            </a:r>
            <a:r>
              <a:rPr lang="es-ES_tradnl" sz="2600" b="1" noProof="0" dirty="0">
                <a:solidFill>
                  <a:schemeClr val="tx2">
                    <a:lumMod val="75000"/>
                  </a:schemeClr>
                </a:solidFill>
              </a:rPr>
              <a:t>Salte una fila cuando pase a otra noticia</a:t>
            </a:r>
            <a:r>
              <a:rPr lang="en-US" sz="2600" b="1" dirty="0">
                <a:solidFill>
                  <a:schemeClr val="tx2">
                    <a:lumMod val="75000"/>
                  </a:schemeClr>
                </a:solidFill>
              </a:rPr>
              <a:t>. </a:t>
            </a:r>
            <a:endParaRPr lang="en-US" sz="2600" b="1" dirty="0">
              <a:solidFill>
                <a:schemeClr val="accent1">
                  <a:lumMod val="75000"/>
                </a:schemeClr>
              </a:solidFill>
            </a:endParaRPr>
          </a:p>
        </p:txBody>
      </p:sp>
      <p:pic>
        <p:nvPicPr>
          <p:cNvPr id="2" name="Picture 1">
            <a:extLst>
              <a:ext uri="{FF2B5EF4-FFF2-40B4-BE49-F238E27FC236}">
                <a16:creationId xmlns:a16="http://schemas.microsoft.com/office/drawing/2014/main" id="{4CDD2B59-69EB-6DF1-60C4-A09CF31D64B7}"/>
              </a:ext>
            </a:extLst>
          </p:cNvPr>
          <p:cNvPicPr>
            <a:picLocks noChangeAspect="1"/>
          </p:cNvPicPr>
          <p:nvPr/>
        </p:nvPicPr>
        <p:blipFill>
          <a:blip r:embed="rId2"/>
          <a:stretch>
            <a:fillRect/>
          </a:stretch>
        </p:blipFill>
        <p:spPr>
          <a:xfrm>
            <a:off x="443867" y="3144395"/>
            <a:ext cx="8139596" cy="2594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Section 5: Other"/>
          <p:cNvSpPr txBox="1">
            <a:spLocks noGrp="1"/>
          </p:cNvSpPr>
          <p:nvPr>
            <p:ph type="body" sz="quarter" idx="4294967295"/>
          </p:nvPr>
        </p:nvSpPr>
        <p:spPr>
          <a:xfrm>
            <a:off x="5100637" y="4005262"/>
            <a:ext cx="4008438" cy="1371601"/>
          </a:xfrm>
          <a:prstGeom prst="rect">
            <a:avLst/>
          </a:prstGeom>
        </p:spPr>
        <p:txBody>
          <a:bodyPr>
            <a:normAutofit/>
          </a:bodyPr>
          <a:lstStyle>
            <a:lvl1pPr marL="0" indent="0">
              <a:buSzTx/>
              <a:buFont typeface="Wingdings"/>
              <a:buNone/>
              <a:defRPr sz="1800" b="1">
                <a:solidFill>
                  <a:srgbClr val="4E3B30"/>
                </a:solidFill>
              </a:defRPr>
            </a:lvl1pPr>
          </a:lstStyle>
          <a:p>
            <a:r>
              <a:rPr dirty="0"/>
              <a:t>Sec</a:t>
            </a:r>
            <a:r>
              <a:rPr lang="en-CA" dirty="0"/>
              <a:t>c</a:t>
            </a:r>
            <a:r>
              <a:rPr dirty="0" err="1"/>
              <a:t>i</a:t>
            </a:r>
            <a:r>
              <a:rPr lang="en-CA" dirty="0" err="1"/>
              <a:t>ó</a:t>
            </a:r>
            <a:r>
              <a:rPr dirty="0"/>
              <a:t>n 5: Ot</a:t>
            </a:r>
            <a:r>
              <a:rPr lang="en-CA" dirty="0" err="1"/>
              <a:t>ro</a:t>
            </a:r>
            <a:endParaRPr dirty="0"/>
          </a:p>
        </p:txBody>
      </p:sp>
      <p:pic>
        <p:nvPicPr>
          <p:cNvPr id="722" name="image.png" descr="image.png"/>
          <p:cNvPicPr>
            <a:picLocks noChangeAspect="1"/>
          </p:cNvPicPr>
          <p:nvPr/>
        </p:nvPicPr>
        <p:blipFill>
          <a:blip r:embed="rId2"/>
          <a:stretch>
            <a:fillRect/>
          </a:stretch>
        </p:blipFill>
        <p:spPr>
          <a:xfrm>
            <a:off x="8172450" y="22225"/>
            <a:ext cx="936625" cy="13112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over/>
      </p:transition>
    </mc:Choice>
    <mc:Fallback xmlns:a14="http://schemas.microsoft.com/office/drawing/2010/main" xmlns:m="http://schemas.openxmlformats.org/officeDocument/2006/math"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QUESTION 24"/>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rPr lang="en-CA" dirty="0"/>
              <a:t>PREGUNTA</a:t>
            </a:r>
            <a:r>
              <a:rPr dirty="0"/>
              <a:t> 24</a:t>
            </a:r>
          </a:p>
        </p:txBody>
      </p:sp>
      <p:sp>
        <p:nvSpPr>
          <p:cNvPr id="736" name="Circle"/>
          <p:cNvSpPr/>
          <p:nvPr/>
        </p:nvSpPr>
        <p:spPr>
          <a:xfrm>
            <a:off x="500062" y="1296987"/>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737" name="Does this story warrant further analysis?…"/>
          <p:cNvSpPr txBox="1"/>
          <p:nvPr/>
        </p:nvSpPr>
        <p:spPr>
          <a:xfrm>
            <a:off x="617219" y="1154112"/>
            <a:ext cx="3194687"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s-ES_tradnl" noProof="0" dirty="0"/>
              <a:t>¿Esta noticia amerita un análisis adicional?</a:t>
            </a:r>
          </a:p>
          <a:p>
            <a:endParaRPr dirty="0"/>
          </a:p>
          <a:p>
            <a:r>
              <a:rPr lang="es-ES_tradnl" noProof="0" dirty="0"/>
              <a:t>Por que, si o por que, ¿no?</a:t>
            </a:r>
          </a:p>
        </p:txBody>
      </p:sp>
      <p:sp>
        <p:nvSpPr>
          <p:cNvPr id="738" name="1. Yes*"/>
          <p:cNvSpPr txBox="1"/>
          <p:nvPr/>
        </p:nvSpPr>
        <p:spPr>
          <a:xfrm>
            <a:off x="688657" y="2643187"/>
            <a:ext cx="305181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dirty="0"/>
              <a:t>1. </a:t>
            </a:r>
            <a:r>
              <a:rPr lang="en-CA" dirty="0"/>
              <a:t>Si</a:t>
            </a:r>
            <a:r>
              <a:rPr dirty="0"/>
              <a:t>*</a:t>
            </a:r>
          </a:p>
        </p:txBody>
      </p:sp>
      <p:sp>
        <p:nvSpPr>
          <p:cNvPr id="739" name="Rectangle"/>
          <p:cNvSpPr/>
          <p:nvPr/>
        </p:nvSpPr>
        <p:spPr>
          <a:xfrm>
            <a:off x="539750" y="2636837"/>
            <a:ext cx="1368425" cy="504826"/>
          </a:xfrm>
          <a:prstGeom prst="rect">
            <a:avLst/>
          </a:prstGeom>
          <a:ln w="25400">
            <a:solidFill>
              <a:srgbClr val="0070C0"/>
            </a:solidFill>
          </a:ln>
        </p:spPr>
        <p:txBody>
          <a:bodyPr lIns="45719" rIns="45719" anchor="ctr"/>
          <a:lstStyle/>
          <a:p>
            <a:pPr algn="ctr">
              <a:defRPr>
                <a:solidFill>
                  <a:srgbClr val="FFFFFF"/>
                </a:solidFill>
              </a:defRPr>
            </a:pPr>
            <a:endParaRPr/>
          </a:p>
        </p:txBody>
      </p:sp>
      <p:pic>
        <p:nvPicPr>
          <p:cNvPr id="746" name="image.png" descr="image.png"/>
          <p:cNvPicPr>
            <a:picLocks noChangeAspect="1"/>
          </p:cNvPicPr>
          <p:nvPr/>
        </p:nvPicPr>
        <p:blipFill>
          <a:blip r:embed="rId2"/>
          <a:stretch>
            <a:fillRect/>
          </a:stretch>
        </p:blipFill>
        <p:spPr>
          <a:xfrm>
            <a:off x="4643602" y="5971627"/>
            <a:ext cx="482600" cy="731838"/>
          </a:xfrm>
          <a:prstGeom prst="rect">
            <a:avLst/>
          </a:prstGeom>
          <a:ln w="12700">
            <a:miter lim="400000"/>
          </a:ln>
        </p:spPr>
      </p:pic>
      <p:grpSp>
        <p:nvGrpSpPr>
          <p:cNvPr id="3" name="Group">
            <a:extLst>
              <a:ext uri="{FF2B5EF4-FFF2-40B4-BE49-F238E27FC236}">
                <a16:creationId xmlns:a16="http://schemas.microsoft.com/office/drawing/2014/main" id="{ECFA90B5-3E70-A725-1D66-FBBF74D65200}"/>
              </a:ext>
            </a:extLst>
          </p:cNvPr>
          <p:cNvGrpSpPr/>
          <p:nvPr/>
        </p:nvGrpSpPr>
        <p:grpSpPr>
          <a:xfrm>
            <a:off x="5766008" y="3531710"/>
            <a:ext cx="2246248" cy="3394235"/>
            <a:chOff x="0" y="0"/>
            <a:chExt cx="3286125" cy="2376488"/>
          </a:xfrm>
        </p:grpSpPr>
        <p:sp>
          <p:nvSpPr>
            <p:cNvPr id="4" name="Rectangle">
              <a:extLst>
                <a:ext uri="{FF2B5EF4-FFF2-40B4-BE49-F238E27FC236}">
                  <a16:creationId xmlns:a16="http://schemas.microsoft.com/office/drawing/2014/main" id="{1DE98DB4-F5B3-09D6-01FA-68E1B549985A}"/>
                </a:ext>
              </a:extLst>
            </p:cNvPr>
            <p:cNvSpPr/>
            <p:nvPr/>
          </p:nvSpPr>
          <p:spPr>
            <a:xfrm>
              <a:off x="0" y="0"/>
              <a:ext cx="3286125" cy="2376488"/>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defRPr sz="1300"/>
              </a:pPr>
              <a:endParaRPr/>
            </a:p>
          </p:txBody>
        </p:sp>
        <p:sp>
          <p:nvSpPr>
            <p:cNvPr id="5" name="This is a short story of a woman’s personal experience during the Ebola crisis. Further analysis of this and other related stories may reveal whether there are differences, however nuanced, in the portrayal of people affected or impacted by grave illness">
              <a:extLst>
                <a:ext uri="{FF2B5EF4-FFF2-40B4-BE49-F238E27FC236}">
                  <a16:creationId xmlns:a16="http://schemas.microsoft.com/office/drawing/2014/main" id="{252F948E-33D1-7448-D142-012F14EF269C}"/>
                </a:ext>
              </a:extLst>
            </p:cNvPr>
            <p:cNvSpPr txBox="1"/>
            <p:nvPr/>
          </p:nvSpPr>
          <p:spPr>
            <a:xfrm>
              <a:off x="58420" y="12700"/>
              <a:ext cx="3169287" cy="21936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defRPr sz="1300"/>
              </a:pPr>
              <a:r>
                <a:rPr lang="es-ES_tradnl" noProof="0" dirty="0"/>
                <a:t>Esta noticia puede ser vista como una representación de </a:t>
              </a:r>
              <a:r>
                <a:rPr lang="es-ES_tradnl" b="1" noProof="0" dirty="0"/>
                <a:t>mujeres en posiciones de poder</a:t>
              </a:r>
              <a:r>
                <a:rPr lang="es-ES_tradnl" noProof="0" dirty="0"/>
                <a:t>. Por lo tanto, un análisis de esta noticias y noticas similares, que muestren a mujeres en posiciones de poder pueden ser de interés. </a:t>
              </a:r>
            </a:p>
            <a:p>
              <a:pPr algn="ctr">
                <a:lnSpc>
                  <a:spcPct val="80000"/>
                </a:lnSpc>
                <a:defRPr sz="1300"/>
              </a:pPr>
              <a:endParaRPr lang="es-ES_tradnl" noProof="0" dirty="0"/>
            </a:p>
            <a:p>
              <a:pPr algn="ctr">
                <a:lnSpc>
                  <a:spcPct val="80000"/>
                </a:lnSpc>
                <a:defRPr sz="1300"/>
              </a:pPr>
              <a:r>
                <a:rPr lang="es-ES_tradnl" noProof="0" dirty="0"/>
                <a:t>* Si su respuesta es ‘1’ (“si”) debe entregar una copia de la noticia a su coordinadora nacional/regional. Escriba sus comentarios en la columna designada para ‘comentarios’  </a:t>
              </a:r>
            </a:p>
          </p:txBody>
        </p:sp>
      </p:grpSp>
      <p:pic>
        <p:nvPicPr>
          <p:cNvPr id="6" name="Picture 5">
            <a:extLst>
              <a:ext uri="{FF2B5EF4-FFF2-40B4-BE49-F238E27FC236}">
                <a16:creationId xmlns:a16="http://schemas.microsoft.com/office/drawing/2014/main" id="{03935376-28BC-B1B8-6C87-EB2BF415CFD2}"/>
              </a:ext>
            </a:extLst>
          </p:cNvPr>
          <p:cNvPicPr>
            <a:picLocks noChangeAspect="1"/>
          </p:cNvPicPr>
          <p:nvPr/>
        </p:nvPicPr>
        <p:blipFill>
          <a:blip r:embed="rId3"/>
          <a:stretch>
            <a:fillRect/>
          </a:stretch>
        </p:blipFill>
        <p:spPr>
          <a:xfrm>
            <a:off x="287571" y="3578415"/>
            <a:ext cx="4838631" cy="2393211"/>
          </a:xfrm>
          <a:prstGeom prst="rect">
            <a:avLst/>
          </a:prstGeom>
        </p:spPr>
      </p:pic>
      <p:pic>
        <p:nvPicPr>
          <p:cNvPr id="7" name="Picture 6">
            <a:extLst>
              <a:ext uri="{FF2B5EF4-FFF2-40B4-BE49-F238E27FC236}">
                <a16:creationId xmlns:a16="http://schemas.microsoft.com/office/drawing/2014/main" id="{7947AA1B-3292-25D3-0D4D-D57A3882BC9C}"/>
              </a:ext>
            </a:extLst>
          </p:cNvPr>
          <p:cNvPicPr>
            <a:picLocks noChangeAspect="1"/>
          </p:cNvPicPr>
          <p:nvPr/>
        </p:nvPicPr>
        <p:blipFill>
          <a:blip r:embed="rId4"/>
          <a:stretch>
            <a:fillRect/>
          </a:stretch>
        </p:blipFill>
        <p:spPr>
          <a:xfrm>
            <a:off x="4818648" y="156723"/>
            <a:ext cx="3708133" cy="32620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7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3" nodeType="clickEffect">
                                  <p:stCondLst>
                                    <p:cond delay="0"/>
                                  </p:stCondLst>
                                  <p:iterate>
                                    <p:tmAbs val="0"/>
                                  </p:iterate>
                                  <p:childTnLst>
                                    <p:set>
                                      <p:cBhvr>
                                        <p:cTn id="10" fill="hold"/>
                                        <p:tgtEl>
                                          <p:spTgt spid="746"/>
                                        </p:tgtEl>
                                        <p:attrNameLst>
                                          <p:attrName>style.visibility</p:attrName>
                                        </p:attrNameLst>
                                      </p:cBhvr>
                                      <p:to>
                                        <p:strVal val="visible"/>
                                      </p:to>
                                    </p:set>
                                    <p:anim calcmode="lin" valueType="num">
                                      <p:cBhvr>
                                        <p:cTn id="11" dur="500" fill="hold"/>
                                        <p:tgtEl>
                                          <p:spTgt spid="746"/>
                                        </p:tgtEl>
                                        <p:attrNameLst>
                                          <p:attrName>ppt_x</p:attrName>
                                        </p:attrNameLst>
                                      </p:cBhvr>
                                      <p:tavLst>
                                        <p:tav tm="0">
                                          <p:val>
                                            <p:strVal val="#ppt_x"/>
                                          </p:val>
                                        </p:tav>
                                        <p:tav tm="100000">
                                          <p:val>
                                            <p:strVal val="#ppt_x"/>
                                          </p:val>
                                        </p:tav>
                                      </p:tavLst>
                                    </p:anim>
                                    <p:anim calcmode="lin" valueType="num">
                                      <p:cBhvr>
                                        <p:cTn id="12" dur="500" fill="hold"/>
                                        <p:tgtEl>
                                          <p:spTgt spid="7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p:tmAbs val="0"/>
                                  </p:iterate>
                                  <p:childTnLst>
                                    <p:set>
                                      <p:cBhvr>
                                        <p:cTn id="16" fill="hold"/>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 grpId="2" animBg="1" advAuto="0"/>
      <p:bldP spid="746" grpId="3" animBg="1" advAuto="0"/>
      <p:bldP spid="3"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GUIDELINES"/>
          <p:cNvSpPr txBox="1">
            <a:spLocks noGrp="1"/>
          </p:cNvSpPr>
          <p:nvPr>
            <p:ph type="title" idx="4294967295"/>
          </p:nvPr>
        </p:nvSpPr>
        <p:spPr>
          <a:xfrm>
            <a:off x="2555875" y="-1"/>
            <a:ext cx="3543300" cy="1143002"/>
          </a:xfrm>
          <a:prstGeom prst="rect">
            <a:avLst/>
          </a:prstGeom>
        </p:spPr>
        <p:txBody>
          <a:bodyPr>
            <a:normAutofit/>
          </a:bodyPr>
          <a:lstStyle>
            <a:lvl1pPr algn="ctr">
              <a:defRPr>
                <a:solidFill>
                  <a:srgbClr val="0070C0"/>
                </a:solidFill>
              </a:defRPr>
            </a:lvl1pPr>
          </a:lstStyle>
          <a:p>
            <a:r>
              <a:rPr lang="en-CA" dirty="0"/>
              <a:t>PAUTAS</a:t>
            </a:r>
            <a:endParaRPr dirty="0"/>
          </a:p>
        </p:txBody>
      </p:sp>
      <p:sp>
        <p:nvSpPr>
          <p:cNvPr id="2" name="TextBox 1">
            <a:extLst>
              <a:ext uri="{FF2B5EF4-FFF2-40B4-BE49-F238E27FC236}">
                <a16:creationId xmlns:a16="http://schemas.microsoft.com/office/drawing/2014/main" id="{DA99358A-7A83-34F6-5A19-472D8EDF447E}"/>
              </a:ext>
            </a:extLst>
          </p:cNvPr>
          <p:cNvSpPr txBox="1"/>
          <p:nvPr/>
        </p:nvSpPr>
        <p:spPr>
          <a:xfrm>
            <a:off x="361507" y="1488558"/>
            <a:ext cx="8282763" cy="4801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Wingdings" pitchFamily="2" charset="2"/>
              <a:buChar char="Ø"/>
              <a:tabLst/>
            </a:pPr>
            <a:r>
              <a:rPr lang="es-ES" dirty="0"/>
              <a:t>En este tutorial, realizaremos el </a:t>
            </a:r>
            <a:r>
              <a:rPr lang="es-ES" b="1" dirty="0">
                <a:solidFill>
                  <a:srgbClr val="0070C0"/>
                </a:solidFill>
              </a:rPr>
              <a:t>seguimiento completo </a:t>
            </a:r>
            <a:r>
              <a:rPr lang="es-ES" dirty="0"/>
              <a:t>y, por lo tanto, utilizaremos la hoja de codificación y las preguntas para ello. </a:t>
            </a:r>
          </a:p>
          <a:p>
            <a:pPr marL="285750" marR="0" indent="-285750" algn="l" defTabSz="914400" rtl="0" fontAlgn="auto" latinLnBrk="0" hangingPunct="0">
              <a:lnSpc>
                <a:spcPct val="100000"/>
              </a:lnSpc>
              <a:spcBef>
                <a:spcPts val="0"/>
              </a:spcBef>
              <a:spcAft>
                <a:spcPts val="0"/>
              </a:spcAft>
              <a:buClrTx/>
              <a:buSzTx/>
              <a:buFont typeface="Wingdings" pitchFamily="2" charset="2"/>
              <a:buChar char="Ø"/>
              <a:tabLst/>
            </a:pPr>
            <a:endParaRPr lang="es-ES" dirty="0"/>
          </a:p>
          <a:p>
            <a:pPr marL="285750" marR="0" indent="-285750" algn="l" defTabSz="914400" rtl="0" fontAlgn="auto" latinLnBrk="0" hangingPunct="0">
              <a:lnSpc>
                <a:spcPct val="100000"/>
              </a:lnSpc>
              <a:spcBef>
                <a:spcPts val="0"/>
              </a:spcBef>
              <a:spcAft>
                <a:spcPts val="0"/>
              </a:spcAft>
              <a:buClrTx/>
              <a:buSzTx/>
              <a:buFont typeface="Wingdings" pitchFamily="2" charset="2"/>
              <a:buChar char="Ø"/>
              <a:tabLst/>
            </a:pPr>
            <a:r>
              <a:rPr lang="es-ES" dirty="0"/>
              <a:t>Si va a realizar el </a:t>
            </a:r>
            <a:r>
              <a:rPr lang="es-ES" b="1" dirty="0">
                <a:solidFill>
                  <a:schemeClr val="accent1">
                    <a:lumMod val="75000"/>
                  </a:schemeClr>
                </a:solidFill>
              </a:rPr>
              <a:t>seguimiento corto</a:t>
            </a:r>
            <a:r>
              <a:rPr lang="es-ES" dirty="0"/>
              <a:t>, asegúrese de seleccionar la guía de codificación del formato corto y la hoja de codificación para el seguimiento corto. </a:t>
            </a:r>
          </a:p>
          <a:p>
            <a:pPr marL="285750" marR="0" indent="-285750" algn="l" defTabSz="914400" rtl="0" fontAlgn="auto" latinLnBrk="0" hangingPunct="0">
              <a:lnSpc>
                <a:spcPct val="100000"/>
              </a:lnSpc>
              <a:spcBef>
                <a:spcPts val="0"/>
              </a:spcBef>
              <a:spcAft>
                <a:spcPts val="0"/>
              </a:spcAft>
              <a:buClrTx/>
              <a:buSzTx/>
              <a:buFont typeface="Wingdings" pitchFamily="2" charset="2"/>
              <a:buChar char="Ø"/>
              <a:tabLst/>
            </a:pPr>
            <a:endParaRPr lang="es-ES" dirty="0"/>
          </a:p>
          <a:p>
            <a:pPr marL="285750" marR="0" indent="-285750" algn="l" defTabSz="914400" rtl="0" fontAlgn="auto" latinLnBrk="0" hangingPunct="0">
              <a:lnSpc>
                <a:spcPct val="100000"/>
              </a:lnSpc>
              <a:spcBef>
                <a:spcPts val="0"/>
              </a:spcBef>
              <a:spcAft>
                <a:spcPts val="0"/>
              </a:spcAft>
              <a:buClrTx/>
              <a:buSzTx/>
              <a:buFont typeface="Wingdings" pitchFamily="2" charset="2"/>
              <a:buChar char="Ø"/>
              <a:tabLst/>
            </a:pPr>
            <a:r>
              <a:rPr lang="es-ES" dirty="0"/>
              <a:t>En ambos casos: </a:t>
            </a:r>
          </a:p>
          <a:p>
            <a:pPr marR="0" algn="l" defTabSz="914400" rtl="0" fontAlgn="auto" latinLnBrk="0" hangingPunct="0">
              <a:lnSpc>
                <a:spcPct val="100000"/>
              </a:lnSpc>
              <a:spcBef>
                <a:spcPts val="0"/>
              </a:spcBef>
              <a:spcAft>
                <a:spcPts val="0"/>
              </a:spcAft>
              <a:buClrTx/>
              <a:buSzTx/>
              <a:tabLst/>
            </a:pPr>
            <a:endParaRPr lang="es-ES" dirty="0"/>
          </a:p>
          <a:p>
            <a:pPr marL="285750" marR="0" indent="-285750" algn="l" defTabSz="914400" rtl="0" fontAlgn="auto" latinLnBrk="0" hangingPunct="0">
              <a:lnSpc>
                <a:spcPct val="100000"/>
              </a:lnSpc>
              <a:spcBef>
                <a:spcPts val="0"/>
              </a:spcBef>
              <a:spcAft>
                <a:spcPts val="0"/>
              </a:spcAft>
              <a:buClrTx/>
              <a:buSzTx/>
              <a:buFont typeface="Wingdings" pitchFamily="2" charset="2"/>
              <a:buChar char="ü"/>
              <a:tabLst/>
            </a:pPr>
            <a:r>
              <a:rPr lang="es-ES" dirty="0"/>
              <a:t>Lea el artículo de la siguiente diapositiva y responda las preguntas después de la historia.</a:t>
            </a:r>
          </a:p>
          <a:p>
            <a:pPr marR="0" algn="l" defTabSz="914400" rtl="0" fontAlgn="auto" latinLnBrk="0" hangingPunct="0">
              <a:lnSpc>
                <a:spcPct val="100000"/>
              </a:lnSpc>
              <a:spcBef>
                <a:spcPts val="0"/>
              </a:spcBef>
              <a:spcAft>
                <a:spcPts val="0"/>
              </a:spcAft>
              <a:buClrTx/>
              <a:buSzTx/>
              <a:tabLst/>
            </a:pPr>
            <a:endParaRPr lang="es-ES" dirty="0"/>
          </a:p>
          <a:p>
            <a:pPr marL="285750" marR="0" indent="-285750" algn="l" defTabSz="914400" rtl="0" fontAlgn="auto" latinLnBrk="0" hangingPunct="0">
              <a:lnSpc>
                <a:spcPct val="100000"/>
              </a:lnSpc>
              <a:spcBef>
                <a:spcPts val="0"/>
              </a:spcBef>
              <a:spcAft>
                <a:spcPts val="0"/>
              </a:spcAft>
              <a:buClrTx/>
              <a:buSzTx/>
              <a:buFont typeface="Wingdings" pitchFamily="2" charset="2"/>
              <a:buChar char="ü"/>
              <a:tabLst/>
            </a:pPr>
            <a:r>
              <a:rPr lang="es-ES" dirty="0"/>
              <a:t> Después de cada pregunta, se mostrará la mejor respuesta y se dará una explicación.</a:t>
            </a:r>
          </a:p>
          <a:p>
            <a:pPr marR="0" algn="l" defTabSz="914400" rtl="0" fontAlgn="auto" latinLnBrk="0" hangingPunct="0">
              <a:lnSpc>
                <a:spcPct val="100000"/>
              </a:lnSpc>
              <a:spcBef>
                <a:spcPts val="0"/>
              </a:spcBef>
              <a:spcAft>
                <a:spcPts val="0"/>
              </a:spcAft>
              <a:buClrTx/>
              <a:buSzTx/>
              <a:tabLst/>
            </a:pPr>
            <a:endParaRPr lang="es-ES" dirty="0"/>
          </a:p>
          <a:p>
            <a:pPr marL="285750" marR="0" indent="-285750" algn="l" defTabSz="914400" rtl="0" fontAlgn="auto" latinLnBrk="0" hangingPunct="0">
              <a:lnSpc>
                <a:spcPct val="100000"/>
              </a:lnSpc>
              <a:spcBef>
                <a:spcPts val="0"/>
              </a:spcBef>
              <a:spcAft>
                <a:spcPts val="0"/>
              </a:spcAft>
              <a:buClrTx/>
              <a:buSzTx/>
              <a:buFont typeface="Wingdings" pitchFamily="2" charset="2"/>
              <a:buChar char="ü"/>
              <a:tabLst/>
            </a:pPr>
            <a:r>
              <a:rPr lang="es-ES" dirty="0"/>
              <a:t>El artículo permanecerá en el panel derecho durante todo el cuestionario. </a:t>
            </a:r>
            <a:r>
              <a:rPr lang="es-ES" b="1" dirty="0">
                <a:solidFill>
                  <a:srgbClr val="7030A0"/>
                </a:solidFill>
              </a:rPr>
              <a:t>¡Mucha suerte!</a:t>
            </a:r>
            <a:endParaRPr kumimoji="0" lang="en-US" b="1" i="0" u="none" strike="noStrike" cap="none" spc="0" normalizeH="0" baseline="0" dirty="0">
              <a:ln>
                <a:noFill/>
              </a:ln>
              <a:solidFill>
                <a:srgbClr val="7030A0"/>
              </a:solidFill>
              <a:effectLst/>
              <a:uFillTx/>
              <a:latin typeface="Century Schoolbook"/>
              <a:ea typeface="Century Schoolbook"/>
              <a:cs typeface="Century Schoolbook"/>
              <a:sym typeface="Century Schoolbook"/>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891265-054A-3479-AE26-903110489662}"/>
              </a:ext>
            </a:extLst>
          </p:cNvPr>
          <p:cNvPicPr>
            <a:picLocks noChangeAspect="1"/>
          </p:cNvPicPr>
          <p:nvPr/>
        </p:nvPicPr>
        <p:blipFill>
          <a:blip r:embed="rId2"/>
          <a:stretch>
            <a:fillRect/>
          </a:stretch>
        </p:blipFill>
        <p:spPr>
          <a:xfrm>
            <a:off x="1616149" y="219808"/>
            <a:ext cx="5784111" cy="64623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BASIC INFORMATION"/>
          <p:cNvSpPr txBox="1">
            <a:spLocks noGrp="1"/>
          </p:cNvSpPr>
          <p:nvPr>
            <p:ph type="title" idx="4294967295"/>
          </p:nvPr>
        </p:nvSpPr>
        <p:spPr>
          <a:xfrm>
            <a:off x="264672" y="297954"/>
            <a:ext cx="3686176" cy="774002"/>
          </a:xfrm>
          <a:prstGeom prst="rect">
            <a:avLst/>
          </a:prstGeom>
        </p:spPr>
        <p:txBody>
          <a:bodyPr>
            <a:normAutofit fontScale="90000"/>
          </a:bodyPr>
          <a:lstStyle/>
          <a:p>
            <a:pPr defTabSz="850391">
              <a:defRPr sz="2511">
                <a:solidFill>
                  <a:srgbClr val="0070C0"/>
                </a:solidFill>
              </a:defRPr>
            </a:pPr>
            <a:r>
              <a:rPr lang="en-CA" dirty="0"/>
              <a:t>INFORMACION BASICA</a:t>
            </a:r>
            <a:br>
              <a:rPr dirty="0"/>
            </a:br>
            <a:endParaRPr dirty="0"/>
          </a:p>
        </p:txBody>
      </p:sp>
      <p:sp>
        <p:nvSpPr>
          <p:cNvPr id="148" name="In the top right-hand corner of the Coding Sheet, enter:…"/>
          <p:cNvSpPr txBox="1">
            <a:spLocks noGrp="1"/>
          </p:cNvSpPr>
          <p:nvPr>
            <p:ph type="body" sz="quarter" idx="4294967295"/>
          </p:nvPr>
        </p:nvSpPr>
        <p:spPr>
          <a:xfrm>
            <a:off x="264672" y="1189080"/>
            <a:ext cx="3829050" cy="1857025"/>
          </a:xfrm>
          <a:prstGeom prst="rect">
            <a:avLst/>
          </a:prstGeom>
        </p:spPr>
        <p:txBody>
          <a:bodyPr>
            <a:normAutofit/>
          </a:bodyPr>
          <a:lstStyle/>
          <a:p>
            <a:pPr marL="0" indent="0">
              <a:buSzTx/>
              <a:buFont typeface="Wingdings"/>
              <a:buNone/>
              <a:defRPr sz="1800"/>
            </a:pPr>
            <a:r>
              <a:rPr lang="es-ES_tradnl" noProof="0" dirty="0"/>
              <a:t>En la esquina superior derecha de la Hoja de Codificación, introduzca:</a:t>
            </a:r>
          </a:p>
          <a:p>
            <a:pPr marL="0" indent="0">
              <a:buSzTx/>
              <a:buFont typeface="Wingdings"/>
              <a:buNone/>
              <a:defRPr sz="1800"/>
            </a:pPr>
            <a:r>
              <a:rPr lang="es-ES_tradnl" noProof="0" dirty="0"/>
              <a:t>el código de su monitor </a:t>
            </a:r>
          </a:p>
          <a:p>
            <a:pPr marL="0" indent="0">
              <a:buSzTx/>
              <a:buFont typeface="Wingdings"/>
              <a:buNone/>
              <a:defRPr sz="1800"/>
            </a:pPr>
            <a:r>
              <a:rPr lang="es-ES_tradnl" noProof="0" dirty="0"/>
              <a:t>el código de su país</a:t>
            </a:r>
          </a:p>
          <a:p>
            <a:pPr marL="0" indent="0">
              <a:buSzTx/>
              <a:buFont typeface="Wingdings"/>
              <a:buNone/>
              <a:defRPr sz="1800"/>
            </a:pPr>
            <a:r>
              <a:rPr lang="es-ES_tradnl" noProof="0" dirty="0"/>
              <a:t>el nombre del periódico</a:t>
            </a:r>
          </a:p>
        </p:txBody>
      </p:sp>
      <p:pic>
        <p:nvPicPr>
          <p:cNvPr id="151" name="image.png" descr="image.png"/>
          <p:cNvPicPr>
            <a:picLocks noChangeAspect="1"/>
          </p:cNvPicPr>
          <p:nvPr/>
        </p:nvPicPr>
        <p:blipFill>
          <a:blip r:embed="rId2"/>
          <a:stretch>
            <a:fillRect/>
          </a:stretch>
        </p:blipFill>
        <p:spPr>
          <a:xfrm rot="15397720">
            <a:off x="3067269" y="3439518"/>
            <a:ext cx="358776" cy="549275"/>
          </a:xfrm>
          <a:prstGeom prst="rect">
            <a:avLst/>
          </a:prstGeom>
          <a:ln w="12700">
            <a:miter lim="400000"/>
          </a:ln>
        </p:spPr>
      </p:pic>
      <p:pic>
        <p:nvPicPr>
          <p:cNvPr id="4" name="Picture 3">
            <a:extLst>
              <a:ext uri="{FF2B5EF4-FFF2-40B4-BE49-F238E27FC236}">
                <a16:creationId xmlns:a16="http://schemas.microsoft.com/office/drawing/2014/main" id="{895C4898-1AE6-5958-0035-0592EE88CB6D}"/>
              </a:ext>
            </a:extLst>
          </p:cNvPr>
          <p:cNvPicPr>
            <a:picLocks noChangeAspect="1"/>
          </p:cNvPicPr>
          <p:nvPr/>
        </p:nvPicPr>
        <p:blipFill>
          <a:blip r:embed="rId3"/>
          <a:stretch>
            <a:fillRect/>
          </a:stretch>
        </p:blipFill>
        <p:spPr>
          <a:xfrm>
            <a:off x="4273028" y="349184"/>
            <a:ext cx="4147958" cy="6285532"/>
          </a:xfrm>
          <a:prstGeom prst="rect">
            <a:avLst/>
          </a:prstGeom>
        </p:spPr>
      </p:pic>
      <p:pic>
        <p:nvPicPr>
          <p:cNvPr id="5" name="Picture 4">
            <a:extLst>
              <a:ext uri="{FF2B5EF4-FFF2-40B4-BE49-F238E27FC236}">
                <a16:creationId xmlns:a16="http://schemas.microsoft.com/office/drawing/2014/main" id="{971EF819-0FD5-A3F8-6462-A4E4F2CFD69F}"/>
              </a:ext>
            </a:extLst>
          </p:cNvPr>
          <p:cNvPicPr>
            <a:picLocks noChangeAspect="1"/>
          </p:cNvPicPr>
          <p:nvPr/>
        </p:nvPicPr>
        <p:blipFill>
          <a:blip r:embed="rId4"/>
          <a:stretch>
            <a:fillRect/>
          </a:stretch>
        </p:blipFill>
        <p:spPr>
          <a:xfrm>
            <a:off x="425302" y="3319041"/>
            <a:ext cx="2512676" cy="20397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iterate>
                                    <p:tmAbs val="0"/>
                                  </p:iterate>
                                  <p:childTnLst>
                                    <p:set>
                                      <p:cBhvr>
                                        <p:cTn id="6" fill="hold"/>
                                        <p:tgtEl>
                                          <p:spTgt spid="151"/>
                                        </p:tgtEl>
                                        <p:attrNameLst>
                                          <p:attrName>style.visibility</p:attrName>
                                        </p:attrNameLst>
                                      </p:cBhvr>
                                      <p:to>
                                        <p:strVal val="visible"/>
                                      </p:to>
                                    </p:set>
                                    <p:anim calcmode="lin" valueType="num">
                                      <p:cBhvr>
                                        <p:cTn id="7" dur="500" fill="hold"/>
                                        <p:tgtEl>
                                          <p:spTgt spid="151"/>
                                        </p:tgtEl>
                                        <p:attrNameLst>
                                          <p:attrName>ppt_x</p:attrName>
                                        </p:attrNameLst>
                                      </p:cBhvr>
                                      <p:tavLst>
                                        <p:tav tm="0">
                                          <p:val>
                                            <p:strVal val="#ppt_x"/>
                                          </p:val>
                                        </p:tav>
                                        <p:tav tm="100000">
                                          <p:val>
                                            <p:strVal val="#ppt_x"/>
                                          </p:val>
                                        </p:tav>
                                      </p:tavLst>
                                    </p:anim>
                                    <p:anim calcmode="lin" valueType="num">
                                      <p:cBhvr>
                                        <p:cTn id="8"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ection 1: The story"/>
          <p:cNvSpPr txBox="1">
            <a:spLocks noGrp="1"/>
          </p:cNvSpPr>
          <p:nvPr>
            <p:ph type="body" sz="quarter" idx="4294967295"/>
          </p:nvPr>
        </p:nvSpPr>
        <p:spPr>
          <a:xfrm>
            <a:off x="5003800" y="3716337"/>
            <a:ext cx="3744913" cy="1371601"/>
          </a:xfrm>
          <a:prstGeom prst="rect">
            <a:avLst/>
          </a:prstGeom>
        </p:spPr>
        <p:txBody>
          <a:bodyPr>
            <a:normAutofit/>
          </a:bodyPr>
          <a:lstStyle>
            <a:lvl1pPr marL="0" indent="0">
              <a:buSzTx/>
              <a:buFont typeface="Wingdings"/>
              <a:buNone/>
              <a:defRPr sz="1800" b="1">
                <a:solidFill>
                  <a:srgbClr val="4E3B30"/>
                </a:solidFill>
              </a:defRPr>
            </a:lvl1pPr>
          </a:lstStyle>
          <a:p>
            <a:r>
              <a:rPr lang="es-ES_tradnl" noProof="0" dirty="0"/>
              <a:t>Sección 1: La noticia</a:t>
            </a:r>
          </a:p>
        </p:txBody>
      </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QUESTION 1"/>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rPr lang="es-ES_tradnl" noProof="0" dirty="0"/>
              <a:t>Pregunta 1</a:t>
            </a:r>
          </a:p>
        </p:txBody>
      </p:sp>
      <p:sp>
        <p:nvSpPr>
          <p:cNvPr id="157" name="Page number. (Simply write the number of the page on which the story begins.)"/>
          <p:cNvSpPr txBox="1"/>
          <p:nvPr/>
        </p:nvSpPr>
        <p:spPr>
          <a:xfrm>
            <a:off x="617219" y="1143000"/>
            <a:ext cx="3194687"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s-ES_tradnl" noProof="0" dirty="0"/>
              <a:t>Número</a:t>
            </a:r>
            <a:r>
              <a:rPr lang="en-CA" dirty="0"/>
              <a:t> de Página</a:t>
            </a:r>
            <a:r>
              <a:rPr dirty="0"/>
              <a:t>. (</a:t>
            </a:r>
            <a:r>
              <a:rPr lang="es-ES_tradnl" noProof="0" dirty="0"/>
              <a:t>Simplemente escriba el número de pagina donde comienza la noticia.)  </a:t>
            </a:r>
            <a:endParaRPr dirty="0"/>
          </a:p>
        </p:txBody>
      </p:sp>
      <p:sp>
        <p:nvSpPr>
          <p:cNvPr id="158"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159" name="In this case, page three."/>
          <p:cNvSpPr txBox="1"/>
          <p:nvPr/>
        </p:nvSpPr>
        <p:spPr>
          <a:xfrm>
            <a:off x="688657" y="2357437"/>
            <a:ext cx="305181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590550">
              <a:defRPr sz="1500"/>
            </a:lvl1pPr>
          </a:lstStyle>
          <a:p>
            <a:r>
              <a:rPr lang="es-ES_tradnl" noProof="0" dirty="0"/>
              <a:t>En este caso,, página uno.</a:t>
            </a:r>
          </a:p>
        </p:txBody>
      </p:sp>
      <p:sp>
        <p:nvSpPr>
          <p:cNvPr id="163" name="Line"/>
          <p:cNvSpPr/>
          <p:nvPr/>
        </p:nvSpPr>
        <p:spPr>
          <a:xfrm flipV="1">
            <a:off x="1055935" y="5930306"/>
            <a:ext cx="1588" cy="500063"/>
          </a:xfrm>
          <a:prstGeom prst="line">
            <a:avLst/>
          </a:prstGeom>
          <a:ln w="19050">
            <a:solidFill>
              <a:srgbClr val="F79200"/>
            </a:solidFill>
            <a:tailEnd type="triangle"/>
          </a:ln>
        </p:spPr>
        <p:txBody>
          <a:bodyPr lIns="45719" rIns="45719"/>
          <a:lstStyle/>
          <a:p>
            <a:endParaRPr/>
          </a:p>
        </p:txBody>
      </p:sp>
      <p:pic>
        <p:nvPicPr>
          <p:cNvPr id="2" name="Picture 1">
            <a:extLst>
              <a:ext uri="{FF2B5EF4-FFF2-40B4-BE49-F238E27FC236}">
                <a16:creationId xmlns:a16="http://schemas.microsoft.com/office/drawing/2014/main" id="{DC1E9B7F-8E4E-BD91-9567-D71325648DFE}"/>
              </a:ext>
            </a:extLst>
          </p:cNvPr>
          <p:cNvPicPr>
            <a:picLocks noChangeAspect="1"/>
          </p:cNvPicPr>
          <p:nvPr/>
        </p:nvPicPr>
        <p:blipFill>
          <a:blip r:embed="rId2"/>
          <a:stretch>
            <a:fillRect/>
          </a:stretch>
        </p:blipFill>
        <p:spPr>
          <a:xfrm>
            <a:off x="4000500" y="349184"/>
            <a:ext cx="4420486" cy="6285532"/>
          </a:xfrm>
          <a:prstGeom prst="rect">
            <a:avLst/>
          </a:prstGeom>
        </p:spPr>
      </p:pic>
      <p:pic>
        <p:nvPicPr>
          <p:cNvPr id="5" name="Picture 4">
            <a:extLst>
              <a:ext uri="{FF2B5EF4-FFF2-40B4-BE49-F238E27FC236}">
                <a16:creationId xmlns:a16="http://schemas.microsoft.com/office/drawing/2014/main" id="{0BFEE048-08B3-4ADF-B081-F2852E6A7D80}"/>
              </a:ext>
            </a:extLst>
          </p:cNvPr>
          <p:cNvPicPr>
            <a:picLocks noChangeAspect="1"/>
          </p:cNvPicPr>
          <p:nvPr/>
        </p:nvPicPr>
        <p:blipFill>
          <a:blip r:embed="rId3"/>
          <a:stretch>
            <a:fillRect/>
          </a:stretch>
        </p:blipFill>
        <p:spPr>
          <a:xfrm>
            <a:off x="685934" y="3050958"/>
            <a:ext cx="2908300" cy="2755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63"/>
                                        </p:tgtEl>
                                        <p:attrNameLst>
                                          <p:attrName>style.visibility</p:attrName>
                                        </p:attrNameLst>
                                      </p:cBhvr>
                                      <p:to>
                                        <p:strVal val="visible"/>
                                      </p:to>
                                    </p:set>
                                    <p:anim calcmode="lin" valueType="num">
                                      <p:cBhvr>
                                        <p:cTn id="7" dur="500" fill="hold"/>
                                        <p:tgtEl>
                                          <p:spTgt spid="163"/>
                                        </p:tgtEl>
                                        <p:attrNameLst>
                                          <p:attrName>ppt_x</p:attrName>
                                        </p:attrNameLst>
                                      </p:cBhvr>
                                      <p:tavLst>
                                        <p:tav tm="0">
                                          <p:val>
                                            <p:strVal val="#ppt_x"/>
                                          </p:val>
                                        </p:tav>
                                        <p:tav tm="100000">
                                          <p:val>
                                            <p:strVal val="#ppt_x"/>
                                          </p:val>
                                        </p:tav>
                                      </p:tavLst>
                                    </p:anim>
                                    <p:anim calcmode="lin" valueType="num">
                                      <p:cBhvr>
                                        <p:cTn id="8"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QUESTION 2"/>
          <p:cNvSpPr txBox="1">
            <a:spLocks noGrp="1"/>
          </p:cNvSpPr>
          <p:nvPr>
            <p:ph type="title" idx="4294967295"/>
          </p:nvPr>
        </p:nvSpPr>
        <p:spPr>
          <a:xfrm>
            <a:off x="457200" y="-142876"/>
            <a:ext cx="3543300" cy="1143002"/>
          </a:xfrm>
          <a:prstGeom prst="rect">
            <a:avLst/>
          </a:prstGeom>
        </p:spPr>
        <p:txBody>
          <a:bodyPr>
            <a:normAutofit/>
          </a:bodyPr>
          <a:lstStyle>
            <a:lvl1pPr>
              <a:defRPr>
                <a:solidFill>
                  <a:srgbClr val="0070C0"/>
                </a:solidFill>
              </a:defRPr>
            </a:lvl1pPr>
          </a:lstStyle>
          <a:p>
            <a:r>
              <a:rPr lang="en-CA" dirty="0"/>
              <a:t>PREGUNTA 2</a:t>
            </a:r>
            <a:endParaRPr dirty="0"/>
          </a:p>
        </p:txBody>
      </p:sp>
      <p:sp>
        <p:nvSpPr>
          <p:cNvPr id="180" name="What is the topic of this story? (if Covid-related choose closest secondary topic)"/>
          <p:cNvSpPr txBox="1"/>
          <p:nvPr/>
        </p:nvSpPr>
        <p:spPr>
          <a:xfrm>
            <a:off x="617219" y="1143000"/>
            <a:ext cx="333756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lang="es-ES_tradnl" noProof="0" dirty="0"/>
              <a:t>Cual es el tema de la noticia</a:t>
            </a:r>
            <a:r>
              <a:rPr dirty="0"/>
              <a:t>? </a:t>
            </a:r>
            <a:endParaRPr sz="1100" dirty="0"/>
          </a:p>
        </p:txBody>
      </p:sp>
      <p:sp>
        <p:nvSpPr>
          <p:cNvPr id="181" name="Circle"/>
          <p:cNvSpPr/>
          <p:nvPr/>
        </p:nvSpPr>
        <p:spPr>
          <a:xfrm>
            <a:off x="500062" y="1285874"/>
            <a:ext cx="71439" cy="71439"/>
          </a:xfrm>
          <a:prstGeom prst="ellipse">
            <a:avLst/>
          </a:prstGeom>
          <a:solidFill>
            <a:schemeClr val="accent1"/>
          </a:solidFill>
          <a:ln w="25400">
            <a:solidFill>
              <a:srgbClr val="B0761F"/>
            </a:solidFill>
          </a:ln>
        </p:spPr>
        <p:txBody>
          <a:bodyPr lIns="45719" rIns="45719" anchor="ctr"/>
          <a:lstStyle/>
          <a:p>
            <a:pPr algn="ctr">
              <a:defRPr>
                <a:solidFill>
                  <a:srgbClr val="FFFFFF"/>
                </a:solidFill>
              </a:defRPr>
            </a:pPr>
            <a:endParaRPr/>
          </a:p>
        </p:txBody>
      </p:sp>
      <p:sp>
        <p:nvSpPr>
          <p:cNvPr id="183" name="19. Science, technology, research, discoveries…"/>
          <p:cNvSpPr txBox="1"/>
          <p:nvPr/>
        </p:nvSpPr>
        <p:spPr>
          <a:xfrm>
            <a:off x="455294" y="1804987"/>
            <a:ext cx="3051812"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indent="-590550">
              <a:defRPr sz="1500"/>
            </a:pPr>
            <a:r>
              <a:rPr dirty="0"/>
              <a:t> </a:t>
            </a:r>
          </a:p>
        </p:txBody>
      </p:sp>
      <p:grpSp>
        <p:nvGrpSpPr>
          <p:cNvPr id="186" name="Group"/>
          <p:cNvGrpSpPr/>
          <p:nvPr/>
        </p:nvGrpSpPr>
        <p:grpSpPr>
          <a:xfrm>
            <a:off x="4502688" y="5018568"/>
            <a:ext cx="3102135" cy="1871330"/>
            <a:chOff x="0" y="0"/>
            <a:chExt cx="3500438" cy="1995488"/>
          </a:xfrm>
        </p:grpSpPr>
        <p:sp>
          <p:nvSpPr>
            <p:cNvPr id="184" name="Rectangle"/>
            <p:cNvSpPr/>
            <p:nvPr/>
          </p:nvSpPr>
          <p:spPr>
            <a:xfrm>
              <a:off x="0" y="0"/>
              <a:ext cx="3500438" cy="1995488"/>
            </a:xfrm>
            <a:prstGeom prst="rect">
              <a:avLst/>
            </a:prstGeom>
            <a:solidFill>
              <a:srgbClr val="F3EAE2"/>
            </a:solidFill>
            <a:ln w="25400" cap="flat">
              <a:solidFill>
                <a:srgbClr val="0070C0"/>
              </a:solidFill>
              <a:prstDash val="solid"/>
              <a:round/>
            </a:ln>
            <a:effectLst/>
          </p:spPr>
          <p:txBody>
            <a:bodyPr wrap="square" lIns="45719" tIns="45719" rIns="45719" bIns="45719" numCol="1" anchor="t">
              <a:noAutofit/>
            </a:bodyPr>
            <a:lstStyle/>
            <a:p>
              <a:pPr algn="ctr">
                <a:lnSpc>
                  <a:spcPct val="80000"/>
                </a:lnSpc>
                <a:spcBef>
                  <a:spcPts val="600"/>
                </a:spcBef>
                <a:defRPr sz="1100"/>
              </a:pPr>
              <a:endParaRPr/>
            </a:p>
          </p:txBody>
        </p:sp>
        <p:sp>
          <p:nvSpPr>
            <p:cNvPr id="185" name="When there is more than one answer that seems like it might fit, choose the best of the two.…"/>
            <p:cNvSpPr txBox="1"/>
            <p:nvPr/>
          </p:nvSpPr>
          <p:spPr>
            <a:xfrm>
              <a:off x="0" y="12700"/>
              <a:ext cx="3500438" cy="19330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lnSpc>
                  <a:spcPct val="80000"/>
                </a:lnSpc>
                <a:spcBef>
                  <a:spcPts val="600"/>
                </a:spcBef>
                <a:defRPr sz="1100"/>
              </a:pPr>
              <a:r>
                <a:rPr lang="es-ES_tradnl" sz="1100" noProof="0" dirty="0"/>
                <a:t>Cuando hay mas de una alternativa de respuesta que tal vez puede calzar, Elija la mejor de las alternativas posibles. </a:t>
              </a:r>
            </a:p>
            <a:p>
              <a:pPr algn="ctr">
                <a:lnSpc>
                  <a:spcPct val="80000"/>
                </a:lnSpc>
                <a:spcBef>
                  <a:spcPts val="600"/>
                </a:spcBef>
                <a:defRPr sz="1100"/>
              </a:pPr>
              <a:endParaRPr lang="es-ES_tradnl" sz="1100" noProof="0" dirty="0"/>
            </a:p>
            <a:p>
              <a:pPr algn="ctr">
                <a:lnSpc>
                  <a:spcPct val="80000"/>
                </a:lnSpc>
                <a:spcBef>
                  <a:spcPts val="600"/>
                </a:spcBef>
                <a:defRPr sz="1100"/>
              </a:pPr>
              <a:r>
                <a:rPr lang="es-ES_tradnl" sz="1100" noProof="0" dirty="0"/>
                <a:t>En este caso la respuesta más correcta es: ‘Ciencia, tecnología, descubrimientos, etc. Es posible que otros códigos sean posibles, pero en este caso es el mejor código. </a:t>
              </a:r>
            </a:p>
            <a:p>
              <a:pPr algn="ctr">
                <a:lnSpc>
                  <a:spcPct val="80000"/>
                </a:lnSpc>
                <a:spcBef>
                  <a:spcPts val="600"/>
                </a:spcBef>
                <a:defRPr sz="1100"/>
              </a:pPr>
              <a:r>
                <a:rPr lang="es-ES_tradnl" sz="1100" noProof="0" dirty="0"/>
                <a:t>Use el código ‘otro’ solo como ultima alternativa, cuando ninguna de los otros códigos es apropiada. </a:t>
              </a:r>
            </a:p>
          </p:txBody>
        </p:sp>
      </p:grpSp>
      <p:sp>
        <p:nvSpPr>
          <p:cNvPr id="187" name="Rectangle"/>
          <p:cNvSpPr/>
          <p:nvPr/>
        </p:nvSpPr>
        <p:spPr>
          <a:xfrm>
            <a:off x="217394" y="2290078"/>
            <a:ext cx="2621499" cy="697923"/>
          </a:xfrm>
          <a:prstGeom prst="rect">
            <a:avLst/>
          </a:prstGeom>
          <a:noFill/>
          <a:ln w="25400">
            <a:solidFill>
              <a:srgbClr val="FF0000"/>
            </a:solidFill>
          </a:ln>
        </p:spPr>
        <p:txBody>
          <a:bodyPr lIns="45719" rIns="45719" anchor="ctr"/>
          <a:lstStyle/>
          <a:p>
            <a:pPr algn="ctr">
              <a:defRPr>
                <a:solidFill>
                  <a:srgbClr val="FFFFFF"/>
                </a:solidFill>
              </a:defRPr>
            </a:pPr>
            <a:endParaRPr/>
          </a:p>
        </p:txBody>
      </p:sp>
      <p:pic>
        <p:nvPicPr>
          <p:cNvPr id="191" name="image.png" descr="image.png"/>
          <p:cNvPicPr>
            <a:picLocks noChangeAspect="1"/>
          </p:cNvPicPr>
          <p:nvPr/>
        </p:nvPicPr>
        <p:blipFill>
          <a:blip r:embed="rId2"/>
          <a:stretch>
            <a:fillRect/>
          </a:stretch>
        </p:blipFill>
        <p:spPr>
          <a:xfrm>
            <a:off x="1090676" y="6266929"/>
            <a:ext cx="874934" cy="416330"/>
          </a:xfrm>
          <a:prstGeom prst="rect">
            <a:avLst/>
          </a:prstGeom>
          <a:ln w="12700">
            <a:miter lim="400000"/>
          </a:ln>
        </p:spPr>
      </p:pic>
      <p:sp>
        <p:nvSpPr>
          <p:cNvPr id="5" name="TextBox 4">
            <a:extLst>
              <a:ext uri="{FF2B5EF4-FFF2-40B4-BE49-F238E27FC236}">
                <a16:creationId xmlns:a16="http://schemas.microsoft.com/office/drawing/2014/main" id="{A5FEDB34-AC27-D041-1483-34BC926CC65D}"/>
              </a:ext>
            </a:extLst>
          </p:cNvPr>
          <p:cNvSpPr txBox="1"/>
          <p:nvPr/>
        </p:nvSpPr>
        <p:spPr>
          <a:xfrm>
            <a:off x="312419" y="1643061"/>
            <a:ext cx="3419609"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_tradnl" sz="1600" noProof="0" dirty="0"/>
              <a:t>16. Temas de consumo, protección al consumidor, fraude ... </a:t>
            </a:r>
          </a:p>
          <a:p>
            <a:endParaRPr lang="es-ES_tradnl" sz="1600" noProof="0" dirty="0"/>
          </a:p>
          <a:p>
            <a:r>
              <a:rPr lang="es-ES_tradnl" sz="1600" noProof="0" dirty="0"/>
              <a:t>20. Ciencia, tecnología, descubrimientos …</a:t>
            </a:r>
          </a:p>
          <a:p>
            <a:endParaRPr lang="es-ES_tradnl" sz="1600" noProof="0" dirty="0"/>
          </a:p>
          <a:p>
            <a:r>
              <a:rPr lang="es-ES_tradnl" sz="1600" noProof="0" dirty="0"/>
              <a:t>21. Medicina, salud, higiene, </a:t>
            </a:r>
            <a:r>
              <a:rPr lang="en-US" sz="1600" dirty="0"/>
              <a:t>…</a:t>
            </a:r>
          </a:p>
          <a:p>
            <a:endParaRPr lang="en-US" sz="1600" dirty="0"/>
          </a:p>
        </p:txBody>
      </p:sp>
      <p:pic>
        <p:nvPicPr>
          <p:cNvPr id="4" name="Picture 3">
            <a:extLst>
              <a:ext uri="{FF2B5EF4-FFF2-40B4-BE49-F238E27FC236}">
                <a16:creationId xmlns:a16="http://schemas.microsoft.com/office/drawing/2014/main" id="{9D61D7F6-A8C2-7C0A-B222-5BB41534E91E}"/>
              </a:ext>
            </a:extLst>
          </p:cNvPr>
          <p:cNvPicPr>
            <a:picLocks noChangeAspect="1"/>
          </p:cNvPicPr>
          <p:nvPr/>
        </p:nvPicPr>
        <p:blipFill>
          <a:blip r:embed="rId3"/>
          <a:stretch>
            <a:fillRect/>
          </a:stretch>
        </p:blipFill>
        <p:spPr>
          <a:xfrm>
            <a:off x="561335" y="3593422"/>
            <a:ext cx="2528911" cy="2673507"/>
          </a:xfrm>
          <a:prstGeom prst="rect">
            <a:avLst/>
          </a:prstGeom>
        </p:spPr>
      </p:pic>
      <p:pic>
        <p:nvPicPr>
          <p:cNvPr id="6" name="Picture 5">
            <a:extLst>
              <a:ext uri="{FF2B5EF4-FFF2-40B4-BE49-F238E27FC236}">
                <a16:creationId xmlns:a16="http://schemas.microsoft.com/office/drawing/2014/main" id="{798BB428-321F-274E-0AE7-38981FA899BF}"/>
              </a:ext>
            </a:extLst>
          </p:cNvPr>
          <p:cNvPicPr>
            <a:picLocks noChangeAspect="1"/>
          </p:cNvPicPr>
          <p:nvPr/>
        </p:nvPicPr>
        <p:blipFill>
          <a:blip r:embed="rId4"/>
          <a:stretch>
            <a:fillRect/>
          </a:stretch>
        </p:blipFill>
        <p:spPr>
          <a:xfrm>
            <a:off x="4249416" y="83370"/>
            <a:ext cx="4147958" cy="49351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186"/>
                                        </p:tgtEl>
                                        <p:attrNameLst>
                                          <p:attrName>style.visibility</p:attrName>
                                        </p:attrNameLst>
                                      </p:cBhvr>
                                      <p:to>
                                        <p:strVal val="visible"/>
                                      </p:to>
                                    </p:set>
                                    <p:animEffect transition="in" filter="blinds(horizontal)">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18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3" nodeType="clickEffect">
                                  <p:stCondLst>
                                    <p:cond delay="0"/>
                                  </p:stCondLst>
                                  <p:iterate>
                                    <p:tmAbs val="0"/>
                                  </p:iterate>
                                  <p:childTnLst>
                                    <p:set>
                                      <p:cBhvr>
                                        <p:cTn id="15" fill="hold"/>
                                        <p:tgtEl>
                                          <p:spTgt spid="191"/>
                                        </p:tgtEl>
                                        <p:attrNameLst>
                                          <p:attrName>style.visibility</p:attrName>
                                        </p:attrNameLst>
                                      </p:cBhvr>
                                      <p:to>
                                        <p:strVal val="visible"/>
                                      </p:to>
                                    </p:set>
                                    <p:anim calcmode="lin" valueType="num">
                                      <p:cBhvr>
                                        <p:cTn id="16" dur="500" fill="hold"/>
                                        <p:tgtEl>
                                          <p:spTgt spid="191"/>
                                        </p:tgtEl>
                                        <p:attrNameLst>
                                          <p:attrName>ppt_x</p:attrName>
                                        </p:attrNameLst>
                                      </p:cBhvr>
                                      <p:tavLst>
                                        <p:tav tm="0">
                                          <p:val>
                                            <p:strVal val="#ppt_x"/>
                                          </p:val>
                                        </p:tav>
                                        <p:tav tm="100000">
                                          <p:val>
                                            <p:strVal val="#ppt_x"/>
                                          </p:val>
                                        </p:tav>
                                      </p:tavLst>
                                    </p:anim>
                                    <p:anim calcmode="lin" valueType="num">
                                      <p:cBhvr>
                                        <p:cTn id="17"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animBg="1" advAuto="0"/>
      <p:bldP spid="187" grpId="2" animBg="1" advAuto="0"/>
      <p:bldP spid="191" grpId="3" animBg="1" advAuto="0"/>
    </p:bldLst>
  </p:timing>
</p:sld>
</file>

<file path=ppt/theme/theme1.xml><?xml version="1.0" encoding="utf-8"?>
<a:theme xmlns:a="http://schemas.openxmlformats.org/drawingml/2006/main" name="Oriel">
  <a:themeElements>
    <a:clrScheme name="Oriel">
      <a:dk1>
        <a:srgbClr val="000000"/>
      </a:dk1>
      <a:lt1>
        <a:srgbClr val="FFFFFF"/>
      </a:lt1>
      <a:dk2>
        <a:srgbClr val="A7A7A7"/>
      </a:dk2>
      <a:lt2>
        <a:srgbClr val="535353"/>
      </a:lt2>
      <a:accent1>
        <a:srgbClr val="F0A22E"/>
      </a:accent1>
      <a:accent2>
        <a:srgbClr val="A5644E"/>
      </a:accent2>
      <a:accent3>
        <a:srgbClr val="9BBB59"/>
      </a:accent3>
      <a:accent4>
        <a:srgbClr val="8064A2"/>
      </a:accent4>
      <a:accent5>
        <a:srgbClr val="4BACC6"/>
      </a:accent5>
      <a:accent6>
        <a:srgbClr val="F79646"/>
      </a:accent6>
      <a:hlink>
        <a:srgbClr val="0000FF"/>
      </a:hlink>
      <a:folHlink>
        <a:srgbClr val="FF00FF"/>
      </a:folHlink>
    </a:clrScheme>
    <a:fontScheme name="Oriel">
      <a:majorFont>
        <a:latin typeface="Calibri"/>
        <a:ea typeface="Calibri"/>
        <a:cs typeface="Calibri"/>
      </a:majorFont>
      <a:minorFont>
        <a:latin typeface="Helvetica"/>
        <a:ea typeface="Helvetica"/>
        <a:cs typeface="Helvetica"/>
      </a:minorFont>
    </a:fontScheme>
    <a:fmtScheme name="Ori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iel">
  <a:themeElements>
    <a:clrScheme name="Oriel">
      <a:dk1>
        <a:srgbClr val="000000"/>
      </a:dk1>
      <a:lt1>
        <a:srgbClr val="FFFFFF"/>
      </a:lt1>
      <a:dk2>
        <a:srgbClr val="A7A7A7"/>
      </a:dk2>
      <a:lt2>
        <a:srgbClr val="535353"/>
      </a:lt2>
      <a:accent1>
        <a:srgbClr val="F0A22E"/>
      </a:accent1>
      <a:accent2>
        <a:srgbClr val="A5644E"/>
      </a:accent2>
      <a:accent3>
        <a:srgbClr val="9BBB59"/>
      </a:accent3>
      <a:accent4>
        <a:srgbClr val="8064A2"/>
      </a:accent4>
      <a:accent5>
        <a:srgbClr val="4BACC6"/>
      </a:accent5>
      <a:accent6>
        <a:srgbClr val="F79646"/>
      </a:accent6>
      <a:hlink>
        <a:srgbClr val="0000FF"/>
      </a:hlink>
      <a:folHlink>
        <a:srgbClr val="FF00FF"/>
      </a:folHlink>
    </a:clrScheme>
    <a:fontScheme name="Oriel">
      <a:majorFont>
        <a:latin typeface="Calibri"/>
        <a:ea typeface="Calibri"/>
        <a:cs typeface="Calibri"/>
      </a:majorFont>
      <a:minorFont>
        <a:latin typeface="Helvetica"/>
        <a:ea typeface="Helvetica"/>
        <a:cs typeface="Helvetica"/>
      </a:minorFont>
    </a:fontScheme>
    <a:fmtScheme name="Ori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Schoolbook"/>
            <a:ea typeface="Century Schoolbook"/>
            <a:cs typeface="Century Schoolbook"/>
            <a:sym typeface="Century School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15241</TotalTime>
  <Words>2032</Words>
  <Application>Microsoft Macintosh PowerPoint</Application>
  <PresentationFormat>On-screen Show (4:3)</PresentationFormat>
  <Paragraphs>218</Paragraphs>
  <Slides>38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Century Schoolbook</vt:lpstr>
      <vt:lpstr>Wingdings</vt:lpstr>
      <vt:lpstr>Oriel</vt:lpstr>
      <vt:lpstr>Módulo de Formación</vt:lpstr>
      <vt:lpstr>UNA INICIATIVA INTERNACIONAL…</vt:lpstr>
      <vt:lpstr>EMPEZANDO</vt:lpstr>
      <vt:lpstr>PAUTAS</vt:lpstr>
      <vt:lpstr>PowerPoint Presentation</vt:lpstr>
      <vt:lpstr>INFORMACION BASICA </vt:lpstr>
      <vt:lpstr>PowerPoint Presentation</vt:lpstr>
      <vt:lpstr>Pregunta 1</vt:lpstr>
      <vt:lpstr>PREGUNTA 2</vt:lpstr>
      <vt:lpstr>PREGUNTA 3</vt:lpstr>
      <vt:lpstr>PREGUNTA  4</vt:lpstr>
      <vt:lpstr>PowerPoint Presentation</vt:lpstr>
      <vt:lpstr>PREGUNTA  5</vt:lpstr>
      <vt:lpstr>PREGUNTA  6</vt:lpstr>
      <vt:lpstr>PREGUNTA 7</vt:lpstr>
      <vt:lpstr>PREGUNTA 8</vt:lpstr>
      <vt:lpstr>PowerPoint Presentation</vt:lpstr>
      <vt:lpstr>PREGUNTA 9 PERIODISTA O REPORTERO/A</vt:lpstr>
      <vt:lpstr>PowerPoint Presentation</vt:lpstr>
      <vt:lpstr>PAUTAS</vt:lpstr>
      <vt:lpstr>PowerPoint Presentation</vt:lpstr>
      <vt:lpstr>PowerPoint Presentation</vt:lpstr>
      <vt:lpstr>PowerPoint Presentation</vt:lpstr>
      <vt:lpstr>PowerPoint Presentation</vt:lpstr>
      <vt:lpstr>PREGUNTA 14 </vt:lpstr>
      <vt:lpstr>PREGUNTA 15 </vt:lpstr>
      <vt:lpstr>PowerPoint Presentation</vt:lpstr>
      <vt:lpstr>PowerPoint Presentation</vt:lpstr>
      <vt:lpstr>PowerPoint Presentation</vt:lpstr>
      <vt:lpstr>PowerPoint Presentation</vt:lpstr>
      <vt:lpstr>PowerPoint Presentation</vt:lpstr>
      <vt:lpstr>PREGUNTA 21-23 </vt:lpstr>
      <vt:lpstr>PREGUNTA 21 </vt:lpstr>
      <vt:lpstr>PREGUNTA 22  </vt:lpstr>
      <vt:lpstr>PREGUNTA 23  </vt:lpstr>
      <vt:lpstr>PowerPoint Presentation</vt:lpstr>
      <vt:lpstr>PowerPoint Presentation</vt:lpstr>
      <vt:lpstr>PREGUNTA 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Rodrigo Molina</cp:lastModifiedBy>
  <cp:revision>74</cp:revision>
  <dcterms:modified xsi:type="dcterms:W3CDTF">2025-05-01T18:18:53Z</dcterms:modified>
</cp:coreProperties>
</file>