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entation.xml" ContentType="application/vnd.openxmlformats-officedocument.presentationml.presentation.main+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60" r:id="rId3"/>
  </p:sldMasterIdLst>
  <p:notesMasterIdLst>
    <p:notesMasterId r:id="rId39"/>
  </p:notesMasterIdLst>
  <p:sldIdLst>
    <p:sldId id="257" r:id="rId4"/>
    <p:sldId id="258" r:id="rId5"/>
    <p:sldId id="267" r:id="rId6"/>
    <p:sldId id="334" r:id="rId7"/>
    <p:sldId id="259" r:id="rId8"/>
    <p:sldId id="266" r:id="rId9"/>
    <p:sldId id="260" r:id="rId10"/>
    <p:sldId id="261" r:id="rId11"/>
    <p:sldId id="262" r:id="rId12"/>
    <p:sldId id="321" r:id="rId13"/>
    <p:sldId id="265" r:id="rId14"/>
    <p:sldId id="316" r:id="rId15"/>
    <p:sldId id="317" r:id="rId16"/>
    <p:sldId id="318" r:id="rId17"/>
    <p:sldId id="284" r:id="rId18"/>
    <p:sldId id="286" r:id="rId19"/>
    <p:sldId id="277" r:id="rId20"/>
    <p:sldId id="323" r:id="rId21"/>
    <p:sldId id="322" r:id="rId22"/>
    <p:sldId id="287" r:id="rId23"/>
    <p:sldId id="288" r:id="rId24"/>
    <p:sldId id="289" r:id="rId25"/>
    <p:sldId id="264" r:id="rId26"/>
    <p:sldId id="290" r:id="rId27"/>
    <p:sldId id="299" r:id="rId28"/>
    <p:sldId id="300" r:id="rId29"/>
    <p:sldId id="354" r:id="rId30"/>
    <p:sldId id="355" r:id="rId31"/>
    <p:sldId id="335" r:id="rId32"/>
    <p:sldId id="337" r:id="rId33"/>
    <p:sldId id="338" r:id="rId34"/>
    <p:sldId id="315" r:id="rId35"/>
    <p:sldId id="319" r:id="rId36"/>
    <p:sldId id="356" r:id="rId37"/>
    <p:sldId id="320" r:id="rId3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29" autoAdjust="0"/>
    <p:restoredTop sz="91438" autoAdjust="0"/>
  </p:normalViewPr>
  <p:slideViewPr>
    <p:cSldViewPr>
      <p:cViewPr varScale="1">
        <p:scale>
          <a:sx n="116" d="100"/>
          <a:sy n="116" d="100"/>
        </p:scale>
        <p:origin x="1576"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ustomXml" Target="../customXml/item3.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D2CE5A-7EBF-8F4A-B12B-4E21E7C5A31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s-ES_tradnl"/>
          </a:p>
        </p:txBody>
      </p:sp>
      <p:sp>
        <p:nvSpPr>
          <p:cNvPr id="3" name="Date Placeholder 2">
            <a:extLst>
              <a:ext uri="{FF2B5EF4-FFF2-40B4-BE49-F238E27FC236}">
                <a16:creationId xmlns:a16="http://schemas.microsoft.com/office/drawing/2014/main" id="{538B73FA-B70F-944E-A41A-BBBBCC84F17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889EDA0C-ABF0-2145-AFDB-41D51D928D39}" type="datetimeFigureOut">
              <a:rPr lang="es-ES_tradnl"/>
              <a:pPr>
                <a:defRPr/>
              </a:pPr>
              <a:t>15/4/25</a:t>
            </a:fld>
            <a:endParaRPr lang="es-ES_tradnl"/>
          </a:p>
        </p:txBody>
      </p:sp>
      <p:sp>
        <p:nvSpPr>
          <p:cNvPr id="4" name="Slide Image Placeholder 3">
            <a:extLst>
              <a:ext uri="{FF2B5EF4-FFF2-40B4-BE49-F238E27FC236}">
                <a16:creationId xmlns:a16="http://schemas.microsoft.com/office/drawing/2014/main" id="{BF991760-7790-D548-B91F-9C0838695A88}"/>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s-ES_tradnl" noProof="0"/>
          </a:p>
        </p:txBody>
      </p:sp>
      <p:sp>
        <p:nvSpPr>
          <p:cNvPr id="5" name="Notes Placeholder 4">
            <a:extLst>
              <a:ext uri="{FF2B5EF4-FFF2-40B4-BE49-F238E27FC236}">
                <a16:creationId xmlns:a16="http://schemas.microsoft.com/office/drawing/2014/main" id="{B030D503-3527-1843-B9F2-CBB54FC871D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s-ES_tradnl" noProof="0"/>
          </a:p>
        </p:txBody>
      </p:sp>
      <p:sp>
        <p:nvSpPr>
          <p:cNvPr id="6" name="Footer Placeholder 5">
            <a:extLst>
              <a:ext uri="{FF2B5EF4-FFF2-40B4-BE49-F238E27FC236}">
                <a16:creationId xmlns:a16="http://schemas.microsoft.com/office/drawing/2014/main" id="{2D1628E0-43F8-C248-A127-5D76C91D9D2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s-ES_tradnl"/>
          </a:p>
        </p:txBody>
      </p:sp>
      <p:sp>
        <p:nvSpPr>
          <p:cNvPr id="7" name="Slide Number Placeholder 6">
            <a:extLst>
              <a:ext uri="{FF2B5EF4-FFF2-40B4-BE49-F238E27FC236}">
                <a16:creationId xmlns:a16="http://schemas.microsoft.com/office/drawing/2014/main" id="{00780C0A-BE4E-EF4B-AD4C-4B3CE1133669}"/>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2172B3D-8B94-964A-8E86-2FACBB2B7982}" type="slidenum">
              <a:rPr lang="es-ES_tradnl" altLang="en-US"/>
              <a:pPr/>
              <a:t>‹#›</a:t>
            </a:fld>
            <a:endParaRPr lang="es-ES_tradnl"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90C1BE59-8E61-AE38-9987-367878485F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A3D26B49-47B9-D9F2-C063-66E3519A90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_tradnl" altLang="en-US"/>
          </a:p>
        </p:txBody>
      </p:sp>
      <p:sp>
        <p:nvSpPr>
          <p:cNvPr id="24579" name="Slide Number Placeholder 3">
            <a:extLst>
              <a:ext uri="{FF2B5EF4-FFF2-40B4-BE49-F238E27FC236}">
                <a16:creationId xmlns:a16="http://schemas.microsoft.com/office/drawing/2014/main" id="{F6051DFF-99CC-ED0B-1859-1338B387796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5592912-3079-5241-97EC-47A4A92145AF}" type="slidenum">
              <a:rPr lang="es-ES_tradnl" altLang="en-US"/>
              <a:pPr/>
              <a:t>8</a:t>
            </a:fld>
            <a:endParaRPr lang="es-ES_tradnl"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95F0BD-8B64-29BA-E3DD-2613BEBA140C}"/>
              </a:ext>
            </a:extLst>
          </p:cNvPr>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Rectangle 2">
            <a:extLst>
              <a:ext uri="{FF2B5EF4-FFF2-40B4-BE49-F238E27FC236}">
                <a16:creationId xmlns:a16="http://schemas.microsoft.com/office/drawing/2014/main" id="{8C50E433-875B-32C8-0162-1518A4315D5A}"/>
              </a:ext>
            </a:extLst>
          </p:cNvPr>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 name="Rectangle 3">
            <a:extLst>
              <a:ext uri="{FF2B5EF4-FFF2-40B4-BE49-F238E27FC236}">
                <a16:creationId xmlns:a16="http://schemas.microsoft.com/office/drawing/2014/main" id="{CB413AAA-A444-E070-B9F9-01E713937A9E}"/>
              </a:ext>
            </a:extLst>
          </p:cNvPr>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a:extLst>
              <a:ext uri="{FF2B5EF4-FFF2-40B4-BE49-F238E27FC236}">
                <a16:creationId xmlns:a16="http://schemas.microsoft.com/office/drawing/2014/main" id="{8E325A9C-6CBB-0211-48BF-21B99F1BF2A5}"/>
              </a:ext>
            </a:extLst>
          </p:cNvPr>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Straight Connector 5">
            <a:extLst>
              <a:ext uri="{FF2B5EF4-FFF2-40B4-BE49-F238E27FC236}">
                <a16:creationId xmlns:a16="http://schemas.microsoft.com/office/drawing/2014/main" id="{93DD1597-1EB5-1011-3157-77898A9016C8}"/>
              </a:ext>
            </a:extLst>
          </p:cNvPr>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 name="Straight Connector 6">
            <a:extLst>
              <a:ext uri="{FF2B5EF4-FFF2-40B4-BE49-F238E27FC236}">
                <a16:creationId xmlns:a16="http://schemas.microsoft.com/office/drawing/2014/main" id="{D5005ACF-B2FD-FF75-FD34-3805C476FAEE}"/>
              </a:ext>
            </a:extLst>
          </p:cNvPr>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10" name="Straight Connector 9">
            <a:extLst>
              <a:ext uri="{FF2B5EF4-FFF2-40B4-BE49-F238E27FC236}">
                <a16:creationId xmlns:a16="http://schemas.microsoft.com/office/drawing/2014/main" id="{7D4F884D-3018-B9E2-7845-90BB0AC8C946}"/>
              </a:ext>
            </a:extLst>
          </p:cNvPr>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11" name="Straight Connector 10">
            <a:extLst>
              <a:ext uri="{FF2B5EF4-FFF2-40B4-BE49-F238E27FC236}">
                <a16:creationId xmlns:a16="http://schemas.microsoft.com/office/drawing/2014/main" id="{B0F1F9FA-E668-DF35-52C6-A1C6BB7B9640}"/>
              </a:ext>
            </a:extLst>
          </p:cNvPr>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12" name="Straight Connector 11">
            <a:extLst>
              <a:ext uri="{FF2B5EF4-FFF2-40B4-BE49-F238E27FC236}">
                <a16:creationId xmlns:a16="http://schemas.microsoft.com/office/drawing/2014/main" id="{DF44DA8C-3A50-8C13-024E-6A9377DA8060}"/>
              </a:ext>
            </a:extLst>
          </p:cNvPr>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13" name="Straight Connector 12">
            <a:extLst>
              <a:ext uri="{FF2B5EF4-FFF2-40B4-BE49-F238E27FC236}">
                <a16:creationId xmlns:a16="http://schemas.microsoft.com/office/drawing/2014/main" id="{FD052B7C-1E24-B5DA-EB5E-91FEC3026A64}"/>
              </a:ext>
            </a:extLst>
          </p:cNvPr>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14" name="Rectangle 13">
            <a:extLst>
              <a:ext uri="{FF2B5EF4-FFF2-40B4-BE49-F238E27FC236}">
                <a16:creationId xmlns:a16="http://schemas.microsoft.com/office/drawing/2014/main" id="{1A2E17E9-B72E-AF47-DDDF-405F6A0A9F26}"/>
              </a:ext>
            </a:extLst>
          </p:cNvPr>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Oval 14">
            <a:extLst>
              <a:ext uri="{FF2B5EF4-FFF2-40B4-BE49-F238E27FC236}">
                <a16:creationId xmlns:a16="http://schemas.microsoft.com/office/drawing/2014/main" id="{9FD13AB1-C6C6-86AB-0A89-FF264CB053F9}"/>
              </a:ext>
            </a:extLst>
          </p:cNvPr>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Oval 15">
            <a:extLst>
              <a:ext uri="{FF2B5EF4-FFF2-40B4-BE49-F238E27FC236}">
                <a16:creationId xmlns:a16="http://schemas.microsoft.com/office/drawing/2014/main" id="{35117429-65C8-8658-8793-652F380FFA43}"/>
              </a:ext>
            </a:extLst>
          </p:cNvPr>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83927802-D9A4-2118-3EDE-F6B83571C095}"/>
              </a:ext>
            </a:extLst>
          </p:cNvPr>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4D87BD2B-8A3B-7275-AB8A-C7B7C43A6B74}"/>
              </a:ext>
            </a:extLst>
          </p:cNvPr>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Oval 18">
            <a:extLst>
              <a:ext uri="{FF2B5EF4-FFF2-40B4-BE49-F238E27FC236}">
                <a16:creationId xmlns:a16="http://schemas.microsoft.com/office/drawing/2014/main" id="{C67F497A-D6D3-1681-17A0-A179159653F7}"/>
              </a:ext>
            </a:extLst>
          </p:cNvPr>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0" name="Date Placeholder 27">
            <a:extLst>
              <a:ext uri="{FF2B5EF4-FFF2-40B4-BE49-F238E27FC236}">
                <a16:creationId xmlns:a16="http://schemas.microsoft.com/office/drawing/2014/main" id="{FDA2CF19-A572-3456-8C30-8F0A60FE1530}"/>
              </a:ext>
            </a:extLst>
          </p:cNvPr>
          <p:cNvSpPr>
            <a:spLocks noGrp="1"/>
          </p:cNvSpPr>
          <p:nvPr>
            <p:ph type="dt" sz="half" idx="10"/>
          </p:nvPr>
        </p:nvSpPr>
        <p:spPr bwMode="auto">
          <a:xfrm rot="5400000">
            <a:off x="7764463" y="1174750"/>
            <a:ext cx="2286000" cy="381000"/>
          </a:xfrm>
        </p:spPr>
        <p:txBody>
          <a:bodyPr/>
          <a:lstStyle>
            <a:lvl1pPr>
              <a:defRPr/>
            </a:lvl1pPr>
          </a:lstStyle>
          <a:p>
            <a:pPr>
              <a:defRPr/>
            </a:pPr>
            <a:fld id="{7F1295ED-3E8B-D34D-BE8A-1C722A0601D6}" type="datetimeFigureOut">
              <a:rPr lang="en-US"/>
              <a:pPr>
                <a:defRPr/>
              </a:pPr>
              <a:t>4/15/25</a:t>
            </a:fld>
            <a:endParaRPr lang="en-US" dirty="0"/>
          </a:p>
        </p:txBody>
      </p:sp>
      <p:sp>
        <p:nvSpPr>
          <p:cNvPr id="21" name="Footer Placeholder 16">
            <a:extLst>
              <a:ext uri="{FF2B5EF4-FFF2-40B4-BE49-F238E27FC236}">
                <a16:creationId xmlns:a16="http://schemas.microsoft.com/office/drawing/2014/main" id="{CA81587E-FD3F-C514-C720-6FC27947DA14}"/>
              </a:ext>
            </a:extLst>
          </p:cNvPr>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2" name="Slide Number Placeholder 28">
            <a:extLst>
              <a:ext uri="{FF2B5EF4-FFF2-40B4-BE49-F238E27FC236}">
                <a16:creationId xmlns:a16="http://schemas.microsoft.com/office/drawing/2014/main" id="{BD861560-BA10-5AE4-3A92-0FEEFE6AE796}"/>
              </a:ext>
            </a:extLst>
          </p:cNvPr>
          <p:cNvSpPr>
            <a:spLocks noGrp="1"/>
          </p:cNvSpPr>
          <p:nvPr>
            <p:ph type="sldNum" sz="quarter" idx="12"/>
          </p:nvPr>
        </p:nvSpPr>
        <p:spPr bwMode="auto">
          <a:xfrm>
            <a:off x="1325563" y="4929188"/>
            <a:ext cx="609600" cy="517525"/>
          </a:xfrm>
        </p:spPr>
        <p:txBody>
          <a:bodyPr/>
          <a:lstStyle>
            <a:lvl1pPr>
              <a:defRPr/>
            </a:lvl1pPr>
          </a:lstStyle>
          <a:p>
            <a:fld id="{83EE4993-6D00-0540-B311-26C6028CA3FA}" type="slidenum">
              <a:rPr lang="en-US" altLang="en-US"/>
              <a:pPr/>
              <a:t>‹#›</a:t>
            </a:fld>
            <a:endParaRPr lang="en-US" altLang="en-US"/>
          </a:p>
        </p:txBody>
      </p:sp>
      <p:pic>
        <p:nvPicPr>
          <p:cNvPr id="23" name="Picture 22" descr="A person and person sitting on a globe&#10;&#10;AI-generated content may be incorrect.">
            <a:extLst>
              <a:ext uri="{FF2B5EF4-FFF2-40B4-BE49-F238E27FC236}">
                <a16:creationId xmlns:a16="http://schemas.microsoft.com/office/drawing/2014/main" id="{6D4EF282-B86D-403B-C1DE-52F779CD7F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16964" y="0"/>
            <a:ext cx="380999" cy="533398"/>
          </a:xfrm>
          <a:prstGeom prst="rect">
            <a:avLst/>
          </a:prstGeom>
        </p:spPr>
      </p:pic>
    </p:spTree>
    <p:extLst>
      <p:ext uri="{BB962C8B-B14F-4D97-AF65-F5344CB8AC3E}">
        <p14:creationId xmlns:p14="http://schemas.microsoft.com/office/powerpoint/2010/main" val="376514840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9F84DC1D-BE3E-5551-C103-9996C8C1DCBF}"/>
              </a:ext>
            </a:extLst>
          </p:cNvPr>
          <p:cNvSpPr>
            <a:spLocks noGrp="1"/>
          </p:cNvSpPr>
          <p:nvPr>
            <p:ph type="dt" sz="half" idx="10"/>
          </p:nvPr>
        </p:nvSpPr>
        <p:spPr/>
        <p:txBody>
          <a:bodyPr/>
          <a:lstStyle>
            <a:lvl1pPr>
              <a:defRPr/>
            </a:lvl1pPr>
          </a:lstStyle>
          <a:p>
            <a:pPr>
              <a:defRPr/>
            </a:pPr>
            <a:fld id="{B8E04456-4518-BF44-82ED-2A9704F0304A}" type="datetimeFigureOut">
              <a:rPr lang="en-US"/>
              <a:pPr>
                <a:defRPr/>
              </a:pPr>
              <a:t>4/15/25</a:t>
            </a:fld>
            <a:endParaRPr lang="en-US" dirty="0"/>
          </a:p>
        </p:txBody>
      </p:sp>
      <p:sp>
        <p:nvSpPr>
          <p:cNvPr id="5" name="Footer Placeholder 2">
            <a:extLst>
              <a:ext uri="{FF2B5EF4-FFF2-40B4-BE49-F238E27FC236}">
                <a16:creationId xmlns:a16="http://schemas.microsoft.com/office/drawing/2014/main" id="{667731ED-0631-3F01-B4FC-E23AEE9B27E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51DCF4D7-A119-F9FB-6129-E6C5F5AE7684}"/>
              </a:ext>
            </a:extLst>
          </p:cNvPr>
          <p:cNvSpPr>
            <a:spLocks noGrp="1"/>
          </p:cNvSpPr>
          <p:nvPr>
            <p:ph type="sldNum" sz="quarter" idx="12"/>
          </p:nvPr>
        </p:nvSpPr>
        <p:spPr/>
        <p:txBody>
          <a:bodyPr/>
          <a:lstStyle>
            <a:lvl1pPr>
              <a:defRPr/>
            </a:lvl1pPr>
          </a:lstStyle>
          <a:p>
            <a:fld id="{794D5D0B-2DB8-194F-A23B-40922FF0BBD3}" type="slidenum">
              <a:rPr lang="en-US" altLang="en-US"/>
              <a:pPr/>
              <a:t>‹#›</a:t>
            </a:fld>
            <a:endParaRPr lang="en-US" altLang="en-US"/>
          </a:p>
        </p:txBody>
      </p:sp>
    </p:spTree>
    <p:extLst>
      <p:ext uri="{BB962C8B-B14F-4D97-AF65-F5344CB8AC3E}">
        <p14:creationId xmlns:p14="http://schemas.microsoft.com/office/powerpoint/2010/main" val="303332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4F9647DD-A749-0378-5EC9-8786250E0D2D}"/>
              </a:ext>
            </a:extLst>
          </p:cNvPr>
          <p:cNvSpPr>
            <a:spLocks noGrp="1"/>
          </p:cNvSpPr>
          <p:nvPr>
            <p:ph type="dt" sz="half" idx="10"/>
          </p:nvPr>
        </p:nvSpPr>
        <p:spPr/>
        <p:txBody>
          <a:bodyPr/>
          <a:lstStyle>
            <a:lvl1pPr>
              <a:defRPr/>
            </a:lvl1pPr>
          </a:lstStyle>
          <a:p>
            <a:pPr>
              <a:defRPr/>
            </a:pPr>
            <a:fld id="{03251F03-FA3F-D24E-A91D-1DBFBD088B58}" type="datetimeFigureOut">
              <a:rPr lang="en-US"/>
              <a:pPr>
                <a:defRPr/>
              </a:pPr>
              <a:t>4/15/25</a:t>
            </a:fld>
            <a:endParaRPr lang="en-US" dirty="0"/>
          </a:p>
        </p:txBody>
      </p:sp>
      <p:sp>
        <p:nvSpPr>
          <p:cNvPr id="5" name="Footer Placeholder 2">
            <a:extLst>
              <a:ext uri="{FF2B5EF4-FFF2-40B4-BE49-F238E27FC236}">
                <a16:creationId xmlns:a16="http://schemas.microsoft.com/office/drawing/2014/main" id="{3771D817-8088-326B-9772-84DF8E3DD83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065ED0B0-1CA0-0773-494D-5D46A4C3B358}"/>
              </a:ext>
            </a:extLst>
          </p:cNvPr>
          <p:cNvSpPr>
            <a:spLocks noGrp="1"/>
          </p:cNvSpPr>
          <p:nvPr>
            <p:ph type="sldNum" sz="quarter" idx="12"/>
          </p:nvPr>
        </p:nvSpPr>
        <p:spPr/>
        <p:txBody>
          <a:bodyPr/>
          <a:lstStyle>
            <a:lvl1pPr>
              <a:defRPr/>
            </a:lvl1pPr>
          </a:lstStyle>
          <a:p>
            <a:fld id="{E8393037-79F6-DF49-A997-C56ECF799932}" type="slidenum">
              <a:rPr lang="en-US" altLang="en-US"/>
              <a:pPr/>
              <a:t>‹#›</a:t>
            </a:fld>
            <a:endParaRPr lang="en-US" altLang="en-US"/>
          </a:p>
        </p:txBody>
      </p:sp>
    </p:spTree>
    <p:extLst>
      <p:ext uri="{BB962C8B-B14F-4D97-AF65-F5344CB8AC3E}">
        <p14:creationId xmlns:p14="http://schemas.microsoft.com/office/powerpoint/2010/main" val="2910830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8708933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6">
            <a:extLst>
              <a:ext uri="{FF2B5EF4-FFF2-40B4-BE49-F238E27FC236}">
                <a16:creationId xmlns:a16="http://schemas.microsoft.com/office/drawing/2014/main" id="{2F8AED62-86EF-426E-0C9F-A9A435A5B7DF}"/>
              </a:ext>
            </a:extLst>
          </p:cNvPr>
          <p:cNvSpPr>
            <a:spLocks noGrp="1"/>
          </p:cNvSpPr>
          <p:nvPr>
            <p:ph type="dt" sz="half" idx="10"/>
          </p:nvPr>
        </p:nvSpPr>
        <p:spPr/>
        <p:txBody>
          <a:bodyPr rtlCol="0"/>
          <a:lstStyle>
            <a:lvl1pPr>
              <a:defRPr/>
            </a:lvl1pPr>
          </a:lstStyle>
          <a:p>
            <a:pPr>
              <a:defRPr/>
            </a:pPr>
            <a:fld id="{8F4AFD8E-4460-6646-B08D-5827FC4935FB}" type="datetimeFigureOut">
              <a:rPr lang="en-US"/>
              <a:pPr>
                <a:defRPr/>
              </a:pPr>
              <a:t>4/15/25</a:t>
            </a:fld>
            <a:endParaRPr lang="en-US" dirty="0"/>
          </a:p>
        </p:txBody>
      </p:sp>
      <p:sp>
        <p:nvSpPr>
          <p:cNvPr id="4" name="Slide Number Placeholder 8">
            <a:extLst>
              <a:ext uri="{FF2B5EF4-FFF2-40B4-BE49-F238E27FC236}">
                <a16:creationId xmlns:a16="http://schemas.microsoft.com/office/drawing/2014/main" id="{1906CE8A-D8FE-9BEB-294D-2D7C220D4926}"/>
              </a:ext>
            </a:extLst>
          </p:cNvPr>
          <p:cNvSpPr>
            <a:spLocks noGrp="1"/>
          </p:cNvSpPr>
          <p:nvPr>
            <p:ph type="sldNum" sz="quarter" idx="11"/>
          </p:nvPr>
        </p:nvSpPr>
        <p:spPr/>
        <p:txBody>
          <a:bodyPr/>
          <a:lstStyle>
            <a:lvl1pPr>
              <a:defRPr/>
            </a:lvl1pPr>
          </a:lstStyle>
          <a:p>
            <a:fld id="{66A7BC82-3016-694C-9108-6DC2227DE72C}" type="slidenum">
              <a:rPr lang="en-US" altLang="en-US"/>
              <a:pPr/>
              <a:t>‹#›</a:t>
            </a:fld>
            <a:endParaRPr lang="en-US" altLang="en-US"/>
          </a:p>
        </p:txBody>
      </p:sp>
      <p:sp>
        <p:nvSpPr>
          <p:cNvPr id="5" name="Footer Placeholder 9">
            <a:extLst>
              <a:ext uri="{FF2B5EF4-FFF2-40B4-BE49-F238E27FC236}">
                <a16:creationId xmlns:a16="http://schemas.microsoft.com/office/drawing/2014/main" id="{5F0C8243-0B88-3F7B-E5B7-513A014C3624}"/>
              </a:ext>
            </a:extLst>
          </p:cNvPr>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530915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CC2FF1-D50F-21CB-E802-A683C06AC8A7}"/>
              </a:ext>
            </a:extLst>
          </p:cNvPr>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a:extLst>
              <a:ext uri="{FF2B5EF4-FFF2-40B4-BE49-F238E27FC236}">
                <a16:creationId xmlns:a16="http://schemas.microsoft.com/office/drawing/2014/main" id="{C6140442-C7B1-9CED-72FF-A066C09619B7}"/>
              </a:ext>
            </a:extLst>
          </p:cNvPr>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D8562985-B798-29B3-C3C4-4C92E22A75EB}"/>
              </a:ext>
            </a:extLst>
          </p:cNvPr>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a:extLst>
              <a:ext uri="{FF2B5EF4-FFF2-40B4-BE49-F238E27FC236}">
                <a16:creationId xmlns:a16="http://schemas.microsoft.com/office/drawing/2014/main" id="{B86E43AD-0809-D792-426F-269892A284FC}"/>
              </a:ext>
            </a:extLst>
          </p:cNvPr>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Straight Connector 7">
            <a:extLst>
              <a:ext uri="{FF2B5EF4-FFF2-40B4-BE49-F238E27FC236}">
                <a16:creationId xmlns:a16="http://schemas.microsoft.com/office/drawing/2014/main" id="{FBC28A8C-C618-DF68-FEAA-8CFFF3D30A6D}"/>
              </a:ext>
            </a:extLst>
          </p:cNvPr>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9" name="Straight Connector 8">
            <a:extLst>
              <a:ext uri="{FF2B5EF4-FFF2-40B4-BE49-F238E27FC236}">
                <a16:creationId xmlns:a16="http://schemas.microsoft.com/office/drawing/2014/main" id="{1EDF9058-631A-17CD-CAB3-2D55C318DAE4}"/>
              </a:ext>
            </a:extLst>
          </p:cNvPr>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10" name="Straight Connector 9">
            <a:extLst>
              <a:ext uri="{FF2B5EF4-FFF2-40B4-BE49-F238E27FC236}">
                <a16:creationId xmlns:a16="http://schemas.microsoft.com/office/drawing/2014/main" id="{A1B1E36B-CAFA-6F02-CFD4-13372E6631B5}"/>
              </a:ext>
            </a:extLst>
          </p:cNvPr>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11" name="Straight Connector 10">
            <a:extLst>
              <a:ext uri="{FF2B5EF4-FFF2-40B4-BE49-F238E27FC236}">
                <a16:creationId xmlns:a16="http://schemas.microsoft.com/office/drawing/2014/main" id="{6C5E579C-34C8-05E4-A4E8-DB3710E171D9}"/>
              </a:ext>
            </a:extLst>
          </p:cNvPr>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12" name="Straight Connector 11">
            <a:extLst>
              <a:ext uri="{FF2B5EF4-FFF2-40B4-BE49-F238E27FC236}">
                <a16:creationId xmlns:a16="http://schemas.microsoft.com/office/drawing/2014/main" id="{6FEEBD11-0F19-DD9B-81D1-CDB1D472BBCE}"/>
              </a:ext>
            </a:extLst>
          </p:cNvPr>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13" name="Rectangle 12">
            <a:extLst>
              <a:ext uri="{FF2B5EF4-FFF2-40B4-BE49-F238E27FC236}">
                <a16:creationId xmlns:a16="http://schemas.microsoft.com/office/drawing/2014/main" id="{54D19CA8-6A71-D054-C348-50A24149C55B}"/>
              </a:ext>
            </a:extLst>
          </p:cNvPr>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Oval 13">
            <a:extLst>
              <a:ext uri="{FF2B5EF4-FFF2-40B4-BE49-F238E27FC236}">
                <a16:creationId xmlns:a16="http://schemas.microsoft.com/office/drawing/2014/main" id="{617B462C-4DDF-0982-CBD9-EF6271C4CFF5}"/>
              </a:ext>
            </a:extLst>
          </p:cNvPr>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Oval 14">
            <a:extLst>
              <a:ext uri="{FF2B5EF4-FFF2-40B4-BE49-F238E27FC236}">
                <a16:creationId xmlns:a16="http://schemas.microsoft.com/office/drawing/2014/main" id="{DA32E7EF-6F44-569A-F613-E74CAE3A99A7}"/>
              </a:ext>
            </a:extLst>
          </p:cNvPr>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Oval 15">
            <a:extLst>
              <a:ext uri="{FF2B5EF4-FFF2-40B4-BE49-F238E27FC236}">
                <a16:creationId xmlns:a16="http://schemas.microsoft.com/office/drawing/2014/main" id="{ED6A6ABC-7B2E-BA96-17EF-D0647758E6C8}"/>
              </a:ext>
            </a:extLst>
          </p:cNvPr>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251116F4-7CFC-448D-484B-FE7881C5908F}"/>
              </a:ext>
            </a:extLst>
          </p:cNvPr>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6396C90B-B630-B02F-4E6A-AA2B427A3E55}"/>
              </a:ext>
            </a:extLst>
          </p:cNvPr>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Straight Connector 18">
            <a:extLst>
              <a:ext uri="{FF2B5EF4-FFF2-40B4-BE49-F238E27FC236}">
                <a16:creationId xmlns:a16="http://schemas.microsoft.com/office/drawing/2014/main" id="{33C3CD9C-C871-EC5A-E333-BEC79F3BBC53}"/>
              </a:ext>
            </a:extLst>
          </p:cNvPr>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a:extLst>
              <a:ext uri="{FF2B5EF4-FFF2-40B4-BE49-F238E27FC236}">
                <a16:creationId xmlns:a16="http://schemas.microsoft.com/office/drawing/2014/main" id="{38282AE3-1BF8-82EE-5512-48EBF44F9405}"/>
              </a:ext>
            </a:extLst>
          </p:cNvPr>
          <p:cNvSpPr>
            <a:spLocks noGrp="1"/>
          </p:cNvSpPr>
          <p:nvPr>
            <p:ph type="dt" sz="half" idx="10"/>
          </p:nvPr>
        </p:nvSpPr>
        <p:spPr bwMode="auto">
          <a:xfrm rot="5400000">
            <a:off x="7762875" y="1169988"/>
            <a:ext cx="2286000" cy="381000"/>
          </a:xfrm>
        </p:spPr>
        <p:txBody>
          <a:bodyPr/>
          <a:lstStyle>
            <a:lvl1pPr>
              <a:defRPr/>
            </a:lvl1pPr>
          </a:lstStyle>
          <a:p>
            <a:pPr>
              <a:defRPr/>
            </a:pPr>
            <a:fld id="{5A2AC61E-89F5-B342-BE8A-6D599E23C5BB}" type="datetimeFigureOut">
              <a:rPr lang="en-US"/>
              <a:pPr>
                <a:defRPr/>
              </a:pPr>
              <a:t>4/15/25</a:t>
            </a:fld>
            <a:endParaRPr lang="en-US" dirty="0"/>
          </a:p>
        </p:txBody>
      </p:sp>
      <p:sp>
        <p:nvSpPr>
          <p:cNvPr id="21" name="Footer Placeholder 4">
            <a:extLst>
              <a:ext uri="{FF2B5EF4-FFF2-40B4-BE49-F238E27FC236}">
                <a16:creationId xmlns:a16="http://schemas.microsoft.com/office/drawing/2014/main" id="{13500998-3C14-D966-7A6A-152F3A353AE8}"/>
              </a:ext>
            </a:extLst>
          </p:cNvPr>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a:extLst>
              <a:ext uri="{FF2B5EF4-FFF2-40B4-BE49-F238E27FC236}">
                <a16:creationId xmlns:a16="http://schemas.microsoft.com/office/drawing/2014/main" id="{9E7F32A6-002C-149A-8A34-B9449EA623AE}"/>
              </a:ext>
            </a:extLst>
          </p:cNvPr>
          <p:cNvSpPr>
            <a:spLocks noGrp="1"/>
          </p:cNvSpPr>
          <p:nvPr>
            <p:ph type="sldNum" sz="quarter" idx="12"/>
          </p:nvPr>
        </p:nvSpPr>
        <p:spPr bwMode="auto">
          <a:xfrm>
            <a:off x="1339850" y="4929188"/>
            <a:ext cx="609600" cy="517525"/>
          </a:xfrm>
        </p:spPr>
        <p:txBody>
          <a:bodyPr/>
          <a:lstStyle>
            <a:lvl1pPr>
              <a:defRPr/>
            </a:lvl1pPr>
          </a:lstStyle>
          <a:p>
            <a:fld id="{739013CE-ADC6-4F47-9361-279F7CC202AC}" type="slidenum">
              <a:rPr lang="en-US" altLang="en-US"/>
              <a:pPr/>
              <a:t>‹#›</a:t>
            </a:fld>
            <a:endParaRPr lang="en-US" altLang="en-US"/>
          </a:p>
        </p:txBody>
      </p:sp>
      <p:pic>
        <p:nvPicPr>
          <p:cNvPr id="23" name="Picture 22" descr="A person and person sitting on a globe&#10;&#10;AI-generated content may be incorrect.">
            <a:extLst>
              <a:ext uri="{FF2B5EF4-FFF2-40B4-BE49-F238E27FC236}">
                <a16:creationId xmlns:a16="http://schemas.microsoft.com/office/drawing/2014/main" id="{E038B6F0-DDFA-10FE-063A-EC1CCC8518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76070" y="25984"/>
            <a:ext cx="273577" cy="383008"/>
          </a:xfrm>
          <a:prstGeom prst="rect">
            <a:avLst/>
          </a:prstGeom>
        </p:spPr>
      </p:pic>
    </p:spTree>
    <p:extLst>
      <p:ext uri="{BB962C8B-B14F-4D97-AF65-F5344CB8AC3E}">
        <p14:creationId xmlns:p14="http://schemas.microsoft.com/office/powerpoint/2010/main" val="96498558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457200"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270248"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a:extLst>
              <a:ext uri="{FF2B5EF4-FFF2-40B4-BE49-F238E27FC236}">
                <a16:creationId xmlns:a16="http://schemas.microsoft.com/office/drawing/2014/main" id="{ECF5FA43-9A1B-DC4C-BB86-AA7457AF9D09}"/>
              </a:ext>
            </a:extLst>
          </p:cNvPr>
          <p:cNvSpPr>
            <a:spLocks noGrp="1"/>
          </p:cNvSpPr>
          <p:nvPr>
            <p:ph type="dt" sz="half" idx="10"/>
          </p:nvPr>
        </p:nvSpPr>
        <p:spPr/>
        <p:txBody>
          <a:bodyPr/>
          <a:lstStyle>
            <a:lvl1pPr>
              <a:defRPr/>
            </a:lvl1pPr>
          </a:lstStyle>
          <a:p>
            <a:pPr>
              <a:defRPr/>
            </a:pPr>
            <a:fld id="{AD5F6D01-FE31-2848-A040-2086DCD56786}" type="datetimeFigureOut">
              <a:rPr lang="en-US"/>
              <a:pPr>
                <a:defRPr/>
              </a:pPr>
              <a:t>4/15/25</a:t>
            </a:fld>
            <a:endParaRPr lang="en-US" dirty="0"/>
          </a:p>
        </p:txBody>
      </p:sp>
      <p:sp>
        <p:nvSpPr>
          <p:cNvPr id="4" name="Footer Placeholder 2">
            <a:extLst>
              <a:ext uri="{FF2B5EF4-FFF2-40B4-BE49-F238E27FC236}">
                <a16:creationId xmlns:a16="http://schemas.microsoft.com/office/drawing/2014/main" id="{313CF691-89C7-9378-45D4-C6896F5AE61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id="{28228946-D4FF-F2DB-B1AC-C3D5018635AB}"/>
              </a:ext>
            </a:extLst>
          </p:cNvPr>
          <p:cNvSpPr>
            <a:spLocks noGrp="1"/>
          </p:cNvSpPr>
          <p:nvPr>
            <p:ph type="sldNum" sz="quarter" idx="12"/>
          </p:nvPr>
        </p:nvSpPr>
        <p:spPr/>
        <p:txBody>
          <a:bodyPr/>
          <a:lstStyle>
            <a:lvl1pPr>
              <a:defRPr/>
            </a:lvl1pPr>
          </a:lstStyle>
          <a:p>
            <a:fld id="{CA8A0A25-2C39-F448-93E4-BAAFA132E403}" type="slidenum">
              <a:rPr lang="en-US" altLang="en-US"/>
              <a:pPr/>
              <a:t>‹#›</a:t>
            </a:fld>
            <a:endParaRPr lang="en-US" altLang="en-US"/>
          </a:p>
        </p:txBody>
      </p:sp>
    </p:spTree>
    <p:extLst>
      <p:ext uri="{BB962C8B-B14F-4D97-AF65-F5344CB8AC3E}">
        <p14:creationId xmlns:p14="http://schemas.microsoft.com/office/powerpoint/2010/main" val="2625475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457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37197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3" name="Date Placeholder 13">
            <a:extLst>
              <a:ext uri="{FF2B5EF4-FFF2-40B4-BE49-F238E27FC236}">
                <a16:creationId xmlns:a16="http://schemas.microsoft.com/office/drawing/2014/main" id="{6C0CB2D3-8D3E-1B9E-A51D-6D19849AD546}"/>
              </a:ext>
            </a:extLst>
          </p:cNvPr>
          <p:cNvSpPr>
            <a:spLocks noGrp="1"/>
          </p:cNvSpPr>
          <p:nvPr>
            <p:ph type="dt" sz="half" idx="10"/>
          </p:nvPr>
        </p:nvSpPr>
        <p:spPr/>
        <p:txBody>
          <a:bodyPr/>
          <a:lstStyle>
            <a:lvl1pPr>
              <a:defRPr/>
            </a:lvl1pPr>
          </a:lstStyle>
          <a:p>
            <a:pPr>
              <a:defRPr/>
            </a:pPr>
            <a:fld id="{5E9C40D6-CA6C-6B4E-9544-FCEC2B286500}" type="datetimeFigureOut">
              <a:rPr lang="en-US"/>
              <a:pPr>
                <a:defRPr/>
              </a:pPr>
              <a:t>4/15/25</a:t>
            </a:fld>
            <a:endParaRPr lang="en-US" dirty="0"/>
          </a:p>
        </p:txBody>
      </p:sp>
      <p:sp>
        <p:nvSpPr>
          <p:cNvPr id="4" name="Footer Placeholder 2">
            <a:extLst>
              <a:ext uri="{FF2B5EF4-FFF2-40B4-BE49-F238E27FC236}">
                <a16:creationId xmlns:a16="http://schemas.microsoft.com/office/drawing/2014/main" id="{A4826D1B-11C8-DEB5-FA05-53F2816CC4F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id="{CAED82F7-4DE6-B1D2-B893-56E011480A02}"/>
              </a:ext>
            </a:extLst>
          </p:cNvPr>
          <p:cNvSpPr>
            <a:spLocks noGrp="1"/>
          </p:cNvSpPr>
          <p:nvPr>
            <p:ph type="sldNum" sz="quarter" idx="12"/>
          </p:nvPr>
        </p:nvSpPr>
        <p:spPr/>
        <p:txBody>
          <a:bodyPr/>
          <a:lstStyle>
            <a:lvl1pPr>
              <a:defRPr/>
            </a:lvl1pPr>
          </a:lstStyle>
          <a:p>
            <a:fld id="{1FD302B7-528D-8D4C-8DB6-1FC9DBA6ACD3}" type="slidenum">
              <a:rPr lang="en-US" altLang="en-US"/>
              <a:pPr/>
              <a:t>‹#›</a:t>
            </a:fld>
            <a:endParaRPr lang="en-US" altLang="en-US"/>
          </a:p>
        </p:txBody>
      </p:sp>
    </p:spTree>
    <p:extLst>
      <p:ext uri="{BB962C8B-B14F-4D97-AF65-F5344CB8AC3E}">
        <p14:creationId xmlns:p14="http://schemas.microsoft.com/office/powerpoint/2010/main" val="2256740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a:extLst>
              <a:ext uri="{FF2B5EF4-FFF2-40B4-BE49-F238E27FC236}">
                <a16:creationId xmlns:a16="http://schemas.microsoft.com/office/drawing/2014/main" id="{E9E4791D-8F1C-0ECA-D17A-F7A80FA244E2}"/>
              </a:ext>
            </a:extLst>
          </p:cNvPr>
          <p:cNvSpPr>
            <a:spLocks noGrp="1"/>
          </p:cNvSpPr>
          <p:nvPr>
            <p:ph type="dt" sz="half" idx="10"/>
          </p:nvPr>
        </p:nvSpPr>
        <p:spPr/>
        <p:txBody>
          <a:bodyPr rtlCol="0"/>
          <a:lstStyle>
            <a:lvl1pPr>
              <a:defRPr/>
            </a:lvl1pPr>
          </a:lstStyle>
          <a:p>
            <a:pPr>
              <a:defRPr/>
            </a:pPr>
            <a:fld id="{1B8649AB-B628-DC43-BCAB-EB26639276B0}" type="datetimeFigureOut">
              <a:rPr lang="en-US"/>
              <a:pPr>
                <a:defRPr/>
              </a:pPr>
              <a:t>4/15/25</a:t>
            </a:fld>
            <a:endParaRPr lang="en-US" dirty="0"/>
          </a:p>
        </p:txBody>
      </p:sp>
      <p:sp>
        <p:nvSpPr>
          <p:cNvPr id="4" name="Slide Number Placeholder 6">
            <a:extLst>
              <a:ext uri="{FF2B5EF4-FFF2-40B4-BE49-F238E27FC236}">
                <a16:creationId xmlns:a16="http://schemas.microsoft.com/office/drawing/2014/main" id="{C1B391EB-FDAD-CD47-AB64-3079438A0F0E}"/>
              </a:ext>
            </a:extLst>
          </p:cNvPr>
          <p:cNvSpPr>
            <a:spLocks noGrp="1"/>
          </p:cNvSpPr>
          <p:nvPr>
            <p:ph type="sldNum" sz="quarter" idx="11"/>
          </p:nvPr>
        </p:nvSpPr>
        <p:spPr/>
        <p:txBody>
          <a:bodyPr/>
          <a:lstStyle>
            <a:lvl1pPr>
              <a:defRPr/>
            </a:lvl1pPr>
          </a:lstStyle>
          <a:p>
            <a:fld id="{A022650E-9CB6-CB4D-B9BC-DAF9A1C2B629}" type="slidenum">
              <a:rPr lang="en-US" altLang="en-US"/>
              <a:pPr/>
              <a:t>‹#›</a:t>
            </a:fld>
            <a:endParaRPr lang="en-US" altLang="en-US"/>
          </a:p>
        </p:txBody>
      </p:sp>
      <p:sp>
        <p:nvSpPr>
          <p:cNvPr id="5" name="Footer Placeholder 7">
            <a:extLst>
              <a:ext uri="{FF2B5EF4-FFF2-40B4-BE49-F238E27FC236}">
                <a16:creationId xmlns:a16="http://schemas.microsoft.com/office/drawing/2014/main" id="{2B120E1D-7880-C620-14B5-FD7FB7D39374}"/>
              </a:ext>
            </a:extLst>
          </p:cNvPr>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024490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0CFCD5DC-1B20-DEAA-8AC5-94E9C3C0C1CB}"/>
              </a:ext>
            </a:extLst>
          </p:cNvPr>
          <p:cNvSpPr>
            <a:spLocks noGrp="1"/>
          </p:cNvSpPr>
          <p:nvPr>
            <p:ph type="dt" sz="half" idx="10"/>
          </p:nvPr>
        </p:nvSpPr>
        <p:spPr/>
        <p:txBody>
          <a:bodyPr/>
          <a:lstStyle>
            <a:lvl1pPr>
              <a:defRPr/>
            </a:lvl1pPr>
          </a:lstStyle>
          <a:p>
            <a:pPr>
              <a:defRPr/>
            </a:pPr>
            <a:fld id="{6A7B301F-851F-CF4D-8A21-3B4B54794E59}" type="datetimeFigureOut">
              <a:rPr lang="en-US"/>
              <a:pPr>
                <a:defRPr/>
              </a:pPr>
              <a:t>4/15/25</a:t>
            </a:fld>
            <a:endParaRPr lang="en-US" dirty="0"/>
          </a:p>
        </p:txBody>
      </p:sp>
      <p:sp>
        <p:nvSpPr>
          <p:cNvPr id="3" name="Footer Placeholder 2">
            <a:extLst>
              <a:ext uri="{FF2B5EF4-FFF2-40B4-BE49-F238E27FC236}">
                <a16:creationId xmlns:a16="http://schemas.microsoft.com/office/drawing/2014/main" id="{2209FF00-1C77-583A-0F4D-4DAB237327E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AAC07C0C-B11C-A9F4-2E07-C354D16900A0}"/>
              </a:ext>
            </a:extLst>
          </p:cNvPr>
          <p:cNvSpPr>
            <a:spLocks noGrp="1"/>
          </p:cNvSpPr>
          <p:nvPr>
            <p:ph type="sldNum" sz="quarter" idx="12"/>
          </p:nvPr>
        </p:nvSpPr>
        <p:spPr/>
        <p:txBody>
          <a:bodyPr/>
          <a:lstStyle>
            <a:lvl1pPr>
              <a:defRPr/>
            </a:lvl1pPr>
          </a:lstStyle>
          <a:p>
            <a:fld id="{E199A60F-7BE7-E94B-8C45-A5412B0ACC05}" type="slidenum">
              <a:rPr lang="en-US" altLang="en-US"/>
              <a:pPr/>
              <a:t>‹#›</a:t>
            </a:fld>
            <a:endParaRPr lang="en-US" altLang="en-US"/>
          </a:p>
        </p:txBody>
      </p:sp>
    </p:spTree>
    <p:extLst>
      <p:ext uri="{BB962C8B-B14F-4D97-AF65-F5344CB8AC3E}">
        <p14:creationId xmlns:p14="http://schemas.microsoft.com/office/powerpoint/2010/main" val="2814477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 name="Straight Connector 3">
            <a:extLst>
              <a:ext uri="{FF2B5EF4-FFF2-40B4-BE49-F238E27FC236}">
                <a16:creationId xmlns:a16="http://schemas.microsoft.com/office/drawing/2014/main" id="{9C983906-8C8D-FC47-5ACA-39752B520BC1}"/>
              </a:ext>
            </a:extLst>
          </p:cNvPr>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5" name="Straight Connector 4">
            <a:extLst>
              <a:ext uri="{FF2B5EF4-FFF2-40B4-BE49-F238E27FC236}">
                <a16:creationId xmlns:a16="http://schemas.microsoft.com/office/drawing/2014/main" id="{76831369-638C-3365-9A3C-9962C63AE9D7}"/>
              </a:ext>
            </a:extLst>
          </p:cNvPr>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 name="Straight Connector 16">
            <a:extLst>
              <a:ext uri="{FF2B5EF4-FFF2-40B4-BE49-F238E27FC236}">
                <a16:creationId xmlns:a16="http://schemas.microsoft.com/office/drawing/2014/main" id="{B57CE3E6-9C51-3A61-10CB-68EFCDC57AB8}"/>
              </a:ext>
            </a:extLst>
          </p:cNvPr>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Straight Connector 17">
            <a:extLst>
              <a:ext uri="{FF2B5EF4-FFF2-40B4-BE49-F238E27FC236}">
                <a16:creationId xmlns:a16="http://schemas.microsoft.com/office/drawing/2014/main" id="{35E0743B-0DF2-2211-C615-A25975009BC7}"/>
              </a:ext>
            </a:extLst>
          </p:cNvPr>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a:extLst>
              <a:ext uri="{FF2B5EF4-FFF2-40B4-BE49-F238E27FC236}">
                <a16:creationId xmlns:a16="http://schemas.microsoft.com/office/drawing/2014/main" id="{4E9CD93B-9651-8CE9-BC08-9C950D71A828}"/>
              </a:ext>
            </a:extLst>
          </p:cNvPr>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Straight Connector 19">
            <a:extLst>
              <a:ext uri="{FF2B5EF4-FFF2-40B4-BE49-F238E27FC236}">
                <a16:creationId xmlns:a16="http://schemas.microsoft.com/office/drawing/2014/main" id="{B914AA27-3DBC-0267-138A-36F131A34455}"/>
              </a:ext>
            </a:extLst>
          </p:cNvPr>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Oval 9">
            <a:extLst>
              <a:ext uri="{FF2B5EF4-FFF2-40B4-BE49-F238E27FC236}">
                <a16:creationId xmlns:a16="http://schemas.microsoft.com/office/drawing/2014/main" id="{2A4B1C65-1380-3131-9706-6D7E751B5F4D}"/>
              </a:ext>
            </a:extLst>
          </p:cNvPr>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20">
            <a:extLst>
              <a:ext uri="{FF2B5EF4-FFF2-40B4-BE49-F238E27FC236}">
                <a16:creationId xmlns:a16="http://schemas.microsoft.com/office/drawing/2014/main" id="{222BE295-44C3-24EF-F67C-F1E0AF880A0E}"/>
              </a:ext>
            </a:extLst>
          </p:cNvPr>
          <p:cNvSpPr>
            <a:spLocks noGrp="1"/>
          </p:cNvSpPr>
          <p:nvPr>
            <p:ph type="dt" sz="half" idx="10"/>
          </p:nvPr>
        </p:nvSpPr>
        <p:spPr/>
        <p:txBody>
          <a:bodyPr rtlCol="0"/>
          <a:lstStyle>
            <a:lvl1pPr>
              <a:defRPr/>
            </a:lvl1pPr>
          </a:lstStyle>
          <a:p>
            <a:pPr>
              <a:defRPr/>
            </a:pPr>
            <a:fld id="{646B6C2C-A9D9-CC41-B0D2-2374C1675DA6}" type="datetimeFigureOut">
              <a:rPr lang="en-US"/>
              <a:pPr>
                <a:defRPr/>
              </a:pPr>
              <a:t>4/15/25</a:t>
            </a:fld>
            <a:endParaRPr lang="en-US" dirty="0"/>
          </a:p>
        </p:txBody>
      </p:sp>
      <p:sp>
        <p:nvSpPr>
          <p:cNvPr id="12" name="Slide Number Placeholder 21">
            <a:extLst>
              <a:ext uri="{FF2B5EF4-FFF2-40B4-BE49-F238E27FC236}">
                <a16:creationId xmlns:a16="http://schemas.microsoft.com/office/drawing/2014/main" id="{7BEFD95C-9D30-9501-B22A-11BECF43B0F1}"/>
              </a:ext>
            </a:extLst>
          </p:cNvPr>
          <p:cNvSpPr>
            <a:spLocks noGrp="1"/>
          </p:cNvSpPr>
          <p:nvPr>
            <p:ph type="sldNum" sz="quarter" idx="11"/>
          </p:nvPr>
        </p:nvSpPr>
        <p:spPr/>
        <p:txBody>
          <a:bodyPr/>
          <a:lstStyle>
            <a:lvl1pPr>
              <a:defRPr/>
            </a:lvl1pPr>
          </a:lstStyle>
          <a:p>
            <a:fld id="{E1120D6E-262F-5E46-BF6B-B19A35476444}" type="slidenum">
              <a:rPr lang="en-US" altLang="en-US"/>
              <a:pPr/>
              <a:t>‹#›</a:t>
            </a:fld>
            <a:endParaRPr lang="en-US" altLang="en-US"/>
          </a:p>
        </p:txBody>
      </p:sp>
      <p:sp>
        <p:nvSpPr>
          <p:cNvPr id="13" name="Footer Placeholder 22">
            <a:extLst>
              <a:ext uri="{FF2B5EF4-FFF2-40B4-BE49-F238E27FC236}">
                <a16:creationId xmlns:a16="http://schemas.microsoft.com/office/drawing/2014/main" id="{937F1A8D-F7CB-91C1-F701-D7DFB2F80C2D}"/>
              </a:ext>
            </a:extLst>
          </p:cNvPr>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53730640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A46B0C1E-5CCA-FA94-0341-5A0D6099D746}"/>
              </a:ext>
            </a:extLst>
          </p:cNvPr>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 name="Oval 5">
            <a:extLst>
              <a:ext uri="{FF2B5EF4-FFF2-40B4-BE49-F238E27FC236}">
                <a16:creationId xmlns:a16="http://schemas.microsoft.com/office/drawing/2014/main" id="{2BA8D1D5-3410-7DA1-019E-8D594D1CB17F}"/>
              </a:ext>
            </a:extLst>
          </p:cNvPr>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Straight Connector 16">
            <a:extLst>
              <a:ext uri="{FF2B5EF4-FFF2-40B4-BE49-F238E27FC236}">
                <a16:creationId xmlns:a16="http://schemas.microsoft.com/office/drawing/2014/main" id="{9FD20999-98D9-C6ED-2DE8-0D4BE0732DBE}"/>
              </a:ext>
            </a:extLst>
          </p:cNvPr>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a:extLst>
              <a:ext uri="{FF2B5EF4-FFF2-40B4-BE49-F238E27FC236}">
                <a16:creationId xmlns:a16="http://schemas.microsoft.com/office/drawing/2014/main" id="{2B250790-44C6-FB9E-A128-FD91F7EA8918}"/>
              </a:ext>
            </a:extLst>
          </p:cNvPr>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Straight Connector 18">
            <a:extLst>
              <a:ext uri="{FF2B5EF4-FFF2-40B4-BE49-F238E27FC236}">
                <a16:creationId xmlns:a16="http://schemas.microsoft.com/office/drawing/2014/main" id="{E403D2CF-93BB-A7DC-0AF1-408035583BE8}"/>
              </a:ext>
            </a:extLst>
          </p:cNvPr>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Straight Connector 9">
            <a:extLst>
              <a:ext uri="{FF2B5EF4-FFF2-40B4-BE49-F238E27FC236}">
                <a16:creationId xmlns:a16="http://schemas.microsoft.com/office/drawing/2014/main" id="{A672112C-9158-6875-1A8C-82B1CEA525BC}"/>
              </a:ext>
            </a:extLst>
          </p:cNvPr>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11" name="Straight Connector 20">
            <a:extLst>
              <a:ext uri="{FF2B5EF4-FFF2-40B4-BE49-F238E27FC236}">
                <a16:creationId xmlns:a16="http://schemas.microsoft.com/office/drawing/2014/main" id="{1653B20D-60BD-5FDD-2A17-3FF55ADE60B8}"/>
              </a:ext>
            </a:extLst>
          </p:cNvPr>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a:extLst>
              <a:ext uri="{FF2B5EF4-FFF2-40B4-BE49-F238E27FC236}">
                <a16:creationId xmlns:a16="http://schemas.microsoft.com/office/drawing/2014/main" id="{944F46D0-525A-00A6-B2F7-7A913D98D76E}"/>
              </a:ext>
            </a:extLst>
          </p:cNvPr>
          <p:cNvSpPr>
            <a:spLocks noGrp="1"/>
          </p:cNvSpPr>
          <p:nvPr>
            <p:ph type="dt" sz="half" idx="10"/>
          </p:nvPr>
        </p:nvSpPr>
        <p:spPr/>
        <p:txBody>
          <a:bodyPr rtlCol="0"/>
          <a:lstStyle>
            <a:lvl1pPr>
              <a:defRPr/>
            </a:lvl1pPr>
          </a:lstStyle>
          <a:p>
            <a:pPr>
              <a:defRPr/>
            </a:pPr>
            <a:fld id="{52D76A22-1783-1D4B-9CB4-9ADD481A9801}" type="datetimeFigureOut">
              <a:rPr lang="en-US"/>
              <a:pPr>
                <a:defRPr/>
              </a:pPr>
              <a:t>4/15/25</a:t>
            </a:fld>
            <a:endParaRPr lang="en-US" dirty="0"/>
          </a:p>
        </p:txBody>
      </p:sp>
      <p:sp>
        <p:nvSpPr>
          <p:cNvPr id="13" name="Slide Number Placeholder 17">
            <a:extLst>
              <a:ext uri="{FF2B5EF4-FFF2-40B4-BE49-F238E27FC236}">
                <a16:creationId xmlns:a16="http://schemas.microsoft.com/office/drawing/2014/main" id="{5331F451-09C4-0DE6-98F4-DB7D9EF01752}"/>
              </a:ext>
            </a:extLst>
          </p:cNvPr>
          <p:cNvSpPr>
            <a:spLocks noGrp="1"/>
          </p:cNvSpPr>
          <p:nvPr>
            <p:ph type="sldNum" sz="quarter" idx="11"/>
          </p:nvPr>
        </p:nvSpPr>
        <p:spPr/>
        <p:txBody>
          <a:bodyPr/>
          <a:lstStyle>
            <a:lvl1pPr>
              <a:defRPr/>
            </a:lvl1pPr>
          </a:lstStyle>
          <a:p>
            <a:fld id="{B4D52015-1840-E14B-8ABC-BF09EFDB84D8}" type="slidenum">
              <a:rPr lang="en-US" altLang="en-US"/>
              <a:pPr/>
              <a:t>‹#›</a:t>
            </a:fld>
            <a:endParaRPr lang="en-US" altLang="en-US"/>
          </a:p>
        </p:txBody>
      </p:sp>
      <p:sp>
        <p:nvSpPr>
          <p:cNvPr id="14" name="Footer Placeholder 20">
            <a:extLst>
              <a:ext uri="{FF2B5EF4-FFF2-40B4-BE49-F238E27FC236}">
                <a16:creationId xmlns:a16="http://schemas.microsoft.com/office/drawing/2014/main" id="{88AE66D6-F2DB-1EBF-A385-D94FD777C3A4}"/>
              </a:ext>
            </a:extLst>
          </p:cNvPr>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705507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a:extLst>
              <a:ext uri="{FF2B5EF4-FFF2-40B4-BE49-F238E27FC236}">
                <a16:creationId xmlns:a16="http://schemas.microsoft.com/office/drawing/2014/main" id="{BBC1410D-F70D-3245-BB9D-546CF4351471}"/>
              </a:ext>
            </a:extLst>
          </p:cNvPr>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22" name="Title Placeholder 21">
            <a:extLst>
              <a:ext uri="{FF2B5EF4-FFF2-40B4-BE49-F238E27FC236}">
                <a16:creationId xmlns:a16="http://schemas.microsoft.com/office/drawing/2014/main" id="{A1208E45-2D90-A248-925B-6D8064C0BBA6}"/>
              </a:ext>
            </a:extLst>
          </p:cNvPr>
          <p:cNvSpPr>
            <a:spLocks noGrp="1"/>
          </p:cNvSpPr>
          <p:nvPr>
            <p:ph type="title"/>
          </p:nvPr>
        </p:nvSpPr>
        <p:spPr>
          <a:xfrm>
            <a:off x="457200" y="274638"/>
            <a:ext cx="7467600" cy="1143000"/>
          </a:xfrm>
          <a:prstGeom prst="rect">
            <a:avLst/>
          </a:prstGeom>
        </p:spPr>
        <p:txBody>
          <a:bodyPr vert="horz" anchor="b">
            <a:normAutofit/>
          </a:bodyPr>
          <a:lstStyle/>
          <a:p>
            <a:r>
              <a:rPr lang="en-US"/>
              <a:t>Click to edit Master title style</a:t>
            </a:r>
          </a:p>
        </p:txBody>
      </p:sp>
      <p:sp>
        <p:nvSpPr>
          <p:cNvPr id="1028" name="Text Placeholder 12">
            <a:extLst>
              <a:ext uri="{FF2B5EF4-FFF2-40B4-BE49-F238E27FC236}">
                <a16:creationId xmlns:a16="http://schemas.microsoft.com/office/drawing/2014/main" id="{8BAB081A-CC8E-D4B8-ECF2-51C265AF11FB}"/>
              </a:ext>
            </a:extLst>
          </p:cNvPr>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2F3033CA-9AEA-9C4F-A3BD-CC1859DB86EF}"/>
              </a:ext>
            </a:extLst>
          </p:cNvPr>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fld id="{AE07E396-C57A-0B40-A47D-F51C496C5879}" type="datetimeFigureOut">
              <a:rPr lang="en-US"/>
              <a:pPr>
                <a:defRPr/>
              </a:pPr>
              <a:t>4/15/25</a:t>
            </a:fld>
            <a:endParaRPr lang="en-US" dirty="0"/>
          </a:p>
        </p:txBody>
      </p:sp>
      <p:sp>
        <p:nvSpPr>
          <p:cNvPr id="3" name="Footer Placeholder 2">
            <a:extLst>
              <a:ext uri="{FF2B5EF4-FFF2-40B4-BE49-F238E27FC236}">
                <a16:creationId xmlns:a16="http://schemas.microsoft.com/office/drawing/2014/main" id="{201EDF2C-9FB8-4449-8A66-3A4D9A20A58E}"/>
              </a:ext>
            </a:extLst>
          </p:cNvPr>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endParaRPr lang="en-US"/>
          </a:p>
        </p:txBody>
      </p:sp>
      <p:sp>
        <p:nvSpPr>
          <p:cNvPr id="7" name="Straight Connector 6">
            <a:extLst>
              <a:ext uri="{FF2B5EF4-FFF2-40B4-BE49-F238E27FC236}">
                <a16:creationId xmlns:a16="http://schemas.microsoft.com/office/drawing/2014/main" id="{6121AAE9-B65D-3D44-BBD1-5B65F5607DFD}"/>
              </a:ext>
            </a:extLst>
          </p:cNvPr>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1032" name="Straight Connector 8">
            <a:extLst>
              <a:ext uri="{FF2B5EF4-FFF2-40B4-BE49-F238E27FC236}">
                <a16:creationId xmlns:a16="http://schemas.microsoft.com/office/drawing/2014/main" id="{729D5AB0-ED07-36B3-729C-CDFC179F1219}"/>
              </a:ext>
            </a:extLst>
          </p:cNvPr>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Rectangle 9">
            <a:extLst>
              <a:ext uri="{FF2B5EF4-FFF2-40B4-BE49-F238E27FC236}">
                <a16:creationId xmlns:a16="http://schemas.microsoft.com/office/drawing/2014/main" id="{822C56F4-A6D3-EA4F-AACA-12D1357410FB}"/>
              </a:ext>
            </a:extLst>
          </p:cNvPr>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34" name="Straight Connector 10">
            <a:extLst>
              <a:ext uri="{FF2B5EF4-FFF2-40B4-BE49-F238E27FC236}">
                <a16:creationId xmlns:a16="http://schemas.microsoft.com/office/drawing/2014/main" id="{6C5909B7-DE45-0637-22F5-94BCC9866948}"/>
              </a:ext>
            </a:extLst>
          </p:cNvPr>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Oval 11">
            <a:extLst>
              <a:ext uri="{FF2B5EF4-FFF2-40B4-BE49-F238E27FC236}">
                <a16:creationId xmlns:a16="http://schemas.microsoft.com/office/drawing/2014/main" id="{23121CEE-F917-4A46-A137-A0CD7ACC5D8B}"/>
              </a:ext>
            </a:extLst>
          </p:cNvPr>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Slide Number Placeholder 22">
            <a:extLst>
              <a:ext uri="{FF2B5EF4-FFF2-40B4-BE49-F238E27FC236}">
                <a16:creationId xmlns:a16="http://schemas.microsoft.com/office/drawing/2014/main" id="{15EB4132-89F1-8A49-BDEB-FFC035A61CDB}"/>
              </a:ext>
            </a:extLst>
          </p:cNvPr>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a:solidFill>
                  <a:srgbClr val="FFFFFF"/>
                </a:solidFill>
                <a:latin typeface="Century Schoolbook" panose="02040604050505020304" pitchFamily="18" charset="0"/>
              </a:defRPr>
            </a:lvl1pPr>
          </a:lstStyle>
          <a:p>
            <a:fld id="{399AB6A7-D2C6-7A44-ABB2-9E0389C7D6F1}" type="slidenum">
              <a:rPr lang="en-US" altLang="en-US"/>
              <a:pPr/>
              <a:t>‹#›</a:t>
            </a:fld>
            <a:endParaRPr lang="en-US" altLang="en-US"/>
          </a:p>
        </p:txBody>
      </p:sp>
      <p:pic>
        <p:nvPicPr>
          <p:cNvPr id="2" name="Picture 1" descr="A person and person sitting on a globe&#10;&#10;AI-generated content may be incorrect.">
            <a:extLst>
              <a:ext uri="{FF2B5EF4-FFF2-40B4-BE49-F238E27FC236}">
                <a16:creationId xmlns:a16="http://schemas.microsoft.com/office/drawing/2014/main" id="{023ABEFF-AB67-0D21-2745-B36D38B6481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0997" y="6105301"/>
            <a:ext cx="532572" cy="745600"/>
          </a:xfrm>
          <a:prstGeom prst="rect">
            <a:avLst/>
          </a:prstGeom>
        </p:spPr>
      </p:pic>
    </p:spTree>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05" r:id="rId4"/>
    <p:sldLayoutId id="2147484206" r:id="rId5"/>
    <p:sldLayoutId id="2147484213" r:id="rId6"/>
    <p:sldLayoutId id="2147484207" r:id="rId7"/>
    <p:sldLayoutId id="2147484214" r:id="rId8"/>
    <p:sldLayoutId id="2147484215" r:id="rId9"/>
    <p:sldLayoutId id="2147484208" r:id="rId10"/>
    <p:sldLayoutId id="2147484209" r:id="rId11"/>
    <p:sldLayoutId id="2147484216" r:id="rId12"/>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2"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09BD3"/>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D4F6"/>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F0CFE7"/>
        </a:buClr>
        <a:buSzPct val="68000"/>
        <a:buFont typeface="Wingdings 2" pitchFamily="2"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25.emf"/></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8.emf"/><Relationship Id="rId4" Type="http://schemas.openxmlformats.org/officeDocument/2006/relationships/image" Target="../media/image6.emf"/></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2.emf"/><Relationship Id="rId5" Type="http://schemas.openxmlformats.org/officeDocument/2006/relationships/image" Target="../media/image6.emf"/><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43F19-2B69-8546-8EB9-535A9BF16619}"/>
              </a:ext>
            </a:extLst>
          </p:cNvPr>
          <p:cNvSpPr>
            <a:spLocks noGrp="1"/>
          </p:cNvSpPr>
          <p:nvPr>
            <p:ph type="ctrTitle"/>
          </p:nvPr>
        </p:nvSpPr>
        <p:spPr>
          <a:xfrm>
            <a:off x="2543175" y="1785938"/>
            <a:ext cx="6172200" cy="1893887"/>
          </a:xfrm>
        </p:spPr>
        <p:txBody>
          <a:bodyPr/>
          <a:lstStyle/>
          <a:p>
            <a:pPr algn="r" eaLnBrk="1" fontAlgn="auto" hangingPunct="1">
              <a:spcAft>
                <a:spcPts val="0"/>
              </a:spcAft>
              <a:defRPr/>
            </a:pPr>
            <a:r>
              <a:rPr lang="en-US" sz="2600" dirty="0">
                <a:solidFill>
                  <a:schemeClr val="tx1"/>
                </a:solidFill>
              </a:rPr>
              <a:t>Training module</a:t>
            </a:r>
          </a:p>
        </p:txBody>
      </p:sp>
      <p:sp>
        <p:nvSpPr>
          <p:cNvPr id="14338" name="Subtitle 2">
            <a:extLst>
              <a:ext uri="{FF2B5EF4-FFF2-40B4-BE49-F238E27FC236}">
                <a16:creationId xmlns:a16="http://schemas.microsoft.com/office/drawing/2014/main" id="{9BFFAF92-C3AF-1935-D5BA-364D3E794A3B}"/>
              </a:ext>
            </a:extLst>
          </p:cNvPr>
          <p:cNvSpPr>
            <a:spLocks noGrp="1"/>
          </p:cNvSpPr>
          <p:nvPr>
            <p:ph type="subTitle" idx="1"/>
          </p:nvPr>
        </p:nvSpPr>
        <p:spPr>
          <a:xfrm>
            <a:off x="2528888" y="3914775"/>
            <a:ext cx="6172200" cy="1371600"/>
          </a:xfrm>
        </p:spPr>
        <p:txBody>
          <a:bodyPr/>
          <a:lstStyle/>
          <a:p>
            <a:pPr algn="r" eaLnBrk="1" hangingPunct="1"/>
            <a:r>
              <a:rPr lang="en-US" altLang="en-US"/>
              <a:t>A guide to the television monitoring</a:t>
            </a:r>
          </a:p>
          <a:p>
            <a:pPr algn="r" eaLnBrk="1" hangingPunct="1"/>
            <a:r>
              <a:rPr lang="en-US" altLang="en-US"/>
              <a:t>Section 1: The story</a:t>
            </a:r>
          </a:p>
        </p:txBody>
      </p:sp>
      <p:pic>
        <p:nvPicPr>
          <p:cNvPr id="3" name="Picture 2" descr="A person and person sitting on a globe&#10;&#10;AI-generated content may be incorrect.">
            <a:extLst>
              <a:ext uri="{FF2B5EF4-FFF2-40B4-BE49-F238E27FC236}">
                <a16:creationId xmlns:a16="http://schemas.microsoft.com/office/drawing/2014/main" id="{7809AA90-49E3-F607-1A1A-D726177A7A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0199" y="461961"/>
            <a:ext cx="2119314" cy="296703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ubtitle 2">
            <a:extLst>
              <a:ext uri="{FF2B5EF4-FFF2-40B4-BE49-F238E27FC236}">
                <a16:creationId xmlns:a16="http://schemas.microsoft.com/office/drawing/2014/main" id="{6E0A007D-D96E-7209-42EB-47EAE51E1B9C}"/>
              </a:ext>
            </a:extLst>
          </p:cNvPr>
          <p:cNvSpPr>
            <a:spLocks noGrp="1"/>
          </p:cNvSpPr>
          <p:nvPr>
            <p:ph type="subTitle" idx="1"/>
          </p:nvPr>
        </p:nvSpPr>
        <p:spPr>
          <a:xfrm>
            <a:off x="2528888" y="3914775"/>
            <a:ext cx="6172200" cy="1371600"/>
          </a:xfrm>
        </p:spPr>
        <p:txBody>
          <a:bodyPr/>
          <a:lstStyle/>
          <a:p>
            <a:pPr algn="r" eaLnBrk="1" hangingPunct="1"/>
            <a:r>
              <a:rPr lang="en-US" altLang="en-US"/>
              <a:t>Section 2: Analysis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DC426-52D4-184F-B58E-EEC76DB5FA74}"/>
              </a:ext>
            </a:extLst>
          </p:cNvPr>
          <p:cNvSpPr>
            <a:spLocks noGrp="1"/>
          </p:cNvSpPr>
          <p:nvPr>
            <p:ph type="title"/>
          </p:nvPr>
        </p:nvSpPr>
        <p:spPr>
          <a:xfrm>
            <a:off x="457200" y="-142875"/>
            <a:ext cx="3543300" cy="1143000"/>
          </a:xfrm>
        </p:spPr>
        <p:txBody>
          <a:bodyPr/>
          <a:lstStyle/>
          <a:p>
            <a:pPr eaLnBrk="1" fontAlgn="auto" hangingPunct="1">
              <a:spcAft>
                <a:spcPts val="0"/>
              </a:spcAft>
              <a:defRPr/>
            </a:pPr>
            <a:r>
              <a:rPr lang="en-US" dirty="0">
                <a:solidFill>
                  <a:srgbClr val="00B0F0"/>
                </a:solidFill>
              </a:rPr>
              <a:t>Question 4</a:t>
            </a:r>
          </a:p>
        </p:txBody>
      </p:sp>
      <p:sp>
        <p:nvSpPr>
          <p:cNvPr id="27650" name="TextBox 3">
            <a:extLst>
              <a:ext uri="{FF2B5EF4-FFF2-40B4-BE49-F238E27FC236}">
                <a16:creationId xmlns:a16="http://schemas.microsoft.com/office/drawing/2014/main" id="{5613567C-9703-86CC-4B91-7C18950A5F97}"/>
              </a:ext>
            </a:extLst>
          </p:cNvPr>
          <p:cNvSpPr txBox="1">
            <a:spLocks noChangeArrowheads="1"/>
          </p:cNvSpPr>
          <p:nvPr/>
        </p:nvSpPr>
        <p:spPr bwMode="auto">
          <a:xfrm>
            <a:off x="571500" y="1071563"/>
            <a:ext cx="35433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dirty="0"/>
              <a:t>Does this story make reference to any piece of legislation or policy on gender equality or human rights?</a:t>
            </a:r>
          </a:p>
        </p:txBody>
      </p:sp>
      <p:sp>
        <p:nvSpPr>
          <p:cNvPr id="5" name="Oval 4">
            <a:extLst>
              <a:ext uri="{FF2B5EF4-FFF2-40B4-BE49-F238E27FC236}">
                <a16:creationId xmlns:a16="http://schemas.microsoft.com/office/drawing/2014/main" id="{BD557357-628C-0F4B-BABB-E2E06E93C439}"/>
              </a:ext>
            </a:extLst>
          </p:cNvPr>
          <p:cNvSpPr/>
          <p:nvPr/>
        </p:nvSpPr>
        <p:spPr>
          <a:xfrm>
            <a:off x="500063" y="1214438"/>
            <a:ext cx="71437" cy="71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TextBox 9">
            <a:extLst>
              <a:ext uri="{FF2B5EF4-FFF2-40B4-BE49-F238E27FC236}">
                <a16:creationId xmlns:a16="http://schemas.microsoft.com/office/drawing/2014/main" id="{A48E83E4-39AC-2F7E-85D6-00C464B68BB1}"/>
              </a:ext>
            </a:extLst>
          </p:cNvPr>
          <p:cNvSpPr txBox="1">
            <a:spLocks noChangeArrowheads="1"/>
          </p:cNvSpPr>
          <p:nvPr/>
        </p:nvSpPr>
        <p:spPr bwMode="auto">
          <a:xfrm>
            <a:off x="676275" y="2398713"/>
            <a:ext cx="33575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1. Yes</a:t>
            </a:r>
          </a:p>
        </p:txBody>
      </p:sp>
      <p:sp>
        <p:nvSpPr>
          <p:cNvPr id="11" name="TextBox 10">
            <a:extLst>
              <a:ext uri="{FF2B5EF4-FFF2-40B4-BE49-F238E27FC236}">
                <a16:creationId xmlns:a16="http://schemas.microsoft.com/office/drawing/2014/main" id="{036BA194-E062-BEB4-1ACA-44685E4515A1}"/>
              </a:ext>
            </a:extLst>
          </p:cNvPr>
          <p:cNvSpPr txBox="1">
            <a:spLocks noChangeArrowheads="1"/>
          </p:cNvSpPr>
          <p:nvPr/>
        </p:nvSpPr>
        <p:spPr bwMode="auto">
          <a:xfrm>
            <a:off x="2424113" y="2425700"/>
            <a:ext cx="3429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2. No</a:t>
            </a:r>
          </a:p>
        </p:txBody>
      </p:sp>
      <p:sp>
        <p:nvSpPr>
          <p:cNvPr id="15" name="Rectangle 14">
            <a:extLst>
              <a:ext uri="{FF2B5EF4-FFF2-40B4-BE49-F238E27FC236}">
                <a16:creationId xmlns:a16="http://schemas.microsoft.com/office/drawing/2014/main" id="{02150211-8A7A-4548-B0E7-9578ABDDEF7E}"/>
              </a:ext>
            </a:extLst>
          </p:cNvPr>
          <p:cNvSpPr/>
          <p:nvPr/>
        </p:nvSpPr>
        <p:spPr>
          <a:xfrm>
            <a:off x="2424113" y="2478088"/>
            <a:ext cx="719137" cy="2174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14" name="Straight Arrow Connector 13">
            <a:extLst>
              <a:ext uri="{FF2B5EF4-FFF2-40B4-BE49-F238E27FC236}">
                <a16:creationId xmlns:a16="http://schemas.microsoft.com/office/drawing/2014/main" id="{2EBDAF78-D5AF-224E-9ADD-1DF790036A5E}"/>
              </a:ext>
            </a:extLst>
          </p:cNvPr>
          <p:cNvCxnSpPr/>
          <p:nvPr/>
        </p:nvCxnSpPr>
        <p:spPr>
          <a:xfrm flipV="1">
            <a:off x="91281" y="5517232"/>
            <a:ext cx="731837" cy="0"/>
          </a:xfrm>
          <a:prstGeom prst="straightConnector1">
            <a:avLst/>
          </a:prstGeom>
          <a:ln>
            <a:solidFill>
              <a:schemeClr val="accent1">
                <a:lumMod val="60000"/>
                <a:lumOff val="40000"/>
              </a:schemeClr>
            </a:solidFill>
            <a:tailEnd type="arrow"/>
          </a:ln>
        </p:spPr>
        <p:style>
          <a:lnRef idx="2">
            <a:schemeClr val="dk1"/>
          </a:lnRef>
          <a:fillRef idx="0">
            <a:schemeClr val="dk1"/>
          </a:fillRef>
          <a:effectRef idx="1">
            <a:schemeClr val="dk1"/>
          </a:effectRef>
          <a:fontRef idx="minor">
            <a:schemeClr val="tx1"/>
          </a:fontRef>
        </p:style>
      </p:cxnSp>
      <p:pic>
        <p:nvPicPr>
          <p:cNvPr id="3" name="Picture 2">
            <a:extLst>
              <a:ext uri="{FF2B5EF4-FFF2-40B4-BE49-F238E27FC236}">
                <a16:creationId xmlns:a16="http://schemas.microsoft.com/office/drawing/2014/main" id="{FF872CEA-9F90-9260-353B-E267358CE3CA}"/>
              </a:ext>
            </a:extLst>
          </p:cNvPr>
          <p:cNvPicPr>
            <a:picLocks noChangeAspect="1"/>
          </p:cNvPicPr>
          <p:nvPr/>
        </p:nvPicPr>
        <p:blipFill>
          <a:blip r:embed="rId2"/>
          <a:stretch>
            <a:fillRect/>
          </a:stretch>
        </p:blipFill>
        <p:spPr>
          <a:xfrm>
            <a:off x="4196639" y="116632"/>
            <a:ext cx="4477435" cy="6858000"/>
          </a:xfrm>
          <a:prstGeom prst="rect">
            <a:avLst/>
          </a:prstGeom>
        </p:spPr>
      </p:pic>
      <p:sp>
        <p:nvSpPr>
          <p:cNvPr id="17" name="Content Placeholder 2">
            <a:extLst>
              <a:ext uri="{FF2B5EF4-FFF2-40B4-BE49-F238E27FC236}">
                <a16:creationId xmlns:a16="http://schemas.microsoft.com/office/drawing/2014/main" id="{18C19952-D982-AC4D-A78D-B007AEEF1ECB}"/>
              </a:ext>
            </a:extLst>
          </p:cNvPr>
          <p:cNvSpPr txBox="1">
            <a:spLocks/>
          </p:cNvSpPr>
          <p:nvPr/>
        </p:nvSpPr>
        <p:spPr>
          <a:xfrm>
            <a:off x="4544643" y="4701430"/>
            <a:ext cx="3781425" cy="714375"/>
          </a:xfrm>
          <a:prstGeom prst="rect">
            <a:avLst/>
          </a:prstGeom>
          <a:solidFill>
            <a:schemeClr val="accent4">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lnSpcReduction="10000"/>
          </a:bodyPr>
          <a:lstStyle/>
          <a:p>
            <a:pPr algn="ctr" eaLnBrk="1" fontAlgn="auto" hangingPunct="1">
              <a:spcBef>
                <a:spcPts val="0"/>
              </a:spcBef>
              <a:spcAft>
                <a:spcPts val="0"/>
              </a:spcAft>
              <a:defRPr/>
            </a:pPr>
            <a:r>
              <a:rPr lang="en-GB" sz="1400" dirty="0"/>
              <a:t>The story makes no reference to legislation or policy on gender equality policy or human rights. Code 2</a:t>
            </a:r>
            <a:endParaRPr lang="en-US" sz="1400" dirty="0"/>
          </a:p>
        </p:txBody>
      </p:sp>
      <p:pic>
        <p:nvPicPr>
          <p:cNvPr id="4" name="Picture 3">
            <a:extLst>
              <a:ext uri="{FF2B5EF4-FFF2-40B4-BE49-F238E27FC236}">
                <a16:creationId xmlns:a16="http://schemas.microsoft.com/office/drawing/2014/main" id="{9E352C9D-73AD-FA2C-322A-CA2AA3D69879}"/>
              </a:ext>
            </a:extLst>
          </p:cNvPr>
          <p:cNvPicPr>
            <a:picLocks noChangeAspect="1"/>
          </p:cNvPicPr>
          <p:nvPr/>
        </p:nvPicPr>
        <p:blipFill>
          <a:blip r:embed="rId3"/>
          <a:stretch>
            <a:fillRect/>
          </a:stretch>
        </p:blipFill>
        <p:spPr>
          <a:xfrm>
            <a:off x="930736" y="3012331"/>
            <a:ext cx="3103102" cy="3136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11"/>
                                        </p:tgtEl>
                                        <p:attrNameLst>
                                          <p:attrName>style.visibility</p:attrName>
                                        </p:attrNameLst>
                                      </p:cBhvr>
                                      <p:to>
                                        <p:strVal val="visible"/>
                                      </p:to>
                                    </p:set>
                                  </p:childTnLst>
                                </p:cTn>
                              </p:par>
                              <p:par>
                                <p:cTn id="10" presetID="10"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D8624BFD-BBE0-E743-ABEA-4AB859E5CF04}"/>
              </a:ext>
            </a:extLst>
          </p:cNvPr>
          <p:cNvSpPr txBox="1">
            <a:spLocks/>
          </p:cNvSpPr>
          <p:nvPr/>
        </p:nvSpPr>
        <p:spPr>
          <a:xfrm>
            <a:off x="457200" y="-142875"/>
            <a:ext cx="3543300" cy="1143000"/>
          </a:xfrm>
          <a:prstGeom prst="rect">
            <a:avLst/>
          </a:prstGeom>
        </p:spPr>
        <p:txBody>
          <a:bodyPr anchor="b">
            <a:normAutofit/>
          </a:bodyPr>
          <a:lstStyle/>
          <a:p>
            <a:pPr eaLnBrk="1" fontAlgn="auto" hangingPunct="1">
              <a:spcAft>
                <a:spcPts val="0"/>
              </a:spcAft>
              <a:defRPr/>
            </a:pPr>
            <a:r>
              <a:rPr lang="en-US" sz="3000" cap="small" dirty="0">
                <a:solidFill>
                  <a:srgbClr val="00B0F0"/>
                </a:solidFill>
                <a:latin typeface="+mj-lt"/>
                <a:ea typeface="+mj-ea"/>
                <a:cs typeface="+mj-cs"/>
              </a:rPr>
              <a:t>Question 5</a:t>
            </a:r>
          </a:p>
        </p:txBody>
      </p:sp>
      <p:sp>
        <p:nvSpPr>
          <p:cNvPr id="15" name="Oval 14">
            <a:extLst>
              <a:ext uri="{FF2B5EF4-FFF2-40B4-BE49-F238E27FC236}">
                <a16:creationId xmlns:a16="http://schemas.microsoft.com/office/drawing/2014/main" id="{6BA3FB18-86F4-A14F-A43C-7C781D034C86}"/>
              </a:ext>
            </a:extLst>
          </p:cNvPr>
          <p:cNvSpPr/>
          <p:nvPr/>
        </p:nvSpPr>
        <p:spPr>
          <a:xfrm>
            <a:off x="500063" y="1296988"/>
            <a:ext cx="71437" cy="71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8675" name="TextBox 12">
            <a:extLst>
              <a:ext uri="{FF2B5EF4-FFF2-40B4-BE49-F238E27FC236}">
                <a16:creationId xmlns:a16="http://schemas.microsoft.com/office/drawing/2014/main" id="{D275088D-BE66-74EC-67F7-9EBB8A94CBB1}"/>
              </a:ext>
            </a:extLst>
          </p:cNvPr>
          <p:cNvSpPr txBox="1">
            <a:spLocks noChangeArrowheads="1"/>
          </p:cNvSpPr>
          <p:nvPr/>
        </p:nvSpPr>
        <p:spPr bwMode="auto">
          <a:xfrm>
            <a:off x="571500" y="1154113"/>
            <a:ext cx="3286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a:t>Is the story about a particular woman or group of women?</a:t>
            </a:r>
          </a:p>
        </p:txBody>
      </p:sp>
      <p:grpSp>
        <p:nvGrpSpPr>
          <p:cNvPr id="28678" name="Group 2">
            <a:extLst>
              <a:ext uri="{FF2B5EF4-FFF2-40B4-BE49-F238E27FC236}">
                <a16:creationId xmlns:a16="http://schemas.microsoft.com/office/drawing/2014/main" id="{D30F4823-2E87-C679-EEE8-30743437C45B}"/>
              </a:ext>
            </a:extLst>
          </p:cNvPr>
          <p:cNvGrpSpPr>
            <a:grpSpLocks/>
          </p:cNvGrpSpPr>
          <p:nvPr/>
        </p:nvGrpSpPr>
        <p:grpSpPr bwMode="auto">
          <a:xfrm>
            <a:off x="611188" y="2276475"/>
            <a:ext cx="3175000" cy="900113"/>
            <a:chOff x="611188" y="2276475"/>
            <a:chExt cx="3175000" cy="900113"/>
          </a:xfrm>
        </p:grpSpPr>
        <p:grpSp>
          <p:nvGrpSpPr>
            <p:cNvPr id="28682" name="Group 1">
              <a:extLst>
                <a:ext uri="{FF2B5EF4-FFF2-40B4-BE49-F238E27FC236}">
                  <a16:creationId xmlns:a16="http://schemas.microsoft.com/office/drawing/2014/main" id="{40A9EE7D-CA7D-7773-B6B6-5B359295998B}"/>
                </a:ext>
              </a:extLst>
            </p:cNvPr>
            <p:cNvGrpSpPr>
              <a:grpSpLocks/>
            </p:cNvGrpSpPr>
            <p:nvPr/>
          </p:nvGrpSpPr>
          <p:grpSpPr bwMode="auto">
            <a:xfrm>
              <a:off x="642938" y="2276475"/>
              <a:ext cx="3143250" cy="900113"/>
              <a:chOff x="642938" y="2276475"/>
              <a:chExt cx="3143250" cy="900113"/>
            </a:xfrm>
          </p:grpSpPr>
          <p:sp>
            <p:nvSpPr>
              <p:cNvPr id="28684" name="TextBox 19">
                <a:extLst>
                  <a:ext uri="{FF2B5EF4-FFF2-40B4-BE49-F238E27FC236}">
                    <a16:creationId xmlns:a16="http://schemas.microsoft.com/office/drawing/2014/main" id="{6B84072A-5B61-E43B-CAA6-D2AED7E495FC}"/>
                  </a:ext>
                </a:extLst>
              </p:cNvPr>
              <p:cNvSpPr txBox="1">
                <a:spLocks noChangeArrowheads="1"/>
              </p:cNvSpPr>
              <p:nvPr/>
            </p:nvSpPr>
            <p:spPr bwMode="auto">
              <a:xfrm>
                <a:off x="642938" y="2276475"/>
                <a:ext cx="3143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1. Yes </a:t>
                </a:r>
              </a:p>
            </p:txBody>
          </p:sp>
          <p:sp>
            <p:nvSpPr>
              <p:cNvPr id="28685" name="TextBox 22">
                <a:extLst>
                  <a:ext uri="{FF2B5EF4-FFF2-40B4-BE49-F238E27FC236}">
                    <a16:creationId xmlns:a16="http://schemas.microsoft.com/office/drawing/2014/main" id="{0D89805D-EE1F-384A-F42B-A92E87635A7C}"/>
                  </a:ext>
                </a:extLst>
              </p:cNvPr>
              <p:cNvSpPr txBox="1">
                <a:spLocks noChangeArrowheads="1"/>
              </p:cNvSpPr>
              <p:nvPr/>
            </p:nvSpPr>
            <p:spPr bwMode="auto">
              <a:xfrm>
                <a:off x="642938" y="2852738"/>
                <a:ext cx="3143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2. No</a:t>
                </a:r>
              </a:p>
            </p:txBody>
          </p:sp>
        </p:grpSp>
        <p:sp>
          <p:nvSpPr>
            <p:cNvPr id="17" name="Rectangle 16">
              <a:extLst>
                <a:ext uri="{FF2B5EF4-FFF2-40B4-BE49-F238E27FC236}">
                  <a16:creationId xmlns:a16="http://schemas.microsoft.com/office/drawing/2014/main" id="{1BC16820-D43C-044C-9E36-987AD41E3DA1}"/>
                </a:ext>
              </a:extLst>
            </p:cNvPr>
            <p:cNvSpPr/>
            <p:nvPr/>
          </p:nvSpPr>
          <p:spPr>
            <a:xfrm>
              <a:off x="611188" y="2276475"/>
              <a:ext cx="865187" cy="3603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grpSp>
      <p:cxnSp>
        <p:nvCxnSpPr>
          <p:cNvPr id="12" name="Straight Arrow Connector 11">
            <a:extLst>
              <a:ext uri="{FF2B5EF4-FFF2-40B4-BE49-F238E27FC236}">
                <a16:creationId xmlns:a16="http://schemas.microsoft.com/office/drawing/2014/main" id="{918AB112-184B-814F-8E28-9D6FC497757A}"/>
              </a:ext>
            </a:extLst>
          </p:cNvPr>
          <p:cNvCxnSpPr>
            <a:cxnSpLocks/>
          </p:cNvCxnSpPr>
          <p:nvPr/>
        </p:nvCxnSpPr>
        <p:spPr>
          <a:xfrm flipV="1">
            <a:off x="1893863" y="5985049"/>
            <a:ext cx="0" cy="612303"/>
          </a:xfrm>
          <a:prstGeom prst="straightConnector1">
            <a:avLst/>
          </a:prstGeom>
          <a:ln>
            <a:solidFill>
              <a:schemeClr val="accent1">
                <a:lumMod val="60000"/>
                <a:lumOff val="40000"/>
              </a:schemeClr>
            </a:solidFill>
            <a:tailEnd type="arrow"/>
          </a:ln>
        </p:spPr>
        <p:style>
          <a:lnRef idx="2">
            <a:schemeClr val="dk1"/>
          </a:lnRef>
          <a:fillRef idx="0">
            <a:schemeClr val="dk1"/>
          </a:fillRef>
          <a:effectRef idx="1">
            <a:schemeClr val="dk1"/>
          </a:effectRef>
          <a:fontRef idx="minor">
            <a:schemeClr val="tx1"/>
          </a:fontRef>
        </p:style>
      </p:cxnSp>
      <p:pic>
        <p:nvPicPr>
          <p:cNvPr id="2" name="Picture 1">
            <a:extLst>
              <a:ext uri="{FF2B5EF4-FFF2-40B4-BE49-F238E27FC236}">
                <a16:creationId xmlns:a16="http://schemas.microsoft.com/office/drawing/2014/main" id="{CA5C3E1F-FC6F-7C9D-40C3-069A23C6938D}"/>
              </a:ext>
            </a:extLst>
          </p:cNvPr>
          <p:cNvPicPr>
            <a:picLocks noChangeAspect="1"/>
          </p:cNvPicPr>
          <p:nvPr/>
        </p:nvPicPr>
        <p:blipFill>
          <a:blip r:embed="rId2"/>
          <a:stretch>
            <a:fillRect/>
          </a:stretch>
        </p:blipFill>
        <p:spPr>
          <a:xfrm>
            <a:off x="4196639" y="116632"/>
            <a:ext cx="4477435" cy="6858000"/>
          </a:xfrm>
          <a:prstGeom prst="rect">
            <a:avLst/>
          </a:prstGeom>
        </p:spPr>
      </p:pic>
      <p:sp>
        <p:nvSpPr>
          <p:cNvPr id="18" name="Content Placeholder 2">
            <a:extLst>
              <a:ext uri="{FF2B5EF4-FFF2-40B4-BE49-F238E27FC236}">
                <a16:creationId xmlns:a16="http://schemas.microsoft.com/office/drawing/2014/main" id="{76F05A04-76FB-424A-9559-F1819B7851F1}"/>
              </a:ext>
            </a:extLst>
          </p:cNvPr>
          <p:cNvSpPr txBox="1">
            <a:spLocks/>
          </p:cNvSpPr>
          <p:nvPr/>
        </p:nvSpPr>
        <p:spPr>
          <a:xfrm>
            <a:off x="4436351" y="4652962"/>
            <a:ext cx="3781425" cy="720725"/>
          </a:xfrm>
          <a:prstGeom prst="rect">
            <a:avLst/>
          </a:prstGeom>
          <a:solidFill>
            <a:schemeClr val="accent4">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lnSpcReduction="10000"/>
          </a:bodyPr>
          <a:lstStyle/>
          <a:p>
            <a:pPr algn="ctr" eaLnBrk="1" hangingPunct="1">
              <a:defRPr/>
            </a:pPr>
            <a:r>
              <a:rPr lang="en-CA" sz="1400" dirty="0"/>
              <a:t>Yes, this story is about the election  and pledge of female politician </a:t>
            </a:r>
            <a:r>
              <a:rPr lang="en-CA" sz="1400" dirty="0" err="1"/>
              <a:t>Netumbo</a:t>
            </a:r>
            <a:r>
              <a:rPr lang="en-CA" sz="1400" dirty="0"/>
              <a:t> Nandi-Ndaitwah. </a:t>
            </a:r>
            <a:r>
              <a:rPr lang="en-CA" sz="1400" b="1" dirty="0"/>
              <a:t>Code 1.</a:t>
            </a:r>
            <a:endParaRPr lang="en-US" sz="1400" dirty="0"/>
          </a:p>
        </p:txBody>
      </p:sp>
      <p:pic>
        <p:nvPicPr>
          <p:cNvPr id="3" name="Picture 2">
            <a:extLst>
              <a:ext uri="{FF2B5EF4-FFF2-40B4-BE49-F238E27FC236}">
                <a16:creationId xmlns:a16="http://schemas.microsoft.com/office/drawing/2014/main" id="{85F10DB6-F95D-664E-0B82-F5008D2C56F0}"/>
              </a:ext>
            </a:extLst>
          </p:cNvPr>
          <p:cNvPicPr>
            <a:picLocks noChangeAspect="1"/>
          </p:cNvPicPr>
          <p:nvPr/>
        </p:nvPicPr>
        <p:blipFill>
          <a:blip r:embed="rId3"/>
          <a:stretch>
            <a:fillRect/>
          </a:stretch>
        </p:blipFill>
        <p:spPr>
          <a:xfrm>
            <a:off x="712432" y="3227149"/>
            <a:ext cx="3314700" cy="260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5F32B-CAEB-8743-A119-859193D92D38}"/>
              </a:ext>
            </a:extLst>
          </p:cNvPr>
          <p:cNvSpPr>
            <a:spLocks noGrp="1"/>
          </p:cNvSpPr>
          <p:nvPr>
            <p:ph type="title"/>
          </p:nvPr>
        </p:nvSpPr>
        <p:spPr>
          <a:xfrm>
            <a:off x="457200" y="-142875"/>
            <a:ext cx="3543300" cy="1143000"/>
          </a:xfrm>
        </p:spPr>
        <p:txBody>
          <a:bodyPr/>
          <a:lstStyle/>
          <a:p>
            <a:pPr eaLnBrk="1" fontAlgn="auto" hangingPunct="1">
              <a:spcAft>
                <a:spcPts val="0"/>
              </a:spcAft>
              <a:defRPr/>
            </a:pPr>
            <a:r>
              <a:rPr lang="en-US" dirty="0">
                <a:solidFill>
                  <a:srgbClr val="00B0F0"/>
                </a:solidFill>
              </a:rPr>
              <a:t>Question 6</a:t>
            </a:r>
          </a:p>
        </p:txBody>
      </p:sp>
      <p:sp>
        <p:nvSpPr>
          <p:cNvPr id="5" name="Oval 4">
            <a:extLst>
              <a:ext uri="{FF2B5EF4-FFF2-40B4-BE49-F238E27FC236}">
                <a16:creationId xmlns:a16="http://schemas.microsoft.com/office/drawing/2014/main" id="{F408C9BB-E093-4C4C-B583-FA5E172FFC32}"/>
              </a:ext>
            </a:extLst>
          </p:cNvPr>
          <p:cNvSpPr/>
          <p:nvPr/>
        </p:nvSpPr>
        <p:spPr>
          <a:xfrm>
            <a:off x="500063" y="1296988"/>
            <a:ext cx="71437" cy="71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TextBox 10">
            <a:extLst>
              <a:ext uri="{FF2B5EF4-FFF2-40B4-BE49-F238E27FC236}">
                <a16:creationId xmlns:a16="http://schemas.microsoft.com/office/drawing/2014/main" id="{65AC8F57-BD63-48E9-AABC-8F192EA42C84}"/>
              </a:ext>
            </a:extLst>
          </p:cNvPr>
          <p:cNvSpPr txBox="1">
            <a:spLocks noChangeArrowheads="1"/>
          </p:cNvSpPr>
          <p:nvPr/>
        </p:nvSpPr>
        <p:spPr bwMode="auto">
          <a:xfrm>
            <a:off x="642938" y="3071813"/>
            <a:ext cx="3143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1. Agree</a:t>
            </a:r>
          </a:p>
        </p:txBody>
      </p:sp>
      <p:sp>
        <p:nvSpPr>
          <p:cNvPr id="12" name="TextBox 11">
            <a:extLst>
              <a:ext uri="{FF2B5EF4-FFF2-40B4-BE49-F238E27FC236}">
                <a16:creationId xmlns:a16="http://schemas.microsoft.com/office/drawing/2014/main" id="{0ADBB246-7AA0-4960-77FC-5A7DF1680144}"/>
              </a:ext>
            </a:extLst>
          </p:cNvPr>
          <p:cNvSpPr txBox="1">
            <a:spLocks noChangeArrowheads="1"/>
          </p:cNvSpPr>
          <p:nvPr/>
        </p:nvSpPr>
        <p:spPr bwMode="auto">
          <a:xfrm>
            <a:off x="642938" y="3429000"/>
            <a:ext cx="3143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2. Disagree</a:t>
            </a:r>
          </a:p>
        </p:txBody>
      </p:sp>
      <p:sp>
        <p:nvSpPr>
          <p:cNvPr id="29701" name="TextBox 12">
            <a:extLst>
              <a:ext uri="{FF2B5EF4-FFF2-40B4-BE49-F238E27FC236}">
                <a16:creationId xmlns:a16="http://schemas.microsoft.com/office/drawing/2014/main" id="{A465372E-DBF9-F7EF-1CDD-0B749DCDDB95}"/>
              </a:ext>
            </a:extLst>
          </p:cNvPr>
          <p:cNvSpPr txBox="1">
            <a:spLocks noChangeArrowheads="1"/>
          </p:cNvSpPr>
          <p:nvPr/>
        </p:nvSpPr>
        <p:spPr bwMode="auto">
          <a:xfrm>
            <a:off x="571500" y="1082675"/>
            <a:ext cx="32861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a:t>To what extent do you agree with the following statement: </a:t>
            </a:r>
          </a:p>
          <a:p>
            <a:pPr eaLnBrk="1" hangingPunct="1">
              <a:spcBef>
                <a:spcPct val="0"/>
              </a:spcBef>
              <a:buClrTx/>
              <a:buSzTx/>
              <a:buFontTx/>
              <a:buNone/>
            </a:pPr>
            <a:endParaRPr lang="en-US" altLang="en-US" sz="1800"/>
          </a:p>
          <a:p>
            <a:pPr eaLnBrk="1" hangingPunct="1">
              <a:spcBef>
                <a:spcPct val="0"/>
              </a:spcBef>
              <a:buClrTx/>
              <a:buSzTx/>
              <a:buFontTx/>
              <a:buNone/>
            </a:pPr>
            <a:r>
              <a:rPr lang="en-US" altLang="en-US" sz="1800"/>
              <a:t>“This story clearly highlights issues of inequality between women and men?”</a:t>
            </a:r>
          </a:p>
        </p:txBody>
      </p:sp>
      <p:sp>
        <p:nvSpPr>
          <p:cNvPr id="18" name="Rectangle 17">
            <a:extLst>
              <a:ext uri="{FF2B5EF4-FFF2-40B4-BE49-F238E27FC236}">
                <a16:creationId xmlns:a16="http://schemas.microsoft.com/office/drawing/2014/main" id="{5A5CB1E3-2A20-2A49-865E-44A91F393C5C}"/>
              </a:ext>
            </a:extLst>
          </p:cNvPr>
          <p:cNvSpPr/>
          <p:nvPr/>
        </p:nvSpPr>
        <p:spPr>
          <a:xfrm>
            <a:off x="684213" y="3429000"/>
            <a:ext cx="1366837" cy="3603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13" name="Straight Arrow Connector 12">
            <a:extLst>
              <a:ext uri="{FF2B5EF4-FFF2-40B4-BE49-F238E27FC236}">
                <a16:creationId xmlns:a16="http://schemas.microsoft.com/office/drawing/2014/main" id="{487601AC-28AB-4749-8737-7797C460946D}"/>
              </a:ext>
            </a:extLst>
          </p:cNvPr>
          <p:cNvCxnSpPr>
            <a:cxnSpLocks/>
          </p:cNvCxnSpPr>
          <p:nvPr/>
        </p:nvCxnSpPr>
        <p:spPr>
          <a:xfrm flipV="1">
            <a:off x="2771800" y="6458830"/>
            <a:ext cx="0" cy="296690"/>
          </a:xfrm>
          <a:prstGeom prst="straightConnector1">
            <a:avLst/>
          </a:prstGeom>
          <a:ln>
            <a:solidFill>
              <a:schemeClr val="accent1">
                <a:lumMod val="60000"/>
                <a:lumOff val="40000"/>
              </a:schemeClr>
            </a:solidFill>
            <a:tailEnd type="arrow"/>
          </a:ln>
        </p:spPr>
        <p:style>
          <a:lnRef idx="2">
            <a:schemeClr val="dk1"/>
          </a:lnRef>
          <a:fillRef idx="0">
            <a:schemeClr val="dk1"/>
          </a:fillRef>
          <a:effectRef idx="1">
            <a:schemeClr val="dk1"/>
          </a:effectRef>
          <a:fontRef idx="minor">
            <a:schemeClr val="tx1"/>
          </a:fontRef>
        </p:style>
      </p:cxnSp>
      <p:pic>
        <p:nvPicPr>
          <p:cNvPr id="3" name="Picture 2">
            <a:extLst>
              <a:ext uri="{FF2B5EF4-FFF2-40B4-BE49-F238E27FC236}">
                <a16:creationId xmlns:a16="http://schemas.microsoft.com/office/drawing/2014/main" id="{11931E1E-9176-F07A-646C-BBC1183778AE}"/>
              </a:ext>
            </a:extLst>
          </p:cNvPr>
          <p:cNvPicPr>
            <a:picLocks noChangeAspect="1"/>
          </p:cNvPicPr>
          <p:nvPr/>
        </p:nvPicPr>
        <p:blipFill>
          <a:blip r:embed="rId2"/>
          <a:stretch>
            <a:fillRect/>
          </a:stretch>
        </p:blipFill>
        <p:spPr>
          <a:xfrm>
            <a:off x="4196639" y="116632"/>
            <a:ext cx="4477435" cy="6858000"/>
          </a:xfrm>
          <a:prstGeom prst="rect">
            <a:avLst/>
          </a:prstGeom>
        </p:spPr>
      </p:pic>
      <p:sp>
        <p:nvSpPr>
          <p:cNvPr id="22" name="Content Placeholder 2">
            <a:extLst>
              <a:ext uri="{FF2B5EF4-FFF2-40B4-BE49-F238E27FC236}">
                <a16:creationId xmlns:a16="http://schemas.microsoft.com/office/drawing/2014/main" id="{CC39341F-7D09-744D-B305-163DA40F282B}"/>
              </a:ext>
            </a:extLst>
          </p:cNvPr>
          <p:cNvSpPr txBox="1">
            <a:spLocks/>
          </p:cNvSpPr>
          <p:nvPr/>
        </p:nvSpPr>
        <p:spPr>
          <a:xfrm>
            <a:off x="4491462" y="4509120"/>
            <a:ext cx="3887787" cy="592138"/>
          </a:xfrm>
          <a:prstGeom prst="rect">
            <a:avLst/>
          </a:prstGeom>
          <a:solidFill>
            <a:schemeClr val="accent4">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lstStyle/>
          <a:p>
            <a:pPr algn="ctr" eaLnBrk="1" fontAlgn="auto" hangingPunct="1">
              <a:spcBef>
                <a:spcPts val="600"/>
              </a:spcBef>
              <a:spcAft>
                <a:spcPts val="0"/>
              </a:spcAft>
              <a:buClr>
                <a:schemeClr val="accent1"/>
              </a:buClr>
              <a:buSzPct val="70000"/>
              <a:defRPr/>
            </a:pPr>
            <a:r>
              <a:rPr lang="en-CA" sz="1400" dirty="0"/>
              <a:t>This story does not highlight issues of inequality between women and men. </a:t>
            </a:r>
            <a:r>
              <a:rPr lang="en-CA" sz="1400" b="1" dirty="0"/>
              <a:t>Code 2</a:t>
            </a:r>
            <a:endParaRPr lang="en-US" sz="1400" dirty="0"/>
          </a:p>
        </p:txBody>
      </p:sp>
      <p:pic>
        <p:nvPicPr>
          <p:cNvPr id="4" name="Picture 3">
            <a:extLst>
              <a:ext uri="{FF2B5EF4-FFF2-40B4-BE49-F238E27FC236}">
                <a16:creationId xmlns:a16="http://schemas.microsoft.com/office/drawing/2014/main" id="{315F7731-5F6E-61FE-F860-5A98BA98AE83}"/>
              </a:ext>
            </a:extLst>
          </p:cNvPr>
          <p:cNvPicPr>
            <a:picLocks noChangeAspect="1"/>
          </p:cNvPicPr>
          <p:nvPr/>
        </p:nvPicPr>
        <p:blipFill>
          <a:blip r:embed="rId3"/>
          <a:stretch>
            <a:fillRect/>
          </a:stretch>
        </p:blipFill>
        <p:spPr>
          <a:xfrm>
            <a:off x="783870" y="3855330"/>
            <a:ext cx="3314700" cy="260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12"/>
                                        </p:tgtEl>
                                        <p:attrNameLst>
                                          <p:attrName>style.visibility</p:attrName>
                                        </p:attrNameLst>
                                      </p:cBhvr>
                                      <p:to>
                                        <p:strVal val="visible"/>
                                      </p:to>
                                    </p:set>
                                  </p:childTnLst>
                                </p:cTn>
                              </p:par>
                              <p:par>
                                <p:cTn id="10" presetID="10"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CCA95-BBF5-A34E-A8AC-32D23E259261}"/>
              </a:ext>
            </a:extLst>
          </p:cNvPr>
          <p:cNvSpPr>
            <a:spLocks noGrp="1"/>
          </p:cNvSpPr>
          <p:nvPr>
            <p:ph type="title"/>
          </p:nvPr>
        </p:nvSpPr>
        <p:spPr>
          <a:xfrm>
            <a:off x="457200" y="-142875"/>
            <a:ext cx="3543300" cy="1143000"/>
          </a:xfrm>
        </p:spPr>
        <p:txBody>
          <a:bodyPr/>
          <a:lstStyle/>
          <a:p>
            <a:pPr eaLnBrk="1" fontAlgn="auto" hangingPunct="1">
              <a:spcAft>
                <a:spcPts val="0"/>
              </a:spcAft>
              <a:defRPr/>
            </a:pPr>
            <a:r>
              <a:rPr lang="en-US" dirty="0">
                <a:solidFill>
                  <a:srgbClr val="00B0F0"/>
                </a:solidFill>
              </a:rPr>
              <a:t>Question 7</a:t>
            </a:r>
          </a:p>
        </p:txBody>
      </p:sp>
      <p:sp>
        <p:nvSpPr>
          <p:cNvPr id="5" name="Oval 4">
            <a:extLst>
              <a:ext uri="{FF2B5EF4-FFF2-40B4-BE49-F238E27FC236}">
                <a16:creationId xmlns:a16="http://schemas.microsoft.com/office/drawing/2014/main" id="{41F6A7F9-9D82-1E4D-810F-83CC0DF131CD}"/>
              </a:ext>
            </a:extLst>
          </p:cNvPr>
          <p:cNvSpPr/>
          <p:nvPr/>
        </p:nvSpPr>
        <p:spPr>
          <a:xfrm>
            <a:off x="500063" y="1296988"/>
            <a:ext cx="71437" cy="71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0723" name="TextBox 12">
            <a:extLst>
              <a:ext uri="{FF2B5EF4-FFF2-40B4-BE49-F238E27FC236}">
                <a16:creationId xmlns:a16="http://schemas.microsoft.com/office/drawing/2014/main" id="{F4F515F9-6D6D-C302-F7C6-FF9BC5215B53}"/>
              </a:ext>
            </a:extLst>
          </p:cNvPr>
          <p:cNvSpPr txBox="1">
            <a:spLocks noChangeArrowheads="1"/>
          </p:cNvSpPr>
          <p:nvPr/>
        </p:nvSpPr>
        <p:spPr bwMode="auto">
          <a:xfrm>
            <a:off x="571500" y="1154113"/>
            <a:ext cx="32861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dirty="0"/>
              <a:t>To what extent do you agree with the following statement: </a:t>
            </a:r>
          </a:p>
          <a:p>
            <a:pPr eaLnBrk="1" hangingPunct="1">
              <a:spcBef>
                <a:spcPct val="0"/>
              </a:spcBef>
              <a:buClrTx/>
              <a:buSzTx/>
              <a:buFontTx/>
              <a:buNone/>
            </a:pPr>
            <a:endParaRPr lang="en-US" altLang="en-US" sz="1800" dirty="0"/>
          </a:p>
          <a:p>
            <a:pPr eaLnBrk="1" hangingPunct="1">
              <a:spcBef>
                <a:spcPct val="0"/>
              </a:spcBef>
              <a:buClrTx/>
              <a:buSzTx/>
              <a:buFontTx/>
              <a:buNone/>
            </a:pPr>
            <a:r>
              <a:rPr lang="en-US" altLang="en-US" sz="1800" dirty="0"/>
              <a:t>“This story clearly challenges gender stereotypes.”</a:t>
            </a:r>
          </a:p>
        </p:txBody>
      </p:sp>
      <p:sp>
        <p:nvSpPr>
          <p:cNvPr id="19" name="TextBox 18">
            <a:extLst>
              <a:ext uri="{FF2B5EF4-FFF2-40B4-BE49-F238E27FC236}">
                <a16:creationId xmlns:a16="http://schemas.microsoft.com/office/drawing/2014/main" id="{549E5B05-5E07-411F-E426-033EBE4F55BD}"/>
              </a:ext>
            </a:extLst>
          </p:cNvPr>
          <p:cNvSpPr txBox="1">
            <a:spLocks noChangeArrowheads="1"/>
          </p:cNvSpPr>
          <p:nvPr/>
        </p:nvSpPr>
        <p:spPr bwMode="auto">
          <a:xfrm>
            <a:off x="642938" y="3071813"/>
            <a:ext cx="3143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1. Agree</a:t>
            </a:r>
          </a:p>
        </p:txBody>
      </p:sp>
      <p:sp>
        <p:nvSpPr>
          <p:cNvPr id="20" name="TextBox 19">
            <a:extLst>
              <a:ext uri="{FF2B5EF4-FFF2-40B4-BE49-F238E27FC236}">
                <a16:creationId xmlns:a16="http://schemas.microsoft.com/office/drawing/2014/main" id="{FC9C1BA9-D631-A0DE-C7FB-140F6628D103}"/>
              </a:ext>
            </a:extLst>
          </p:cNvPr>
          <p:cNvSpPr txBox="1">
            <a:spLocks noChangeArrowheads="1"/>
          </p:cNvSpPr>
          <p:nvPr/>
        </p:nvSpPr>
        <p:spPr bwMode="auto">
          <a:xfrm>
            <a:off x="251521" y="3429000"/>
            <a:ext cx="130771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dirty="0"/>
              <a:t>2. Disagree</a:t>
            </a:r>
          </a:p>
        </p:txBody>
      </p:sp>
      <p:sp>
        <p:nvSpPr>
          <p:cNvPr id="25" name="Rectangle 24">
            <a:extLst>
              <a:ext uri="{FF2B5EF4-FFF2-40B4-BE49-F238E27FC236}">
                <a16:creationId xmlns:a16="http://schemas.microsoft.com/office/drawing/2014/main" id="{81767CD0-5425-3B4E-943D-0F9F17BC5896}"/>
              </a:ext>
            </a:extLst>
          </p:cNvPr>
          <p:cNvSpPr/>
          <p:nvPr/>
        </p:nvSpPr>
        <p:spPr>
          <a:xfrm>
            <a:off x="684213" y="3068638"/>
            <a:ext cx="863600" cy="3603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13" name="Straight Arrow Connector 12">
            <a:extLst>
              <a:ext uri="{FF2B5EF4-FFF2-40B4-BE49-F238E27FC236}">
                <a16:creationId xmlns:a16="http://schemas.microsoft.com/office/drawing/2014/main" id="{D040837A-2777-0B4D-BB2E-B968606830B2}"/>
              </a:ext>
            </a:extLst>
          </p:cNvPr>
          <p:cNvCxnSpPr/>
          <p:nvPr/>
        </p:nvCxnSpPr>
        <p:spPr>
          <a:xfrm flipV="1">
            <a:off x="3635896" y="6338888"/>
            <a:ext cx="0" cy="519112"/>
          </a:xfrm>
          <a:prstGeom prst="straightConnector1">
            <a:avLst/>
          </a:prstGeom>
          <a:ln>
            <a:solidFill>
              <a:schemeClr val="accent1">
                <a:lumMod val="60000"/>
                <a:lumOff val="40000"/>
              </a:schemeClr>
            </a:solidFill>
            <a:tailEnd type="arrow"/>
          </a:ln>
        </p:spPr>
        <p:style>
          <a:lnRef idx="2">
            <a:schemeClr val="dk1"/>
          </a:lnRef>
          <a:fillRef idx="0">
            <a:schemeClr val="dk1"/>
          </a:fillRef>
          <a:effectRef idx="1">
            <a:schemeClr val="dk1"/>
          </a:effectRef>
          <a:fontRef idx="minor">
            <a:schemeClr val="tx1"/>
          </a:fontRef>
        </p:style>
      </p:cxnSp>
      <p:pic>
        <p:nvPicPr>
          <p:cNvPr id="3" name="Picture 2">
            <a:extLst>
              <a:ext uri="{FF2B5EF4-FFF2-40B4-BE49-F238E27FC236}">
                <a16:creationId xmlns:a16="http://schemas.microsoft.com/office/drawing/2014/main" id="{B349BAA0-B1FE-D760-3734-391D55D87D2D}"/>
              </a:ext>
            </a:extLst>
          </p:cNvPr>
          <p:cNvPicPr>
            <a:picLocks noChangeAspect="1"/>
          </p:cNvPicPr>
          <p:nvPr/>
        </p:nvPicPr>
        <p:blipFill>
          <a:blip r:embed="rId2"/>
          <a:stretch>
            <a:fillRect/>
          </a:stretch>
        </p:blipFill>
        <p:spPr>
          <a:xfrm>
            <a:off x="4196639" y="116632"/>
            <a:ext cx="4477435" cy="6858000"/>
          </a:xfrm>
          <a:prstGeom prst="rect">
            <a:avLst/>
          </a:prstGeom>
        </p:spPr>
      </p:pic>
      <p:sp>
        <p:nvSpPr>
          <p:cNvPr id="22" name="Content Placeholder 2">
            <a:extLst>
              <a:ext uri="{FF2B5EF4-FFF2-40B4-BE49-F238E27FC236}">
                <a16:creationId xmlns:a16="http://schemas.microsoft.com/office/drawing/2014/main" id="{EFCB4745-887D-6B45-ADA3-553A72C858AE}"/>
              </a:ext>
            </a:extLst>
          </p:cNvPr>
          <p:cNvSpPr txBox="1">
            <a:spLocks/>
          </p:cNvSpPr>
          <p:nvPr/>
        </p:nvSpPr>
        <p:spPr>
          <a:xfrm>
            <a:off x="4366501" y="3333932"/>
            <a:ext cx="4175125" cy="2876550"/>
          </a:xfrm>
          <a:prstGeom prst="rect">
            <a:avLst/>
          </a:prstGeom>
          <a:solidFill>
            <a:schemeClr val="accent4">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lstStyle/>
          <a:p>
            <a:pPr algn="ctr" eaLnBrk="1" fontAlgn="auto" hangingPunct="1">
              <a:spcBef>
                <a:spcPts val="600"/>
              </a:spcBef>
              <a:spcAft>
                <a:spcPts val="0"/>
              </a:spcAft>
              <a:buClr>
                <a:schemeClr val="accent1"/>
              </a:buClr>
              <a:buSzPct val="70000"/>
              <a:buFont typeface="Wingdings"/>
              <a:buNone/>
              <a:defRPr/>
            </a:pPr>
            <a:r>
              <a:rPr lang="en-CA" sz="1400" dirty="0"/>
              <a:t>The story, language and images clearly challenge gender stereotypes. The news clip begins with the camera showing the swearing in of the newly elected President Nandi-Ndaitwah,  first female president of the country and second acting president of Africa. She has at her back a female military officer and female guards. </a:t>
            </a:r>
          </a:p>
          <a:p>
            <a:pPr algn="ctr" eaLnBrk="1" fontAlgn="auto" hangingPunct="1">
              <a:spcBef>
                <a:spcPts val="600"/>
              </a:spcBef>
              <a:spcAft>
                <a:spcPts val="0"/>
              </a:spcAft>
              <a:buClr>
                <a:schemeClr val="accent1"/>
              </a:buClr>
              <a:buSzPct val="70000"/>
              <a:buFont typeface="Wingdings"/>
              <a:buNone/>
              <a:defRPr/>
            </a:pPr>
            <a:r>
              <a:rPr lang="en-CA" sz="1400" dirty="0"/>
              <a:t>The journalist explicitly highlights the fact that she is Namibia’s first female president. </a:t>
            </a:r>
          </a:p>
          <a:p>
            <a:pPr algn="ctr" eaLnBrk="1" fontAlgn="auto" hangingPunct="1">
              <a:spcBef>
                <a:spcPts val="600"/>
              </a:spcBef>
              <a:spcAft>
                <a:spcPts val="0"/>
              </a:spcAft>
              <a:buClr>
                <a:schemeClr val="accent1"/>
              </a:buClr>
              <a:buSzPct val="70000"/>
              <a:buFont typeface="Wingdings"/>
              <a:buNone/>
              <a:defRPr/>
            </a:pPr>
            <a:r>
              <a:rPr lang="en-CA" sz="1400" b="1" dirty="0"/>
              <a:t>Code 1. </a:t>
            </a:r>
            <a:endParaRPr lang="en-US" sz="1400" dirty="0"/>
          </a:p>
        </p:txBody>
      </p:sp>
      <p:pic>
        <p:nvPicPr>
          <p:cNvPr id="4" name="Picture 3">
            <a:extLst>
              <a:ext uri="{FF2B5EF4-FFF2-40B4-BE49-F238E27FC236}">
                <a16:creationId xmlns:a16="http://schemas.microsoft.com/office/drawing/2014/main" id="{B30EA2B4-6873-B86D-A814-78C65C38BF29}"/>
              </a:ext>
            </a:extLst>
          </p:cNvPr>
          <p:cNvPicPr>
            <a:picLocks noChangeAspect="1"/>
          </p:cNvPicPr>
          <p:nvPr/>
        </p:nvPicPr>
        <p:blipFill>
          <a:blip r:embed="rId3"/>
          <a:stretch>
            <a:fillRect/>
          </a:stretch>
        </p:blipFill>
        <p:spPr>
          <a:xfrm>
            <a:off x="1691680" y="3559176"/>
            <a:ext cx="2417628" cy="27797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childTnLst>
                          </p:cTn>
                        </p:par>
                        <p:par>
                          <p:cTn id="8" fill="hold" nodeType="afterGroup">
                            <p:stCondLst>
                              <p:cond delay="2000"/>
                            </p:stCondLst>
                            <p:childTnLst>
                              <p:par>
                                <p:cTn id="9" presetID="1" presetClass="entr" presetSubtype="0" fill="hold" grpId="0" nodeType="afterEffect">
                                  <p:stCondLst>
                                    <p:cond delay="1000"/>
                                  </p:stCondLst>
                                  <p:childTnLst>
                                    <p:set>
                                      <p:cBhvr>
                                        <p:cTn id="10" dur="1" fill="hold">
                                          <p:stCondLst>
                                            <p:cond delay="0"/>
                                          </p:stCondLst>
                                        </p:cTn>
                                        <p:tgtEl>
                                          <p:spTgt spid="19"/>
                                        </p:tgtEl>
                                        <p:attrNameLst>
                                          <p:attrName>style.visibility</p:attrName>
                                        </p:attrNameLst>
                                      </p:cBhvr>
                                      <p:to>
                                        <p:strVal val="visible"/>
                                      </p:to>
                                    </p:set>
                                  </p:childTnLst>
                                </p:cTn>
                              </p:par>
                            </p:childTnLst>
                          </p:cTn>
                        </p:par>
                        <p:par>
                          <p:cTn id="11" fill="hold" nodeType="afterGroup">
                            <p:stCondLst>
                              <p:cond delay="3000"/>
                            </p:stCondLst>
                            <p:childTnLst>
                              <p:par>
                                <p:cTn id="12" presetID="1" presetClass="entr" presetSubtype="0" fill="hold" grpId="0" nodeType="afterEffect">
                                  <p:stCondLst>
                                    <p:cond delay="1000"/>
                                  </p:stCondLst>
                                  <p:childTnLst>
                                    <p:set>
                                      <p:cBhvr>
                                        <p:cTn id="1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ubtitle 2">
            <a:extLst>
              <a:ext uri="{FF2B5EF4-FFF2-40B4-BE49-F238E27FC236}">
                <a16:creationId xmlns:a16="http://schemas.microsoft.com/office/drawing/2014/main" id="{B1D1E56D-F4AF-3FF8-5660-3BE1087FC7F4}"/>
              </a:ext>
            </a:extLst>
          </p:cNvPr>
          <p:cNvSpPr>
            <a:spLocks noGrp="1"/>
          </p:cNvSpPr>
          <p:nvPr>
            <p:ph type="subTitle" idx="1"/>
          </p:nvPr>
        </p:nvSpPr>
        <p:spPr>
          <a:xfrm>
            <a:off x="2528888" y="3914775"/>
            <a:ext cx="6172200" cy="1371600"/>
          </a:xfrm>
        </p:spPr>
        <p:txBody>
          <a:bodyPr/>
          <a:lstStyle/>
          <a:p>
            <a:pPr algn="r" eaLnBrk="1" hangingPunct="1"/>
            <a:r>
              <a:rPr lang="en-US" altLang="en-US"/>
              <a:t>Section 3: Journalists/Reporters</a:t>
            </a:r>
          </a:p>
        </p:txBody>
      </p:sp>
      <p:pic>
        <p:nvPicPr>
          <p:cNvPr id="31746" name="Picture 1">
            <a:extLst>
              <a:ext uri="{FF2B5EF4-FFF2-40B4-BE49-F238E27FC236}">
                <a16:creationId xmlns:a16="http://schemas.microsoft.com/office/drawing/2014/main" id="{4F2FFA1A-1605-C82C-F040-E0D3BF1EB84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72450" y="115888"/>
            <a:ext cx="847725"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AA0A3-F545-1A48-B5C5-3777DFB88AFE}"/>
              </a:ext>
            </a:extLst>
          </p:cNvPr>
          <p:cNvSpPr>
            <a:spLocks noGrp="1"/>
          </p:cNvSpPr>
          <p:nvPr>
            <p:ph type="title"/>
          </p:nvPr>
        </p:nvSpPr>
        <p:spPr>
          <a:xfrm>
            <a:off x="457200" y="-142875"/>
            <a:ext cx="3543300" cy="1143000"/>
          </a:xfrm>
        </p:spPr>
        <p:txBody>
          <a:bodyPr/>
          <a:lstStyle/>
          <a:p>
            <a:pPr eaLnBrk="1" fontAlgn="auto" hangingPunct="1">
              <a:spcAft>
                <a:spcPts val="0"/>
              </a:spcAft>
              <a:defRPr/>
            </a:pPr>
            <a:r>
              <a:rPr lang="en-US" dirty="0">
                <a:solidFill>
                  <a:srgbClr val="00B0F0"/>
                </a:solidFill>
              </a:rPr>
              <a:t>Guidelines</a:t>
            </a:r>
          </a:p>
        </p:txBody>
      </p:sp>
      <p:sp>
        <p:nvSpPr>
          <p:cNvPr id="15" name="TextBox 14">
            <a:extLst>
              <a:ext uri="{FF2B5EF4-FFF2-40B4-BE49-F238E27FC236}">
                <a16:creationId xmlns:a16="http://schemas.microsoft.com/office/drawing/2014/main" id="{52185B65-AA11-82E3-1B83-0CEA2F2FF19C}"/>
              </a:ext>
            </a:extLst>
          </p:cNvPr>
          <p:cNvSpPr txBox="1">
            <a:spLocks noChangeArrowheads="1"/>
          </p:cNvSpPr>
          <p:nvPr/>
        </p:nvSpPr>
        <p:spPr bwMode="auto">
          <a:xfrm>
            <a:off x="430212" y="1196752"/>
            <a:ext cx="3570288"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dirty="0"/>
              <a:t>For this example, there are two people:</a:t>
            </a:r>
          </a:p>
          <a:p>
            <a:pPr eaLnBrk="1" hangingPunct="1">
              <a:spcBef>
                <a:spcPct val="0"/>
              </a:spcBef>
              <a:buClrTx/>
              <a:buSzTx/>
              <a:buFontTx/>
              <a:buNone/>
            </a:pPr>
            <a:r>
              <a:rPr lang="en-US" altLang="en-US" sz="1800" dirty="0"/>
              <a:t>-one anchor</a:t>
            </a:r>
          </a:p>
          <a:p>
            <a:pPr eaLnBrk="1" hangingPunct="1">
              <a:spcBef>
                <a:spcPct val="0"/>
              </a:spcBef>
              <a:buClrTx/>
              <a:buSzTx/>
              <a:buFontTx/>
              <a:buNone/>
            </a:pPr>
            <a:r>
              <a:rPr lang="en-US" altLang="en-US" sz="1800" dirty="0"/>
              <a:t>- One journalist/reporter</a:t>
            </a:r>
          </a:p>
          <a:p>
            <a:pPr eaLnBrk="1" hangingPunct="1">
              <a:spcBef>
                <a:spcPct val="0"/>
              </a:spcBef>
              <a:buClrTx/>
              <a:buSzTx/>
              <a:buFontTx/>
              <a:buNone/>
            </a:pPr>
            <a:endParaRPr lang="en-US" altLang="en-US" sz="1800" dirty="0"/>
          </a:p>
          <a:p>
            <a:pPr eaLnBrk="1" hangingPunct="1">
              <a:spcBef>
                <a:spcPct val="0"/>
              </a:spcBef>
              <a:buClrTx/>
              <a:buSzTx/>
              <a:buFontTx/>
              <a:buNone/>
            </a:pPr>
            <a:r>
              <a:rPr lang="en-US" altLang="en-US" sz="1800" u="sng" dirty="0"/>
              <a:t>Remember all the anchors/reporters in the news should be coded</a:t>
            </a:r>
            <a:r>
              <a:rPr lang="en-US" altLang="en-US" sz="1800" dirty="0"/>
              <a:t>. (See the full monitoring guides for further guidance on determining who to code and who not to code.</a:t>
            </a:r>
          </a:p>
          <a:p>
            <a:pPr eaLnBrk="1" hangingPunct="1">
              <a:spcBef>
                <a:spcPct val="0"/>
              </a:spcBef>
              <a:buClrTx/>
              <a:buSzTx/>
              <a:buFontTx/>
              <a:buNone/>
            </a:pPr>
            <a:endParaRPr lang="en-US" altLang="en-US" sz="1800" dirty="0"/>
          </a:p>
          <a:p>
            <a:pPr eaLnBrk="1" hangingPunct="1">
              <a:spcBef>
                <a:spcPct val="0"/>
              </a:spcBef>
              <a:buClrTx/>
              <a:buSzTx/>
              <a:buFontTx/>
              <a:buNone/>
            </a:pPr>
            <a:r>
              <a:rPr lang="en-US" altLang="en-US" sz="1800" dirty="0"/>
              <a:t>Each person is given their own row on the coding sheets.</a:t>
            </a:r>
          </a:p>
        </p:txBody>
      </p:sp>
      <p:pic>
        <p:nvPicPr>
          <p:cNvPr id="3" name="Picture 2">
            <a:extLst>
              <a:ext uri="{FF2B5EF4-FFF2-40B4-BE49-F238E27FC236}">
                <a16:creationId xmlns:a16="http://schemas.microsoft.com/office/drawing/2014/main" id="{2B2E32AC-67FB-AA64-75EE-B0A5AA28F7F9}"/>
              </a:ext>
            </a:extLst>
          </p:cNvPr>
          <p:cNvPicPr>
            <a:picLocks noChangeAspect="1"/>
          </p:cNvPicPr>
          <p:nvPr/>
        </p:nvPicPr>
        <p:blipFill>
          <a:blip r:embed="rId2"/>
          <a:stretch>
            <a:fillRect/>
          </a:stretch>
        </p:blipFill>
        <p:spPr>
          <a:xfrm>
            <a:off x="4196639" y="116632"/>
            <a:ext cx="4477435"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50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C8E93-3707-4A44-AD61-B90E9EC09085}"/>
              </a:ext>
            </a:extLst>
          </p:cNvPr>
          <p:cNvSpPr>
            <a:spLocks noGrp="1"/>
          </p:cNvSpPr>
          <p:nvPr>
            <p:ph type="title"/>
          </p:nvPr>
        </p:nvSpPr>
        <p:spPr>
          <a:xfrm>
            <a:off x="457200" y="-142875"/>
            <a:ext cx="3543300" cy="1143000"/>
          </a:xfrm>
        </p:spPr>
        <p:txBody>
          <a:bodyPr/>
          <a:lstStyle/>
          <a:p>
            <a:pPr eaLnBrk="1" fontAlgn="auto" hangingPunct="1">
              <a:spcAft>
                <a:spcPts val="0"/>
              </a:spcAft>
              <a:defRPr/>
            </a:pPr>
            <a:r>
              <a:rPr lang="en-US" dirty="0">
                <a:solidFill>
                  <a:srgbClr val="00B0F0"/>
                </a:solidFill>
              </a:rPr>
              <a:t>Questions 8 to 10</a:t>
            </a:r>
          </a:p>
        </p:txBody>
      </p:sp>
      <p:sp>
        <p:nvSpPr>
          <p:cNvPr id="11268" name="TextBox 3">
            <a:extLst>
              <a:ext uri="{FF2B5EF4-FFF2-40B4-BE49-F238E27FC236}">
                <a16:creationId xmlns:a16="http://schemas.microsoft.com/office/drawing/2014/main" id="{B878C5CB-634C-FD48-952B-0CF321ED9606}"/>
              </a:ext>
            </a:extLst>
          </p:cNvPr>
          <p:cNvSpPr txBox="1">
            <a:spLocks noChangeArrowheads="1"/>
          </p:cNvSpPr>
          <p:nvPr/>
        </p:nvSpPr>
        <p:spPr bwMode="auto">
          <a:xfrm>
            <a:off x="571500" y="1154113"/>
            <a:ext cx="3286125" cy="923925"/>
          </a:xfrm>
          <a:prstGeom prst="rect">
            <a:avLst/>
          </a:prstGeom>
          <a:noFill/>
          <a:ln w="9525">
            <a:noFill/>
            <a:miter lim="800000"/>
            <a:headEnd/>
            <a:tailEnd/>
          </a:ln>
        </p:spPr>
        <p:txBody>
          <a:bodyPr>
            <a:spAutoFit/>
          </a:bodyPr>
          <a:lstStyle/>
          <a:p>
            <a:pPr eaLnBrk="1" hangingPunct="1">
              <a:spcAft>
                <a:spcPts val="1200"/>
              </a:spcAft>
              <a:defRPr/>
            </a:pPr>
            <a:r>
              <a:rPr lang="en-GB" dirty="0">
                <a:latin typeface="+mj-lt"/>
              </a:rPr>
              <a:t>The anchor who introduced this story is Femi </a:t>
            </a:r>
            <a:r>
              <a:rPr lang="en-GB" dirty="0" err="1">
                <a:latin typeface="+mj-lt"/>
              </a:rPr>
              <a:t>Oke</a:t>
            </a:r>
            <a:r>
              <a:rPr lang="en-GB" dirty="0">
                <a:latin typeface="+mj-lt"/>
              </a:rPr>
              <a:t>. In columns 8-10, enter the code</a:t>
            </a:r>
            <a:endParaRPr lang="en-US" dirty="0">
              <a:latin typeface="+mj-lt"/>
            </a:endParaRPr>
          </a:p>
        </p:txBody>
      </p:sp>
      <p:sp>
        <p:nvSpPr>
          <p:cNvPr id="5" name="Oval 4">
            <a:extLst>
              <a:ext uri="{FF2B5EF4-FFF2-40B4-BE49-F238E27FC236}">
                <a16:creationId xmlns:a16="http://schemas.microsoft.com/office/drawing/2014/main" id="{FA0CC780-8D78-E24F-98B6-3C176B598730}"/>
              </a:ext>
            </a:extLst>
          </p:cNvPr>
          <p:cNvSpPr/>
          <p:nvPr/>
        </p:nvSpPr>
        <p:spPr>
          <a:xfrm>
            <a:off x="500063" y="1296988"/>
            <a:ext cx="71437" cy="71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TextBox 8">
            <a:extLst>
              <a:ext uri="{FF2B5EF4-FFF2-40B4-BE49-F238E27FC236}">
                <a16:creationId xmlns:a16="http://schemas.microsoft.com/office/drawing/2014/main" id="{0858DCCA-5B50-078D-7672-DAAB074506EB}"/>
              </a:ext>
            </a:extLst>
          </p:cNvPr>
          <p:cNvSpPr txBox="1">
            <a:spLocks noChangeArrowheads="1"/>
          </p:cNvSpPr>
          <p:nvPr/>
        </p:nvSpPr>
        <p:spPr bwMode="auto">
          <a:xfrm>
            <a:off x="642938" y="2214563"/>
            <a:ext cx="3143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8 -Role – </a:t>
            </a:r>
            <a:r>
              <a:rPr lang="en-US" altLang="en-US" sz="1500" b="1"/>
              <a:t>1</a:t>
            </a:r>
            <a:r>
              <a:rPr lang="en-US" altLang="en-US" sz="1500"/>
              <a:t> – anchor/announcer</a:t>
            </a:r>
          </a:p>
        </p:txBody>
      </p:sp>
      <p:sp>
        <p:nvSpPr>
          <p:cNvPr id="10" name="TextBox 9">
            <a:extLst>
              <a:ext uri="{FF2B5EF4-FFF2-40B4-BE49-F238E27FC236}">
                <a16:creationId xmlns:a16="http://schemas.microsoft.com/office/drawing/2014/main" id="{883C3997-7B30-208F-AB90-81EAA7BF4BC8}"/>
              </a:ext>
            </a:extLst>
          </p:cNvPr>
          <p:cNvSpPr txBox="1">
            <a:spLocks noChangeArrowheads="1"/>
          </p:cNvSpPr>
          <p:nvPr/>
        </p:nvSpPr>
        <p:spPr bwMode="auto">
          <a:xfrm>
            <a:off x="642938" y="2714625"/>
            <a:ext cx="3143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9 - Sex – </a:t>
            </a:r>
            <a:r>
              <a:rPr lang="en-US" altLang="en-US" sz="1500" b="1"/>
              <a:t>1</a:t>
            </a:r>
            <a:r>
              <a:rPr lang="en-US" altLang="en-US" sz="1500"/>
              <a:t> – female</a:t>
            </a:r>
          </a:p>
        </p:txBody>
      </p:sp>
      <p:sp>
        <p:nvSpPr>
          <p:cNvPr id="11" name="TextBox 10">
            <a:extLst>
              <a:ext uri="{FF2B5EF4-FFF2-40B4-BE49-F238E27FC236}">
                <a16:creationId xmlns:a16="http://schemas.microsoft.com/office/drawing/2014/main" id="{95C43180-AD4E-9CD2-51BB-01CC2FD8F7FA}"/>
              </a:ext>
            </a:extLst>
          </p:cNvPr>
          <p:cNvSpPr txBox="1">
            <a:spLocks noChangeArrowheads="1"/>
          </p:cNvSpPr>
          <p:nvPr/>
        </p:nvSpPr>
        <p:spPr bwMode="auto">
          <a:xfrm>
            <a:off x="642938" y="3270250"/>
            <a:ext cx="32146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10 - Age – </a:t>
            </a:r>
            <a:r>
              <a:rPr lang="en-US" altLang="en-US" sz="1500" b="1"/>
              <a:t>0</a:t>
            </a:r>
            <a:r>
              <a:rPr lang="en-US" altLang="en-US" sz="1500"/>
              <a:t> –  do not know</a:t>
            </a:r>
          </a:p>
        </p:txBody>
      </p:sp>
      <p:cxnSp>
        <p:nvCxnSpPr>
          <p:cNvPr id="12" name="Straight Arrow Connector 11">
            <a:extLst>
              <a:ext uri="{FF2B5EF4-FFF2-40B4-BE49-F238E27FC236}">
                <a16:creationId xmlns:a16="http://schemas.microsoft.com/office/drawing/2014/main" id="{5AFDE522-9627-E141-9060-D32CD01855C4}"/>
              </a:ext>
            </a:extLst>
          </p:cNvPr>
          <p:cNvCxnSpPr>
            <a:cxnSpLocks/>
          </p:cNvCxnSpPr>
          <p:nvPr/>
        </p:nvCxnSpPr>
        <p:spPr>
          <a:xfrm flipV="1">
            <a:off x="1691680" y="6288359"/>
            <a:ext cx="0" cy="300158"/>
          </a:xfrm>
          <a:prstGeom prst="straightConnector1">
            <a:avLst/>
          </a:prstGeom>
          <a:ln>
            <a:solidFill>
              <a:schemeClr val="accent1">
                <a:lumMod val="60000"/>
                <a:lumOff val="40000"/>
              </a:schemeClr>
            </a:solidFill>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B592BABB-63C5-D84B-8CEC-01182E6441F2}"/>
              </a:ext>
            </a:extLst>
          </p:cNvPr>
          <p:cNvCxnSpPr>
            <a:cxnSpLocks/>
          </p:cNvCxnSpPr>
          <p:nvPr/>
        </p:nvCxnSpPr>
        <p:spPr>
          <a:xfrm flipV="1">
            <a:off x="2738500" y="6269173"/>
            <a:ext cx="0" cy="319344"/>
          </a:xfrm>
          <a:prstGeom prst="straightConnector1">
            <a:avLst/>
          </a:prstGeom>
          <a:ln>
            <a:solidFill>
              <a:schemeClr val="accent1">
                <a:lumMod val="60000"/>
                <a:lumOff val="40000"/>
              </a:schemeClr>
            </a:solidFill>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a16="http://schemas.microsoft.com/office/drawing/2014/main" id="{9BB48CF3-2185-414C-B77F-6FA107E38E4C}"/>
              </a:ext>
            </a:extLst>
          </p:cNvPr>
          <p:cNvCxnSpPr>
            <a:cxnSpLocks/>
          </p:cNvCxnSpPr>
          <p:nvPr/>
        </p:nvCxnSpPr>
        <p:spPr>
          <a:xfrm flipV="1">
            <a:off x="3757613" y="6288359"/>
            <a:ext cx="0" cy="300158"/>
          </a:xfrm>
          <a:prstGeom prst="straightConnector1">
            <a:avLst/>
          </a:prstGeom>
          <a:ln>
            <a:solidFill>
              <a:schemeClr val="accent1">
                <a:lumMod val="60000"/>
                <a:lumOff val="40000"/>
              </a:schemeClr>
            </a:solidFill>
            <a:tailEnd type="arrow"/>
          </a:ln>
        </p:spPr>
        <p:style>
          <a:lnRef idx="2">
            <a:schemeClr val="dk1"/>
          </a:lnRef>
          <a:fillRef idx="0">
            <a:schemeClr val="dk1"/>
          </a:fillRef>
          <a:effectRef idx="1">
            <a:schemeClr val="dk1"/>
          </a:effectRef>
          <a:fontRef idx="minor">
            <a:schemeClr val="tx1"/>
          </a:fontRef>
        </p:style>
      </p:cxnSp>
      <p:pic>
        <p:nvPicPr>
          <p:cNvPr id="3" name="Picture 2">
            <a:extLst>
              <a:ext uri="{FF2B5EF4-FFF2-40B4-BE49-F238E27FC236}">
                <a16:creationId xmlns:a16="http://schemas.microsoft.com/office/drawing/2014/main" id="{41B2069F-72B9-5CC8-60CB-566D5864C84D}"/>
              </a:ext>
            </a:extLst>
          </p:cNvPr>
          <p:cNvPicPr>
            <a:picLocks noChangeAspect="1"/>
          </p:cNvPicPr>
          <p:nvPr/>
        </p:nvPicPr>
        <p:blipFill>
          <a:blip r:embed="rId2"/>
          <a:stretch>
            <a:fillRect/>
          </a:stretch>
        </p:blipFill>
        <p:spPr>
          <a:xfrm>
            <a:off x="4196639" y="116632"/>
            <a:ext cx="4477435" cy="6858000"/>
          </a:xfrm>
          <a:prstGeom prst="rect">
            <a:avLst/>
          </a:prstGeom>
        </p:spPr>
      </p:pic>
      <p:pic>
        <p:nvPicPr>
          <p:cNvPr id="4" name="Picture 3">
            <a:extLst>
              <a:ext uri="{FF2B5EF4-FFF2-40B4-BE49-F238E27FC236}">
                <a16:creationId xmlns:a16="http://schemas.microsoft.com/office/drawing/2014/main" id="{91E7D426-65F1-472B-1941-99629FE11EB4}"/>
              </a:ext>
            </a:extLst>
          </p:cNvPr>
          <p:cNvPicPr>
            <a:picLocks noChangeAspect="1"/>
          </p:cNvPicPr>
          <p:nvPr/>
        </p:nvPicPr>
        <p:blipFill>
          <a:blip r:embed="rId3"/>
          <a:stretch>
            <a:fillRect/>
          </a:stretch>
        </p:blipFill>
        <p:spPr>
          <a:xfrm>
            <a:off x="1360218" y="3620730"/>
            <a:ext cx="2836421" cy="260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ubtitle 2">
            <a:extLst>
              <a:ext uri="{FF2B5EF4-FFF2-40B4-BE49-F238E27FC236}">
                <a16:creationId xmlns:a16="http://schemas.microsoft.com/office/drawing/2014/main" id="{F29491B5-EB65-887A-96DA-10C0E6A0FAF4}"/>
              </a:ext>
            </a:extLst>
          </p:cNvPr>
          <p:cNvSpPr>
            <a:spLocks noGrp="1"/>
          </p:cNvSpPr>
          <p:nvPr>
            <p:ph type="subTitle" idx="1"/>
          </p:nvPr>
        </p:nvSpPr>
        <p:spPr>
          <a:xfrm>
            <a:off x="2528888" y="3914775"/>
            <a:ext cx="6172200" cy="1371600"/>
          </a:xfrm>
        </p:spPr>
        <p:txBody>
          <a:bodyPr/>
          <a:lstStyle/>
          <a:p>
            <a:pPr algn="r" eaLnBrk="1" hangingPunct="1"/>
            <a:r>
              <a:rPr lang="en-US" altLang="en-US"/>
              <a:t>Section 4: People in the news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AA0A3-F545-1A48-B5C5-3777DFB88AFE}"/>
              </a:ext>
            </a:extLst>
          </p:cNvPr>
          <p:cNvSpPr>
            <a:spLocks noGrp="1"/>
          </p:cNvSpPr>
          <p:nvPr>
            <p:ph type="title"/>
          </p:nvPr>
        </p:nvSpPr>
        <p:spPr>
          <a:xfrm>
            <a:off x="457200" y="-142875"/>
            <a:ext cx="3543300" cy="1143000"/>
          </a:xfrm>
        </p:spPr>
        <p:txBody>
          <a:bodyPr/>
          <a:lstStyle/>
          <a:p>
            <a:pPr eaLnBrk="1" fontAlgn="auto" hangingPunct="1">
              <a:spcAft>
                <a:spcPts val="0"/>
              </a:spcAft>
              <a:defRPr/>
            </a:pPr>
            <a:r>
              <a:rPr lang="en-US" dirty="0">
                <a:solidFill>
                  <a:srgbClr val="00B0F0"/>
                </a:solidFill>
              </a:rPr>
              <a:t>Guidelines</a:t>
            </a:r>
          </a:p>
        </p:txBody>
      </p:sp>
      <p:sp>
        <p:nvSpPr>
          <p:cNvPr id="15" name="TextBox 14">
            <a:extLst>
              <a:ext uri="{FF2B5EF4-FFF2-40B4-BE49-F238E27FC236}">
                <a16:creationId xmlns:a16="http://schemas.microsoft.com/office/drawing/2014/main" id="{BDF65BCF-CAD6-97F2-A4A3-6F396F3B55BB}"/>
              </a:ext>
            </a:extLst>
          </p:cNvPr>
          <p:cNvSpPr txBox="1">
            <a:spLocks noChangeArrowheads="1"/>
          </p:cNvSpPr>
          <p:nvPr/>
        </p:nvSpPr>
        <p:spPr bwMode="auto">
          <a:xfrm>
            <a:off x="714375" y="1143000"/>
            <a:ext cx="3497263"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dirty="0"/>
              <a:t>In this example there is:</a:t>
            </a:r>
          </a:p>
          <a:p>
            <a:pPr eaLnBrk="1" hangingPunct="1">
              <a:spcBef>
                <a:spcPct val="0"/>
              </a:spcBef>
              <a:buClrTx/>
              <a:buSzTx/>
              <a:buFontTx/>
              <a:buNone/>
            </a:pPr>
            <a:endParaRPr lang="en-US" altLang="en-US" sz="1800" dirty="0"/>
          </a:p>
          <a:p>
            <a:pPr eaLnBrk="1" hangingPunct="1">
              <a:spcBef>
                <a:spcPct val="0"/>
              </a:spcBef>
              <a:buClrTx/>
              <a:buSzTx/>
              <a:buFontTx/>
              <a:buNone/>
            </a:pPr>
            <a:r>
              <a:rPr lang="en-US" altLang="en-US" sz="1800" dirty="0"/>
              <a:t>-One ‘people in the news’ to code. </a:t>
            </a:r>
          </a:p>
          <a:p>
            <a:pPr eaLnBrk="1" hangingPunct="1">
              <a:spcBef>
                <a:spcPct val="0"/>
              </a:spcBef>
              <a:buClrTx/>
              <a:buSzTx/>
              <a:buFontTx/>
              <a:buNone/>
            </a:pPr>
            <a:endParaRPr lang="en-US" altLang="en-US" sz="1800" dirty="0"/>
          </a:p>
          <a:p>
            <a:pPr eaLnBrk="1" hangingPunct="1">
              <a:spcBef>
                <a:spcPct val="0"/>
              </a:spcBef>
              <a:buClrTx/>
              <a:buSzTx/>
              <a:buFontTx/>
              <a:buNone/>
            </a:pPr>
            <a:r>
              <a:rPr lang="en-US" altLang="en-US" sz="1800" dirty="0"/>
              <a:t>Remember </a:t>
            </a:r>
            <a:r>
              <a:rPr lang="en-US" altLang="en-US" sz="1800" u="sng" dirty="0"/>
              <a:t>all</a:t>
            </a:r>
            <a:r>
              <a:rPr lang="en-US" altLang="en-US" sz="1800" dirty="0"/>
              <a:t> the people in the story should be coded. (See the full monitoring guides for further guidance on determining who to code and who not to code.</a:t>
            </a:r>
          </a:p>
          <a:p>
            <a:pPr eaLnBrk="1" hangingPunct="1">
              <a:spcBef>
                <a:spcPct val="0"/>
              </a:spcBef>
              <a:buClrTx/>
              <a:buSzTx/>
              <a:buFontTx/>
              <a:buNone/>
            </a:pPr>
            <a:endParaRPr lang="en-US" altLang="en-US" sz="1800" dirty="0"/>
          </a:p>
          <a:p>
            <a:pPr eaLnBrk="1" hangingPunct="1">
              <a:spcBef>
                <a:spcPct val="0"/>
              </a:spcBef>
              <a:buClrTx/>
              <a:buSzTx/>
              <a:buFontTx/>
              <a:buNone/>
            </a:pPr>
            <a:r>
              <a:rPr lang="en-US" altLang="en-US" sz="1800" dirty="0"/>
              <a:t>Each person is given their own row on the coding sheets.</a:t>
            </a:r>
          </a:p>
        </p:txBody>
      </p:sp>
      <p:pic>
        <p:nvPicPr>
          <p:cNvPr id="3" name="Picture 2">
            <a:extLst>
              <a:ext uri="{FF2B5EF4-FFF2-40B4-BE49-F238E27FC236}">
                <a16:creationId xmlns:a16="http://schemas.microsoft.com/office/drawing/2014/main" id="{66CB74EC-BE6E-719D-0EFC-61C48F9DE003}"/>
              </a:ext>
            </a:extLst>
          </p:cNvPr>
          <p:cNvPicPr>
            <a:picLocks noChangeAspect="1"/>
          </p:cNvPicPr>
          <p:nvPr/>
        </p:nvPicPr>
        <p:blipFill>
          <a:blip r:embed="rId2"/>
          <a:stretch>
            <a:fillRect/>
          </a:stretch>
        </p:blipFill>
        <p:spPr>
          <a:xfrm>
            <a:off x="4196639" y="116632"/>
            <a:ext cx="4477435"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50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0AD6C75-90A0-3E30-565F-5285054CC1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485900"/>
            <a:ext cx="75819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AD16C69-196A-344F-AB46-BD62E1E1AC8C}"/>
              </a:ext>
            </a:extLst>
          </p:cNvPr>
          <p:cNvSpPr>
            <a:spLocks noGrp="1"/>
          </p:cNvSpPr>
          <p:nvPr>
            <p:ph type="title"/>
          </p:nvPr>
        </p:nvSpPr>
        <p:spPr/>
        <p:txBody>
          <a:bodyPr/>
          <a:lstStyle/>
          <a:p>
            <a:pPr eaLnBrk="1" fontAlgn="auto" hangingPunct="1">
              <a:spcAft>
                <a:spcPts val="0"/>
              </a:spcAft>
              <a:defRPr/>
            </a:pPr>
            <a:r>
              <a:rPr lang="en-US" dirty="0">
                <a:solidFill>
                  <a:srgbClr val="00B0F0"/>
                </a:solidFill>
              </a:rPr>
              <a:t>An international initiative…</a:t>
            </a:r>
          </a:p>
        </p:txBody>
      </p:sp>
      <p:sp>
        <p:nvSpPr>
          <p:cNvPr id="3" name="Content Placeholder 2">
            <a:extLst>
              <a:ext uri="{FF2B5EF4-FFF2-40B4-BE49-F238E27FC236}">
                <a16:creationId xmlns:a16="http://schemas.microsoft.com/office/drawing/2014/main" id="{6066F011-91EF-4343-A3B0-C92D33E2CD47}"/>
              </a:ext>
            </a:extLst>
          </p:cNvPr>
          <p:cNvSpPr>
            <a:spLocks noGrp="1"/>
          </p:cNvSpPr>
          <p:nvPr>
            <p:ph sz="quarter" idx="1"/>
          </p:nvPr>
        </p:nvSpPr>
        <p:spPr>
          <a:xfrm>
            <a:off x="461963" y="2500313"/>
            <a:ext cx="7467600" cy="2500312"/>
          </a:xfrm>
        </p:spPr>
        <p:txBody>
          <a:bodyPr>
            <a:normAutofit fontScale="92500"/>
          </a:bodyPr>
          <a:lstStyle/>
          <a:p>
            <a:pPr marL="274320" indent="0" algn="ctr" eaLnBrk="1" fontAlgn="auto" hangingPunct="1">
              <a:spcAft>
                <a:spcPts val="0"/>
              </a:spcAft>
              <a:buFont typeface="Wingdings"/>
              <a:buNone/>
              <a:defRPr/>
            </a:pPr>
            <a:r>
              <a:rPr lang="en-US" dirty="0"/>
              <a:t>Media monitoring is taking place in over 100 different countries across the globe.  For this reason, it is critical that all participants have a uniform understanding of the way the monitoring materials should be applied.  Please use this presentation as a means of familiarising yourself with the materials and becoming comfortable with their application.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nodeType="afterGroup">
                            <p:stCondLst>
                              <p:cond delay="2500"/>
                            </p:stCondLst>
                            <p:childTnLst>
                              <p:par>
                                <p:cTn id="9" presetID="10" presetClass="exit" presetSubtype="0" fill="hold" nodeType="afterEffect">
                                  <p:stCondLst>
                                    <p:cond delay="1000"/>
                                  </p:stCondLst>
                                  <p:childTnLst>
                                    <p:animEffect transition="out" filter="fade">
                                      <p:cBhvr>
                                        <p:cTn id="10" dur="2000"/>
                                        <p:tgtEl>
                                          <p:spTgt spid="1026"/>
                                        </p:tgtEl>
                                      </p:cBhvr>
                                    </p:animEffect>
                                    <p:set>
                                      <p:cBhvr>
                                        <p:cTn id="11" dur="1" fill="hold">
                                          <p:stCondLst>
                                            <p:cond delay="1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Box 3">
            <a:extLst>
              <a:ext uri="{FF2B5EF4-FFF2-40B4-BE49-F238E27FC236}">
                <a16:creationId xmlns:a16="http://schemas.microsoft.com/office/drawing/2014/main" id="{1EB48945-A02D-EB1B-F63B-95462D3FF60A}"/>
              </a:ext>
            </a:extLst>
          </p:cNvPr>
          <p:cNvSpPr txBox="1">
            <a:spLocks noChangeArrowheads="1"/>
          </p:cNvSpPr>
          <p:nvPr/>
        </p:nvSpPr>
        <p:spPr bwMode="auto">
          <a:xfrm>
            <a:off x="207963" y="647700"/>
            <a:ext cx="359886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400" dirty="0"/>
              <a:t>There is one person to code in this story, President </a:t>
            </a:r>
            <a:r>
              <a:rPr lang="en-US" altLang="en-US" sz="1400" dirty="0" err="1"/>
              <a:t>Netumbo</a:t>
            </a:r>
            <a:r>
              <a:rPr lang="en-US" altLang="en-US" sz="1400" dirty="0"/>
              <a:t> Nandi-Ndaitwah. Since Nandi-Ndaitwah is the sole person in the story we only code her.</a:t>
            </a:r>
          </a:p>
        </p:txBody>
      </p:sp>
      <p:sp>
        <p:nvSpPr>
          <p:cNvPr id="5" name="Oval 4">
            <a:extLst>
              <a:ext uri="{FF2B5EF4-FFF2-40B4-BE49-F238E27FC236}">
                <a16:creationId xmlns:a16="http://schemas.microsoft.com/office/drawing/2014/main" id="{CFD16DA0-4D46-074E-B34D-1297400999FF}"/>
              </a:ext>
            </a:extLst>
          </p:cNvPr>
          <p:cNvSpPr/>
          <p:nvPr/>
        </p:nvSpPr>
        <p:spPr>
          <a:xfrm flipV="1">
            <a:off x="207963" y="1871663"/>
            <a:ext cx="69850" cy="44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TextBox 8">
            <a:extLst>
              <a:ext uri="{FF2B5EF4-FFF2-40B4-BE49-F238E27FC236}">
                <a16:creationId xmlns:a16="http://schemas.microsoft.com/office/drawing/2014/main" id="{0AAC1080-9CEF-9BFE-0908-7DB112BC1250}"/>
              </a:ext>
            </a:extLst>
          </p:cNvPr>
          <p:cNvSpPr txBox="1">
            <a:spLocks noChangeArrowheads="1"/>
          </p:cNvSpPr>
          <p:nvPr/>
        </p:nvSpPr>
        <p:spPr bwMode="auto">
          <a:xfrm>
            <a:off x="261938" y="2090738"/>
            <a:ext cx="3143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1. Female</a:t>
            </a:r>
          </a:p>
        </p:txBody>
      </p:sp>
      <p:sp>
        <p:nvSpPr>
          <p:cNvPr id="10" name="TextBox 9">
            <a:extLst>
              <a:ext uri="{FF2B5EF4-FFF2-40B4-BE49-F238E27FC236}">
                <a16:creationId xmlns:a16="http://schemas.microsoft.com/office/drawing/2014/main" id="{2824044F-AC47-7143-A557-35280597A5E2}"/>
              </a:ext>
            </a:extLst>
          </p:cNvPr>
          <p:cNvSpPr txBox="1">
            <a:spLocks noChangeArrowheads="1"/>
          </p:cNvSpPr>
          <p:nvPr/>
        </p:nvSpPr>
        <p:spPr bwMode="auto">
          <a:xfrm>
            <a:off x="1957388" y="2082800"/>
            <a:ext cx="16541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2. Male</a:t>
            </a:r>
          </a:p>
        </p:txBody>
      </p:sp>
      <p:sp>
        <p:nvSpPr>
          <p:cNvPr id="11" name="TextBox 10">
            <a:extLst>
              <a:ext uri="{FF2B5EF4-FFF2-40B4-BE49-F238E27FC236}">
                <a16:creationId xmlns:a16="http://schemas.microsoft.com/office/drawing/2014/main" id="{A370B07A-F57E-7515-6674-5DF2F25DB89B}"/>
              </a:ext>
            </a:extLst>
          </p:cNvPr>
          <p:cNvSpPr txBox="1">
            <a:spLocks noChangeArrowheads="1"/>
          </p:cNvSpPr>
          <p:nvPr/>
        </p:nvSpPr>
        <p:spPr bwMode="auto">
          <a:xfrm>
            <a:off x="179388" y="2555875"/>
            <a:ext cx="42481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dirty="0"/>
              <a:t>3. Other transgender, gender non-conforming, non-binary, two-spirit, third gender..</a:t>
            </a:r>
          </a:p>
        </p:txBody>
      </p:sp>
      <p:sp>
        <p:nvSpPr>
          <p:cNvPr id="12" name="TextBox 11">
            <a:extLst>
              <a:ext uri="{FF2B5EF4-FFF2-40B4-BE49-F238E27FC236}">
                <a16:creationId xmlns:a16="http://schemas.microsoft.com/office/drawing/2014/main" id="{2170FE92-1EA5-C1B5-D462-32007DD745AD}"/>
              </a:ext>
            </a:extLst>
          </p:cNvPr>
          <p:cNvSpPr txBox="1">
            <a:spLocks noChangeArrowheads="1"/>
          </p:cNvSpPr>
          <p:nvPr/>
        </p:nvSpPr>
        <p:spPr bwMode="auto">
          <a:xfrm>
            <a:off x="179388" y="3179763"/>
            <a:ext cx="3143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4. Do not know</a:t>
            </a:r>
          </a:p>
        </p:txBody>
      </p:sp>
      <p:sp>
        <p:nvSpPr>
          <p:cNvPr id="22" name="Title 1">
            <a:extLst>
              <a:ext uri="{FF2B5EF4-FFF2-40B4-BE49-F238E27FC236}">
                <a16:creationId xmlns:a16="http://schemas.microsoft.com/office/drawing/2014/main" id="{C040AB50-7D21-B342-925B-3C4970304FAE}"/>
              </a:ext>
            </a:extLst>
          </p:cNvPr>
          <p:cNvSpPr txBox="1">
            <a:spLocks/>
          </p:cNvSpPr>
          <p:nvPr/>
        </p:nvSpPr>
        <p:spPr>
          <a:xfrm>
            <a:off x="179388" y="-225425"/>
            <a:ext cx="3543300" cy="844550"/>
          </a:xfrm>
          <a:prstGeom prst="rect">
            <a:avLst/>
          </a:prstGeom>
        </p:spPr>
        <p:txBody>
          <a:bodyPr anchor="b">
            <a:normAutofit/>
          </a:bodyPr>
          <a:lstStyle/>
          <a:p>
            <a:pPr eaLnBrk="1" fontAlgn="auto" hangingPunct="1">
              <a:spcAft>
                <a:spcPts val="0"/>
              </a:spcAft>
              <a:defRPr/>
            </a:pPr>
            <a:r>
              <a:rPr lang="en-US" sz="3000" cap="small" dirty="0">
                <a:solidFill>
                  <a:srgbClr val="00B0F0"/>
                </a:solidFill>
                <a:latin typeface="+mj-lt"/>
                <a:ea typeface="+mj-ea"/>
                <a:cs typeface="+mj-cs"/>
              </a:rPr>
              <a:t>Question 11</a:t>
            </a:r>
          </a:p>
        </p:txBody>
      </p:sp>
      <p:sp>
        <p:nvSpPr>
          <p:cNvPr id="20" name="Rectangle 19">
            <a:extLst>
              <a:ext uri="{FF2B5EF4-FFF2-40B4-BE49-F238E27FC236}">
                <a16:creationId xmlns:a16="http://schemas.microsoft.com/office/drawing/2014/main" id="{C348F4B6-B8D5-1B4B-9F06-B576387EB234}"/>
              </a:ext>
            </a:extLst>
          </p:cNvPr>
          <p:cNvSpPr/>
          <p:nvPr/>
        </p:nvSpPr>
        <p:spPr>
          <a:xfrm>
            <a:off x="277813" y="2124075"/>
            <a:ext cx="1150937" cy="2905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6875" name="TextBox 3">
            <a:extLst>
              <a:ext uri="{FF2B5EF4-FFF2-40B4-BE49-F238E27FC236}">
                <a16:creationId xmlns:a16="http://schemas.microsoft.com/office/drawing/2014/main" id="{00D85B84-B072-ED7E-3F1E-E3CB41687C8D}"/>
              </a:ext>
            </a:extLst>
          </p:cNvPr>
          <p:cNvSpPr txBox="1">
            <a:spLocks noChangeArrowheads="1"/>
          </p:cNvSpPr>
          <p:nvPr/>
        </p:nvSpPr>
        <p:spPr bwMode="auto">
          <a:xfrm>
            <a:off x="277813" y="1758950"/>
            <a:ext cx="36004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400" dirty="0"/>
              <a:t>What sex is President Nandi-Ndaitwah?</a:t>
            </a:r>
          </a:p>
        </p:txBody>
      </p:sp>
      <p:pic>
        <p:nvPicPr>
          <p:cNvPr id="36876" name="Picture 1">
            <a:extLst>
              <a:ext uri="{FF2B5EF4-FFF2-40B4-BE49-F238E27FC236}">
                <a16:creationId xmlns:a16="http://schemas.microsoft.com/office/drawing/2014/main" id="{0920C5EB-6221-6709-4FE0-6A6F84E33C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0300" y="3644900"/>
            <a:ext cx="267652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Arrow Connector 14">
            <a:extLst>
              <a:ext uri="{FF2B5EF4-FFF2-40B4-BE49-F238E27FC236}">
                <a16:creationId xmlns:a16="http://schemas.microsoft.com/office/drawing/2014/main" id="{AA5C14AB-AD37-C346-A411-40A47F85A7E3}"/>
              </a:ext>
            </a:extLst>
          </p:cNvPr>
          <p:cNvCxnSpPr/>
          <p:nvPr/>
        </p:nvCxnSpPr>
        <p:spPr>
          <a:xfrm rot="5400000" flipH="1" flipV="1">
            <a:off x="1131094" y="6320632"/>
            <a:ext cx="428625" cy="1587"/>
          </a:xfrm>
          <a:prstGeom prst="straightConnector1">
            <a:avLst/>
          </a:prstGeom>
          <a:ln>
            <a:solidFill>
              <a:schemeClr val="accent1">
                <a:lumMod val="60000"/>
                <a:lumOff val="40000"/>
              </a:schemeClr>
            </a:solidFill>
            <a:tailEnd type="arrow"/>
          </a:ln>
        </p:spPr>
        <p:style>
          <a:lnRef idx="2">
            <a:schemeClr val="dk1"/>
          </a:lnRef>
          <a:fillRef idx="0">
            <a:schemeClr val="dk1"/>
          </a:fillRef>
          <a:effectRef idx="1">
            <a:schemeClr val="dk1"/>
          </a:effectRef>
          <a:fontRef idx="minor">
            <a:schemeClr val="tx1"/>
          </a:fontRef>
        </p:style>
      </p:cxnSp>
      <p:pic>
        <p:nvPicPr>
          <p:cNvPr id="2" name="Picture 1">
            <a:extLst>
              <a:ext uri="{FF2B5EF4-FFF2-40B4-BE49-F238E27FC236}">
                <a16:creationId xmlns:a16="http://schemas.microsoft.com/office/drawing/2014/main" id="{D9876EC3-4D45-D021-2BB9-AC096F9C64EF}"/>
              </a:ext>
            </a:extLst>
          </p:cNvPr>
          <p:cNvPicPr>
            <a:picLocks noChangeAspect="1"/>
          </p:cNvPicPr>
          <p:nvPr/>
        </p:nvPicPr>
        <p:blipFill>
          <a:blip r:embed="rId3"/>
          <a:stretch>
            <a:fillRect/>
          </a:stretch>
        </p:blipFill>
        <p:spPr>
          <a:xfrm>
            <a:off x="4196639" y="116632"/>
            <a:ext cx="4477435" cy="6858000"/>
          </a:xfrm>
          <a:prstGeom prst="rect">
            <a:avLst/>
          </a:prstGeom>
        </p:spPr>
      </p:pic>
      <p:sp>
        <p:nvSpPr>
          <p:cNvPr id="18" name="Content Placeholder 2">
            <a:extLst>
              <a:ext uri="{FF2B5EF4-FFF2-40B4-BE49-F238E27FC236}">
                <a16:creationId xmlns:a16="http://schemas.microsoft.com/office/drawing/2014/main" id="{531085EA-50CB-3741-A56C-ED9D9337DBC0}"/>
              </a:ext>
            </a:extLst>
          </p:cNvPr>
          <p:cNvSpPr txBox="1">
            <a:spLocks/>
          </p:cNvSpPr>
          <p:nvPr/>
        </p:nvSpPr>
        <p:spPr>
          <a:xfrm>
            <a:off x="5301539" y="3052762"/>
            <a:ext cx="2714625" cy="376238"/>
          </a:xfrm>
          <a:prstGeom prst="rect">
            <a:avLst/>
          </a:prstGeom>
          <a:solidFill>
            <a:schemeClr val="accent4">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algn="ctr" eaLnBrk="1" fontAlgn="auto" hangingPunct="1">
              <a:spcBef>
                <a:spcPts val="600"/>
              </a:spcBef>
              <a:spcAft>
                <a:spcPts val="0"/>
              </a:spcAft>
              <a:buClr>
                <a:schemeClr val="accent1"/>
              </a:buClr>
              <a:buSzPct val="70000"/>
              <a:buFont typeface="Wingdings"/>
              <a:buNone/>
              <a:defRPr/>
            </a:pPr>
            <a:r>
              <a:rPr lang="en-US" sz="1400" dirty="0"/>
              <a:t>President </a:t>
            </a:r>
            <a:r>
              <a:rPr lang="en-US" altLang="en-US" sz="1400" dirty="0"/>
              <a:t>Nandi-Ndaitwah </a:t>
            </a:r>
            <a:r>
              <a:rPr lang="en-US" sz="1400" dirty="0"/>
              <a:t>is a woman.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nodeType="afterGroup">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12"/>
                                        </p:tgtEl>
                                        <p:attrNameLst>
                                          <p:attrName>style.visibility</p:attrName>
                                        </p:attrNameLst>
                                      </p:cBhvr>
                                      <p:to>
                                        <p:strVal val="visible"/>
                                      </p:to>
                                    </p:se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Box 3">
            <a:extLst>
              <a:ext uri="{FF2B5EF4-FFF2-40B4-BE49-F238E27FC236}">
                <a16:creationId xmlns:a16="http://schemas.microsoft.com/office/drawing/2014/main" id="{D29A4F13-5999-6A49-6177-F45884FAB499}"/>
              </a:ext>
            </a:extLst>
          </p:cNvPr>
          <p:cNvSpPr txBox="1">
            <a:spLocks noChangeArrowheads="1"/>
          </p:cNvSpPr>
          <p:nvPr/>
        </p:nvSpPr>
        <p:spPr bwMode="auto">
          <a:xfrm>
            <a:off x="457200" y="1143000"/>
            <a:ext cx="38957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dirty="0"/>
              <a:t>How old does President Nandi-Ndaitwah appear to be? </a:t>
            </a:r>
          </a:p>
        </p:txBody>
      </p:sp>
      <p:sp>
        <p:nvSpPr>
          <p:cNvPr id="5" name="Oval 4">
            <a:extLst>
              <a:ext uri="{FF2B5EF4-FFF2-40B4-BE49-F238E27FC236}">
                <a16:creationId xmlns:a16="http://schemas.microsoft.com/office/drawing/2014/main" id="{DF60F7FA-12C4-064A-A6E0-7A5E6D39F6DD}"/>
              </a:ext>
            </a:extLst>
          </p:cNvPr>
          <p:cNvSpPr/>
          <p:nvPr/>
        </p:nvSpPr>
        <p:spPr>
          <a:xfrm>
            <a:off x="233700" y="1365369"/>
            <a:ext cx="71437"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TextBox 8">
            <a:extLst>
              <a:ext uri="{FF2B5EF4-FFF2-40B4-BE49-F238E27FC236}">
                <a16:creationId xmlns:a16="http://schemas.microsoft.com/office/drawing/2014/main" id="{E8B7B13F-F46B-0889-28B3-F836C69C63F6}"/>
              </a:ext>
            </a:extLst>
          </p:cNvPr>
          <p:cNvSpPr txBox="1">
            <a:spLocks noChangeArrowheads="1"/>
          </p:cNvSpPr>
          <p:nvPr/>
        </p:nvSpPr>
        <p:spPr bwMode="auto">
          <a:xfrm>
            <a:off x="642938" y="1819275"/>
            <a:ext cx="3143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0. Do not know</a:t>
            </a:r>
          </a:p>
        </p:txBody>
      </p:sp>
      <p:sp>
        <p:nvSpPr>
          <p:cNvPr id="10" name="TextBox 9">
            <a:extLst>
              <a:ext uri="{FF2B5EF4-FFF2-40B4-BE49-F238E27FC236}">
                <a16:creationId xmlns:a16="http://schemas.microsoft.com/office/drawing/2014/main" id="{F3BBED74-4C15-4509-D336-137AFD9C9AD4}"/>
              </a:ext>
            </a:extLst>
          </p:cNvPr>
          <p:cNvSpPr txBox="1">
            <a:spLocks noChangeArrowheads="1"/>
          </p:cNvSpPr>
          <p:nvPr/>
        </p:nvSpPr>
        <p:spPr bwMode="auto">
          <a:xfrm>
            <a:off x="2290763" y="1822450"/>
            <a:ext cx="162401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1. 12 and under</a:t>
            </a:r>
          </a:p>
        </p:txBody>
      </p:sp>
      <p:sp>
        <p:nvSpPr>
          <p:cNvPr id="11" name="TextBox 10">
            <a:extLst>
              <a:ext uri="{FF2B5EF4-FFF2-40B4-BE49-F238E27FC236}">
                <a16:creationId xmlns:a16="http://schemas.microsoft.com/office/drawing/2014/main" id="{D4B0E25D-9756-2404-5142-6BECBC9721EA}"/>
              </a:ext>
            </a:extLst>
          </p:cNvPr>
          <p:cNvSpPr txBox="1">
            <a:spLocks noChangeArrowheads="1"/>
          </p:cNvSpPr>
          <p:nvPr/>
        </p:nvSpPr>
        <p:spPr bwMode="auto">
          <a:xfrm>
            <a:off x="671513" y="2214563"/>
            <a:ext cx="10493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2. 13-18</a:t>
            </a:r>
          </a:p>
        </p:txBody>
      </p:sp>
      <p:sp>
        <p:nvSpPr>
          <p:cNvPr id="12" name="TextBox 11">
            <a:extLst>
              <a:ext uri="{FF2B5EF4-FFF2-40B4-BE49-F238E27FC236}">
                <a16:creationId xmlns:a16="http://schemas.microsoft.com/office/drawing/2014/main" id="{E7FEB3DA-268D-897F-7356-C521330CA710}"/>
              </a:ext>
            </a:extLst>
          </p:cNvPr>
          <p:cNvSpPr txBox="1">
            <a:spLocks noChangeArrowheads="1"/>
          </p:cNvSpPr>
          <p:nvPr/>
        </p:nvSpPr>
        <p:spPr bwMode="auto">
          <a:xfrm>
            <a:off x="2290763" y="2233613"/>
            <a:ext cx="10763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3. 19-34</a:t>
            </a:r>
          </a:p>
        </p:txBody>
      </p:sp>
      <p:sp>
        <p:nvSpPr>
          <p:cNvPr id="18" name="Content Placeholder 2">
            <a:extLst>
              <a:ext uri="{FF2B5EF4-FFF2-40B4-BE49-F238E27FC236}">
                <a16:creationId xmlns:a16="http://schemas.microsoft.com/office/drawing/2014/main" id="{466486D3-ED4E-244B-8CAE-973BBE703346}"/>
              </a:ext>
            </a:extLst>
          </p:cNvPr>
          <p:cNvSpPr txBox="1">
            <a:spLocks/>
          </p:cNvSpPr>
          <p:nvPr/>
        </p:nvSpPr>
        <p:spPr>
          <a:xfrm>
            <a:off x="4513247" y="4005064"/>
            <a:ext cx="3781425" cy="1355725"/>
          </a:xfrm>
          <a:prstGeom prst="rect">
            <a:avLst/>
          </a:prstGeom>
          <a:solidFill>
            <a:schemeClr val="accent4">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algn="ctr" eaLnBrk="1" fontAlgn="auto" hangingPunct="1">
              <a:spcBef>
                <a:spcPts val="600"/>
              </a:spcBef>
              <a:spcAft>
                <a:spcPts val="0"/>
              </a:spcAft>
              <a:buClr>
                <a:schemeClr val="accent1"/>
              </a:buClr>
              <a:buSzPct val="70000"/>
              <a:buFont typeface="Wingdings"/>
              <a:buNone/>
              <a:defRPr/>
            </a:pPr>
            <a:r>
              <a:rPr lang="en-US" altLang="en-US" sz="1400" dirty="0"/>
              <a:t>In this case the age of Nandi-Ndaitwah is given by the article, she is 72 years old. </a:t>
            </a:r>
            <a:endParaRPr lang="en-US" sz="1400" dirty="0"/>
          </a:p>
          <a:p>
            <a:pPr algn="ctr" eaLnBrk="1" fontAlgn="auto" hangingPunct="1">
              <a:spcBef>
                <a:spcPts val="600"/>
              </a:spcBef>
              <a:spcAft>
                <a:spcPts val="0"/>
              </a:spcAft>
              <a:buClr>
                <a:schemeClr val="accent1"/>
              </a:buClr>
              <a:buSzPct val="70000"/>
              <a:buFont typeface="Wingdings"/>
              <a:buNone/>
              <a:defRPr/>
            </a:pPr>
            <a:r>
              <a:rPr lang="en-US" sz="1400" dirty="0"/>
              <a:t>If in doubt, discuss and code with a partner. This is one way to ensure the reliability of your coding decisions and of the GMMP’s results. </a:t>
            </a:r>
          </a:p>
        </p:txBody>
      </p:sp>
      <p:sp>
        <p:nvSpPr>
          <p:cNvPr id="22" name="Title 1">
            <a:extLst>
              <a:ext uri="{FF2B5EF4-FFF2-40B4-BE49-F238E27FC236}">
                <a16:creationId xmlns:a16="http://schemas.microsoft.com/office/drawing/2014/main" id="{010A4CCC-3629-1A40-BBC9-6031F43F7CBB}"/>
              </a:ext>
            </a:extLst>
          </p:cNvPr>
          <p:cNvSpPr txBox="1">
            <a:spLocks/>
          </p:cNvSpPr>
          <p:nvPr/>
        </p:nvSpPr>
        <p:spPr>
          <a:xfrm>
            <a:off x="457200" y="-142875"/>
            <a:ext cx="3543300" cy="1143000"/>
          </a:xfrm>
          <a:prstGeom prst="rect">
            <a:avLst/>
          </a:prstGeom>
        </p:spPr>
        <p:txBody>
          <a:bodyPr anchor="b">
            <a:normAutofit/>
          </a:bodyPr>
          <a:lstStyle/>
          <a:p>
            <a:pPr eaLnBrk="1" fontAlgn="auto" hangingPunct="1">
              <a:spcAft>
                <a:spcPts val="0"/>
              </a:spcAft>
              <a:defRPr/>
            </a:pPr>
            <a:r>
              <a:rPr lang="en-US" sz="3000" cap="small" dirty="0">
                <a:solidFill>
                  <a:srgbClr val="00B0F0"/>
                </a:solidFill>
                <a:latin typeface="+mj-lt"/>
                <a:ea typeface="+mj-ea"/>
                <a:cs typeface="+mj-cs"/>
              </a:rPr>
              <a:t>Question 12</a:t>
            </a:r>
          </a:p>
        </p:txBody>
      </p:sp>
      <p:sp>
        <p:nvSpPr>
          <p:cNvPr id="14" name="TextBox 13">
            <a:extLst>
              <a:ext uri="{FF2B5EF4-FFF2-40B4-BE49-F238E27FC236}">
                <a16:creationId xmlns:a16="http://schemas.microsoft.com/office/drawing/2014/main" id="{F91E8595-3DE6-0A04-7E9B-75C0D0240D1F}"/>
              </a:ext>
            </a:extLst>
          </p:cNvPr>
          <p:cNvSpPr txBox="1">
            <a:spLocks noChangeArrowheads="1"/>
          </p:cNvSpPr>
          <p:nvPr/>
        </p:nvSpPr>
        <p:spPr bwMode="auto">
          <a:xfrm>
            <a:off x="671513" y="2609850"/>
            <a:ext cx="107791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4. 35-49</a:t>
            </a:r>
          </a:p>
        </p:txBody>
      </p:sp>
      <p:sp>
        <p:nvSpPr>
          <p:cNvPr id="15" name="TextBox 14">
            <a:extLst>
              <a:ext uri="{FF2B5EF4-FFF2-40B4-BE49-F238E27FC236}">
                <a16:creationId xmlns:a16="http://schemas.microsoft.com/office/drawing/2014/main" id="{C29E0203-1F1D-0BDE-025F-2EE3766EBBBE}"/>
              </a:ext>
            </a:extLst>
          </p:cNvPr>
          <p:cNvSpPr txBox="1">
            <a:spLocks noChangeArrowheads="1"/>
          </p:cNvSpPr>
          <p:nvPr/>
        </p:nvSpPr>
        <p:spPr bwMode="auto">
          <a:xfrm>
            <a:off x="2290763" y="2630488"/>
            <a:ext cx="11064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5. 50-64</a:t>
            </a:r>
          </a:p>
        </p:txBody>
      </p:sp>
      <p:sp>
        <p:nvSpPr>
          <p:cNvPr id="16" name="TextBox 15">
            <a:extLst>
              <a:ext uri="{FF2B5EF4-FFF2-40B4-BE49-F238E27FC236}">
                <a16:creationId xmlns:a16="http://schemas.microsoft.com/office/drawing/2014/main" id="{17E4D6DA-527E-5F73-1597-1CC9D1646E59}"/>
              </a:ext>
            </a:extLst>
          </p:cNvPr>
          <p:cNvSpPr txBox="1">
            <a:spLocks noChangeArrowheads="1"/>
          </p:cNvSpPr>
          <p:nvPr/>
        </p:nvSpPr>
        <p:spPr bwMode="auto">
          <a:xfrm>
            <a:off x="671513" y="2987675"/>
            <a:ext cx="14811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6. 65-79</a:t>
            </a:r>
          </a:p>
        </p:txBody>
      </p:sp>
      <p:sp>
        <p:nvSpPr>
          <p:cNvPr id="21" name="Rectangle 20">
            <a:extLst>
              <a:ext uri="{FF2B5EF4-FFF2-40B4-BE49-F238E27FC236}">
                <a16:creationId xmlns:a16="http://schemas.microsoft.com/office/drawing/2014/main" id="{6B5BBEE3-6A0E-E340-A915-4B5C3E1DA3B1}"/>
              </a:ext>
            </a:extLst>
          </p:cNvPr>
          <p:cNvSpPr/>
          <p:nvPr/>
        </p:nvSpPr>
        <p:spPr>
          <a:xfrm>
            <a:off x="471488" y="3005138"/>
            <a:ext cx="1508125" cy="2524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17" name="Straight Arrow Connector 16">
            <a:extLst>
              <a:ext uri="{FF2B5EF4-FFF2-40B4-BE49-F238E27FC236}">
                <a16:creationId xmlns:a16="http://schemas.microsoft.com/office/drawing/2014/main" id="{FCFE93EB-065D-1E4D-BFDA-A70506F76C63}"/>
              </a:ext>
            </a:extLst>
          </p:cNvPr>
          <p:cNvCxnSpPr/>
          <p:nvPr/>
        </p:nvCxnSpPr>
        <p:spPr>
          <a:xfrm flipV="1">
            <a:off x="722118" y="5589240"/>
            <a:ext cx="0" cy="719137"/>
          </a:xfrm>
          <a:prstGeom prst="straightConnector1">
            <a:avLst/>
          </a:prstGeom>
          <a:ln>
            <a:solidFill>
              <a:schemeClr val="accent1">
                <a:lumMod val="60000"/>
                <a:lumOff val="40000"/>
              </a:schemeClr>
            </a:solidFill>
            <a:tailEnd type="arrow"/>
          </a:ln>
        </p:spPr>
        <p:style>
          <a:lnRef idx="2">
            <a:schemeClr val="dk1"/>
          </a:lnRef>
          <a:fillRef idx="0">
            <a:schemeClr val="dk1"/>
          </a:fillRef>
          <a:effectRef idx="1">
            <a:schemeClr val="dk1"/>
          </a:effectRef>
          <a:fontRef idx="minor">
            <a:schemeClr val="tx1"/>
          </a:fontRef>
        </p:style>
      </p:cxnSp>
      <p:sp>
        <p:nvSpPr>
          <p:cNvPr id="19" name="TextBox 18">
            <a:extLst>
              <a:ext uri="{FF2B5EF4-FFF2-40B4-BE49-F238E27FC236}">
                <a16:creationId xmlns:a16="http://schemas.microsoft.com/office/drawing/2014/main" id="{EF0BAF9F-D567-08EE-56AC-6DC8CB00CE0B}"/>
              </a:ext>
            </a:extLst>
          </p:cNvPr>
          <p:cNvSpPr txBox="1">
            <a:spLocks noChangeArrowheads="1"/>
          </p:cNvSpPr>
          <p:nvPr/>
        </p:nvSpPr>
        <p:spPr bwMode="auto">
          <a:xfrm>
            <a:off x="2343150" y="2987675"/>
            <a:ext cx="163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7. 80 and up</a:t>
            </a:r>
          </a:p>
        </p:txBody>
      </p:sp>
      <p:pic>
        <p:nvPicPr>
          <p:cNvPr id="2" name="Picture 1" descr="A person in a blue dress&#10;&#10;AI-generated content may be incorrect.">
            <a:extLst>
              <a:ext uri="{FF2B5EF4-FFF2-40B4-BE49-F238E27FC236}">
                <a16:creationId xmlns:a16="http://schemas.microsoft.com/office/drawing/2014/main" id="{6A5E14BA-A4DE-C9BC-8DC9-1AFF2A102C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4392" y="907548"/>
            <a:ext cx="4299137" cy="2418265"/>
          </a:xfrm>
          <a:prstGeom prst="rect">
            <a:avLst/>
          </a:prstGeom>
        </p:spPr>
      </p:pic>
      <p:pic>
        <p:nvPicPr>
          <p:cNvPr id="3" name="Picture 2">
            <a:extLst>
              <a:ext uri="{FF2B5EF4-FFF2-40B4-BE49-F238E27FC236}">
                <a16:creationId xmlns:a16="http://schemas.microsoft.com/office/drawing/2014/main" id="{A6CDE173-5E1A-D436-AC61-EFE33C9A9D47}"/>
              </a:ext>
            </a:extLst>
          </p:cNvPr>
          <p:cNvPicPr>
            <a:picLocks noChangeAspect="1"/>
          </p:cNvPicPr>
          <p:nvPr/>
        </p:nvPicPr>
        <p:blipFill>
          <a:blip r:embed="rId3"/>
          <a:stretch>
            <a:fillRect/>
          </a:stretch>
        </p:blipFill>
        <p:spPr>
          <a:xfrm>
            <a:off x="164896" y="3600451"/>
            <a:ext cx="3996125" cy="18921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nodeType="afterGroup">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12"/>
                                        </p:tgtEl>
                                        <p:attrNameLst>
                                          <p:attrName>style.visibility</p:attrName>
                                        </p:attrNameLst>
                                      </p:cBhvr>
                                      <p:to>
                                        <p:strVal val="visible"/>
                                      </p:to>
                                    </p:set>
                                  </p:childTnLst>
                                </p:cTn>
                              </p:par>
                            </p:childTnLst>
                          </p:cTn>
                        </p:par>
                        <p:par>
                          <p:cTn id="16" fill="hold" nodeType="afterGroup">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nodeType="afterGroup">
                            <p:stCondLst>
                              <p:cond delay="5000"/>
                            </p:stCondLst>
                            <p:childTnLst>
                              <p:par>
                                <p:cTn id="20" presetID="1" presetClass="entr" presetSubtype="0" fill="hold" grpId="0" nodeType="afterEffect">
                                  <p:stCondLst>
                                    <p:cond delay="1000"/>
                                  </p:stCondLst>
                                  <p:childTnLst>
                                    <p:set>
                                      <p:cBhvr>
                                        <p:cTn id="21" dur="1" fill="hold">
                                          <p:stCondLst>
                                            <p:cond delay="0"/>
                                          </p:stCondLst>
                                        </p:cTn>
                                        <p:tgtEl>
                                          <p:spTgt spid="15"/>
                                        </p:tgtEl>
                                        <p:attrNameLst>
                                          <p:attrName>style.visibility</p:attrName>
                                        </p:attrNameLst>
                                      </p:cBhvr>
                                      <p:to>
                                        <p:strVal val="visible"/>
                                      </p:to>
                                    </p:set>
                                  </p:childTnLst>
                                </p:cTn>
                              </p:par>
                            </p:childTnLst>
                          </p:cTn>
                        </p:par>
                        <p:par>
                          <p:cTn id="22" fill="hold" nodeType="afterGroup">
                            <p:stCondLst>
                              <p:cond delay="6000"/>
                            </p:stCondLst>
                            <p:childTnLst>
                              <p:par>
                                <p:cTn id="23" presetID="1" presetClass="entr" presetSubtype="0" fill="hold" grpId="0" nodeType="afterEffect">
                                  <p:stCondLst>
                                    <p:cond delay="1000"/>
                                  </p:stCondLst>
                                  <p:childTnLst>
                                    <p:set>
                                      <p:cBhvr>
                                        <p:cTn id="24" dur="1" fill="hold">
                                          <p:stCondLst>
                                            <p:cond delay="0"/>
                                          </p:stCondLst>
                                        </p:cTn>
                                        <p:tgtEl>
                                          <p:spTgt spid="16"/>
                                        </p:tgtEl>
                                        <p:attrNameLst>
                                          <p:attrName>style.visibility</p:attrName>
                                        </p:attrNameLst>
                                      </p:cBhvr>
                                      <p:to>
                                        <p:strVal val="visible"/>
                                      </p:to>
                                    </p:se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2000"/>
                                        <p:tgtEl>
                                          <p:spTgt spid="18"/>
                                        </p:tgtEl>
                                      </p:cBhvr>
                                    </p:animEffect>
                                  </p:childTnLst>
                                </p:cTn>
                              </p:par>
                            </p:childTnLst>
                          </p:cTn>
                        </p:par>
                        <p:par>
                          <p:cTn id="28" fill="hold" nodeType="afterGroup">
                            <p:stCondLst>
                              <p:cond delay="8000"/>
                            </p:stCondLst>
                            <p:childTnLst>
                              <p:par>
                                <p:cTn id="29" presetID="1" presetClass="entr" presetSubtype="0" fill="hold" grpId="0" nodeType="afterEffect">
                                  <p:stCondLst>
                                    <p:cond delay="100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8" grpId="0" animBg="1"/>
      <p:bldP spid="14" grpId="0"/>
      <p:bldP spid="15" grpId="0"/>
      <p:bldP spid="16"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Box 3">
            <a:extLst>
              <a:ext uri="{FF2B5EF4-FFF2-40B4-BE49-F238E27FC236}">
                <a16:creationId xmlns:a16="http://schemas.microsoft.com/office/drawing/2014/main" id="{B7BF13D3-56E4-FB6A-1291-AF331761476E}"/>
              </a:ext>
            </a:extLst>
          </p:cNvPr>
          <p:cNvSpPr txBox="1">
            <a:spLocks noChangeArrowheads="1"/>
          </p:cNvSpPr>
          <p:nvPr/>
        </p:nvSpPr>
        <p:spPr bwMode="auto">
          <a:xfrm>
            <a:off x="421126" y="903713"/>
            <a:ext cx="37385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dirty="0"/>
              <a:t>What is President Nandi-Ndaitwah’s occupation or position? </a:t>
            </a:r>
          </a:p>
        </p:txBody>
      </p:sp>
      <p:sp>
        <p:nvSpPr>
          <p:cNvPr id="5" name="Oval 4">
            <a:extLst>
              <a:ext uri="{FF2B5EF4-FFF2-40B4-BE49-F238E27FC236}">
                <a16:creationId xmlns:a16="http://schemas.microsoft.com/office/drawing/2014/main" id="{C994347B-C5DF-1147-9939-FCA4C49933D8}"/>
              </a:ext>
            </a:extLst>
          </p:cNvPr>
          <p:cNvSpPr/>
          <p:nvPr/>
        </p:nvSpPr>
        <p:spPr>
          <a:xfrm rot="18755825">
            <a:off x="204290" y="1284327"/>
            <a:ext cx="94462" cy="1087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TextBox 8">
            <a:extLst>
              <a:ext uri="{FF2B5EF4-FFF2-40B4-BE49-F238E27FC236}">
                <a16:creationId xmlns:a16="http://schemas.microsoft.com/office/drawing/2014/main" id="{B054B913-C926-FA72-7CFE-800A3333BB7B}"/>
              </a:ext>
            </a:extLst>
          </p:cNvPr>
          <p:cNvSpPr txBox="1">
            <a:spLocks noChangeArrowheads="1"/>
          </p:cNvSpPr>
          <p:nvPr/>
        </p:nvSpPr>
        <p:spPr bwMode="auto">
          <a:xfrm>
            <a:off x="684213" y="3141663"/>
            <a:ext cx="349726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1</a:t>
            </a:r>
            <a:r>
              <a:rPr lang="en-US" altLang="en-US" sz="1400"/>
              <a:t>8. Celebrity, artist, actor, writer, singer, TV personality </a:t>
            </a:r>
          </a:p>
        </p:txBody>
      </p:sp>
      <p:sp>
        <p:nvSpPr>
          <p:cNvPr id="10" name="TextBox 9">
            <a:extLst>
              <a:ext uri="{FF2B5EF4-FFF2-40B4-BE49-F238E27FC236}">
                <a16:creationId xmlns:a16="http://schemas.microsoft.com/office/drawing/2014/main" id="{FB9C49C7-4E9D-1F64-10E8-0C6BEC9BF44A}"/>
              </a:ext>
            </a:extLst>
          </p:cNvPr>
          <p:cNvSpPr txBox="1">
            <a:spLocks noChangeArrowheads="1"/>
          </p:cNvSpPr>
          <p:nvPr/>
        </p:nvSpPr>
        <p:spPr bwMode="auto">
          <a:xfrm>
            <a:off x="631825" y="1830388"/>
            <a:ext cx="37131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400"/>
              <a:t>1. Royalty, monarch, deposed monarch, etc..</a:t>
            </a:r>
          </a:p>
        </p:txBody>
      </p:sp>
      <p:sp>
        <p:nvSpPr>
          <p:cNvPr id="11" name="TextBox 10">
            <a:extLst>
              <a:ext uri="{FF2B5EF4-FFF2-40B4-BE49-F238E27FC236}">
                <a16:creationId xmlns:a16="http://schemas.microsoft.com/office/drawing/2014/main" id="{C88E88A4-57AE-DAE3-1351-E2E7A4258CEA}"/>
              </a:ext>
            </a:extLst>
          </p:cNvPr>
          <p:cNvSpPr txBox="1">
            <a:spLocks noChangeArrowheads="1"/>
          </p:cNvSpPr>
          <p:nvPr/>
        </p:nvSpPr>
        <p:spPr bwMode="auto">
          <a:xfrm>
            <a:off x="700088" y="2346325"/>
            <a:ext cx="3495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400"/>
              <a:t>2. Politician/ member of parliament, …</a:t>
            </a:r>
          </a:p>
        </p:txBody>
      </p:sp>
      <p:sp>
        <p:nvSpPr>
          <p:cNvPr id="12" name="TextBox 11">
            <a:extLst>
              <a:ext uri="{FF2B5EF4-FFF2-40B4-BE49-F238E27FC236}">
                <a16:creationId xmlns:a16="http://schemas.microsoft.com/office/drawing/2014/main" id="{79330328-C462-64B4-C26A-BC20097CF43F}"/>
              </a:ext>
            </a:extLst>
          </p:cNvPr>
          <p:cNvSpPr txBox="1">
            <a:spLocks noChangeArrowheads="1"/>
          </p:cNvSpPr>
          <p:nvPr/>
        </p:nvSpPr>
        <p:spPr bwMode="auto">
          <a:xfrm>
            <a:off x="700088" y="2722563"/>
            <a:ext cx="31432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400"/>
              <a:t>3. Government employee, public servant, etc.</a:t>
            </a:r>
          </a:p>
        </p:txBody>
      </p:sp>
      <p:sp>
        <p:nvSpPr>
          <p:cNvPr id="22" name="Title 1">
            <a:extLst>
              <a:ext uri="{FF2B5EF4-FFF2-40B4-BE49-F238E27FC236}">
                <a16:creationId xmlns:a16="http://schemas.microsoft.com/office/drawing/2014/main" id="{19AE4FDF-9E5D-3D42-8830-21617C3B88DD}"/>
              </a:ext>
            </a:extLst>
          </p:cNvPr>
          <p:cNvSpPr txBox="1">
            <a:spLocks/>
          </p:cNvSpPr>
          <p:nvPr/>
        </p:nvSpPr>
        <p:spPr>
          <a:xfrm>
            <a:off x="457200" y="-142875"/>
            <a:ext cx="3543300" cy="847045"/>
          </a:xfrm>
          <a:prstGeom prst="rect">
            <a:avLst/>
          </a:prstGeom>
        </p:spPr>
        <p:txBody>
          <a:bodyPr anchor="b">
            <a:normAutofit/>
          </a:bodyPr>
          <a:lstStyle/>
          <a:p>
            <a:pPr eaLnBrk="1" fontAlgn="auto" hangingPunct="1">
              <a:spcAft>
                <a:spcPts val="0"/>
              </a:spcAft>
              <a:defRPr/>
            </a:pPr>
            <a:r>
              <a:rPr lang="en-US" sz="3000" cap="small" dirty="0">
                <a:solidFill>
                  <a:srgbClr val="00B0F0"/>
                </a:solidFill>
                <a:latin typeface="+mj-lt"/>
                <a:ea typeface="+mj-ea"/>
                <a:cs typeface="+mj-cs"/>
              </a:rPr>
              <a:t>Question 13</a:t>
            </a:r>
          </a:p>
        </p:txBody>
      </p:sp>
      <p:sp>
        <p:nvSpPr>
          <p:cNvPr id="20" name="TextBox 19">
            <a:extLst>
              <a:ext uri="{FF2B5EF4-FFF2-40B4-BE49-F238E27FC236}">
                <a16:creationId xmlns:a16="http://schemas.microsoft.com/office/drawing/2014/main" id="{B06BC80C-0070-3608-2DC7-AFDF8ECA2A7C}"/>
              </a:ext>
            </a:extLst>
          </p:cNvPr>
          <p:cNvSpPr txBox="1">
            <a:spLocks noChangeArrowheads="1"/>
          </p:cNvSpPr>
          <p:nvPr/>
        </p:nvSpPr>
        <p:spPr bwMode="auto">
          <a:xfrm>
            <a:off x="714375" y="3652838"/>
            <a:ext cx="3143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400"/>
              <a:t>27. Other</a:t>
            </a:r>
          </a:p>
        </p:txBody>
      </p:sp>
      <p:sp>
        <p:nvSpPr>
          <p:cNvPr id="17" name="Rectangle 16">
            <a:extLst>
              <a:ext uri="{FF2B5EF4-FFF2-40B4-BE49-F238E27FC236}">
                <a16:creationId xmlns:a16="http://schemas.microsoft.com/office/drawing/2014/main" id="{04937F19-732F-5341-B1DE-64A5AF34D902}"/>
              </a:ext>
            </a:extLst>
          </p:cNvPr>
          <p:cNvSpPr/>
          <p:nvPr/>
        </p:nvSpPr>
        <p:spPr>
          <a:xfrm>
            <a:off x="684213" y="2325688"/>
            <a:ext cx="3455987" cy="3286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14" name="Straight Arrow Connector 13">
            <a:extLst>
              <a:ext uri="{FF2B5EF4-FFF2-40B4-BE49-F238E27FC236}">
                <a16:creationId xmlns:a16="http://schemas.microsoft.com/office/drawing/2014/main" id="{0EF8031F-005D-7D4B-8F85-69FF1F019FCB}"/>
              </a:ext>
            </a:extLst>
          </p:cNvPr>
          <p:cNvCxnSpPr/>
          <p:nvPr/>
        </p:nvCxnSpPr>
        <p:spPr>
          <a:xfrm flipV="1">
            <a:off x="1259632" y="5614988"/>
            <a:ext cx="0" cy="492125"/>
          </a:xfrm>
          <a:prstGeom prst="straightConnector1">
            <a:avLst/>
          </a:prstGeom>
          <a:ln>
            <a:solidFill>
              <a:schemeClr val="accent1">
                <a:lumMod val="60000"/>
                <a:lumOff val="40000"/>
              </a:schemeClr>
            </a:solidFill>
            <a:tailEnd type="arrow"/>
          </a:ln>
        </p:spPr>
        <p:style>
          <a:lnRef idx="2">
            <a:schemeClr val="dk1"/>
          </a:lnRef>
          <a:fillRef idx="0">
            <a:schemeClr val="dk1"/>
          </a:fillRef>
          <a:effectRef idx="1">
            <a:schemeClr val="dk1"/>
          </a:effectRef>
          <a:fontRef idx="minor">
            <a:schemeClr val="tx1"/>
          </a:fontRef>
        </p:style>
      </p:cxnSp>
      <p:pic>
        <p:nvPicPr>
          <p:cNvPr id="2" name="Picture 1">
            <a:extLst>
              <a:ext uri="{FF2B5EF4-FFF2-40B4-BE49-F238E27FC236}">
                <a16:creationId xmlns:a16="http://schemas.microsoft.com/office/drawing/2014/main" id="{FCEBB21A-CACD-99E9-CFDA-B66A89F1AEF7}"/>
              </a:ext>
            </a:extLst>
          </p:cNvPr>
          <p:cNvPicPr>
            <a:picLocks noChangeAspect="1"/>
          </p:cNvPicPr>
          <p:nvPr/>
        </p:nvPicPr>
        <p:blipFill>
          <a:blip r:embed="rId2"/>
          <a:stretch>
            <a:fillRect/>
          </a:stretch>
        </p:blipFill>
        <p:spPr>
          <a:xfrm>
            <a:off x="4196639" y="116632"/>
            <a:ext cx="4477435" cy="6858000"/>
          </a:xfrm>
          <a:prstGeom prst="rect">
            <a:avLst/>
          </a:prstGeom>
        </p:spPr>
      </p:pic>
      <p:pic>
        <p:nvPicPr>
          <p:cNvPr id="3" name="Picture 2">
            <a:extLst>
              <a:ext uri="{FF2B5EF4-FFF2-40B4-BE49-F238E27FC236}">
                <a16:creationId xmlns:a16="http://schemas.microsoft.com/office/drawing/2014/main" id="{70E5866E-E0C6-D474-97E6-4E1179BF2AB3}"/>
              </a:ext>
            </a:extLst>
          </p:cNvPr>
          <p:cNvPicPr>
            <a:picLocks noChangeAspect="1"/>
          </p:cNvPicPr>
          <p:nvPr/>
        </p:nvPicPr>
        <p:blipFill>
          <a:blip r:embed="rId3"/>
          <a:stretch>
            <a:fillRect/>
          </a:stretch>
        </p:blipFill>
        <p:spPr>
          <a:xfrm>
            <a:off x="461175" y="4210486"/>
            <a:ext cx="3722783" cy="1310839"/>
          </a:xfrm>
          <a:prstGeom prst="rect">
            <a:avLst/>
          </a:prstGeom>
        </p:spPr>
      </p:pic>
      <p:sp>
        <p:nvSpPr>
          <p:cNvPr id="18" name="Content Placeholder 2">
            <a:extLst>
              <a:ext uri="{FF2B5EF4-FFF2-40B4-BE49-F238E27FC236}">
                <a16:creationId xmlns:a16="http://schemas.microsoft.com/office/drawing/2014/main" id="{5B51B103-B429-8544-9E34-A7F535ACAB84}"/>
              </a:ext>
            </a:extLst>
          </p:cNvPr>
          <p:cNvSpPr txBox="1">
            <a:spLocks/>
          </p:cNvSpPr>
          <p:nvPr/>
        </p:nvSpPr>
        <p:spPr>
          <a:xfrm>
            <a:off x="5241619" y="2977356"/>
            <a:ext cx="3214687" cy="441325"/>
          </a:xfrm>
          <a:prstGeom prst="rect">
            <a:avLst/>
          </a:prstGeom>
          <a:solidFill>
            <a:schemeClr val="accent4">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algn="ctr" eaLnBrk="1" fontAlgn="auto" hangingPunct="1">
              <a:spcBef>
                <a:spcPts val="600"/>
              </a:spcBef>
              <a:spcAft>
                <a:spcPts val="0"/>
              </a:spcAft>
              <a:buClr>
                <a:schemeClr val="accent1"/>
              </a:buClr>
              <a:buSzPct val="70000"/>
              <a:buFont typeface="Wingdings"/>
              <a:buNone/>
              <a:defRPr/>
            </a:pPr>
            <a:r>
              <a:rPr lang="en-US" sz="1400" dirty="0"/>
              <a:t>She is the President of Namibia. Code 2.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11"/>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nodeType="afterGroup">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nodeType="afterGroup">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20"/>
                                        </p:tgtEl>
                                        <p:attrNameLst>
                                          <p:attrName>style.visibility</p:attrName>
                                        </p:attrNameLst>
                                      </p:cBhvr>
                                      <p:to>
                                        <p:strVal val="visible"/>
                                      </p:to>
                                    </p:se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20" grpId="0"/>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Box 3">
            <a:extLst>
              <a:ext uri="{FF2B5EF4-FFF2-40B4-BE49-F238E27FC236}">
                <a16:creationId xmlns:a16="http://schemas.microsoft.com/office/drawing/2014/main" id="{AD824686-374F-A04C-8F93-79BA5B82E79A}"/>
              </a:ext>
            </a:extLst>
          </p:cNvPr>
          <p:cNvSpPr txBox="1">
            <a:spLocks noChangeArrowheads="1"/>
          </p:cNvSpPr>
          <p:nvPr/>
        </p:nvSpPr>
        <p:spPr bwMode="auto">
          <a:xfrm>
            <a:off x="633565" y="614273"/>
            <a:ext cx="35433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dirty="0"/>
              <a:t>In what function or capacity is President Nandi-Ndaitwah included in the story? </a:t>
            </a:r>
          </a:p>
        </p:txBody>
      </p:sp>
      <p:sp>
        <p:nvSpPr>
          <p:cNvPr id="5" name="Oval 4">
            <a:extLst>
              <a:ext uri="{FF2B5EF4-FFF2-40B4-BE49-F238E27FC236}">
                <a16:creationId xmlns:a16="http://schemas.microsoft.com/office/drawing/2014/main" id="{DE62F1BF-355A-EE47-9AA5-1C9E0C5B7309}"/>
              </a:ext>
            </a:extLst>
          </p:cNvPr>
          <p:cNvSpPr/>
          <p:nvPr/>
        </p:nvSpPr>
        <p:spPr>
          <a:xfrm>
            <a:off x="500063" y="1143000"/>
            <a:ext cx="71437"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TextBox 8">
            <a:extLst>
              <a:ext uri="{FF2B5EF4-FFF2-40B4-BE49-F238E27FC236}">
                <a16:creationId xmlns:a16="http://schemas.microsoft.com/office/drawing/2014/main" id="{D4609984-8E0A-6B92-AFF0-1E51861DFA4B}"/>
              </a:ext>
            </a:extLst>
          </p:cNvPr>
          <p:cNvSpPr txBox="1">
            <a:spLocks noChangeArrowheads="1"/>
          </p:cNvSpPr>
          <p:nvPr/>
        </p:nvSpPr>
        <p:spPr bwMode="auto">
          <a:xfrm>
            <a:off x="2325688" y="1955800"/>
            <a:ext cx="119221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1. Subject</a:t>
            </a:r>
          </a:p>
        </p:txBody>
      </p:sp>
      <p:sp>
        <p:nvSpPr>
          <p:cNvPr id="10" name="TextBox 9">
            <a:extLst>
              <a:ext uri="{FF2B5EF4-FFF2-40B4-BE49-F238E27FC236}">
                <a16:creationId xmlns:a16="http://schemas.microsoft.com/office/drawing/2014/main" id="{C4977BA4-A1A2-8487-AD4A-D4278D1A039D}"/>
              </a:ext>
            </a:extLst>
          </p:cNvPr>
          <p:cNvSpPr txBox="1">
            <a:spLocks noChangeArrowheads="1"/>
          </p:cNvSpPr>
          <p:nvPr/>
        </p:nvSpPr>
        <p:spPr bwMode="auto">
          <a:xfrm>
            <a:off x="654050" y="2295525"/>
            <a:ext cx="16811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2. Spokesperson</a:t>
            </a:r>
          </a:p>
        </p:txBody>
      </p:sp>
      <p:sp>
        <p:nvSpPr>
          <p:cNvPr id="11" name="TextBox 10">
            <a:extLst>
              <a:ext uri="{FF2B5EF4-FFF2-40B4-BE49-F238E27FC236}">
                <a16:creationId xmlns:a16="http://schemas.microsoft.com/office/drawing/2014/main" id="{DEA0A797-E543-DCCA-0262-0A7E3923F7CC}"/>
              </a:ext>
            </a:extLst>
          </p:cNvPr>
          <p:cNvSpPr txBox="1">
            <a:spLocks noChangeArrowheads="1"/>
          </p:cNvSpPr>
          <p:nvPr/>
        </p:nvSpPr>
        <p:spPr bwMode="auto">
          <a:xfrm>
            <a:off x="642938" y="2635250"/>
            <a:ext cx="27051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3. Expert or commentator</a:t>
            </a:r>
          </a:p>
        </p:txBody>
      </p:sp>
      <p:sp>
        <p:nvSpPr>
          <p:cNvPr id="12" name="TextBox 11">
            <a:extLst>
              <a:ext uri="{FF2B5EF4-FFF2-40B4-BE49-F238E27FC236}">
                <a16:creationId xmlns:a16="http://schemas.microsoft.com/office/drawing/2014/main" id="{4F4C420B-E76E-4659-C48D-4AE142D689B8}"/>
              </a:ext>
            </a:extLst>
          </p:cNvPr>
          <p:cNvSpPr txBox="1">
            <a:spLocks noChangeArrowheads="1"/>
          </p:cNvSpPr>
          <p:nvPr/>
        </p:nvSpPr>
        <p:spPr bwMode="auto">
          <a:xfrm>
            <a:off x="642938" y="2970213"/>
            <a:ext cx="22733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4. Personal experience</a:t>
            </a:r>
          </a:p>
        </p:txBody>
      </p:sp>
      <p:sp>
        <p:nvSpPr>
          <p:cNvPr id="22" name="Title 1">
            <a:extLst>
              <a:ext uri="{FF2B5EF4-FFF2-40B4-BE49-F238E27FC236}">
                <a16:creationId xmlns:a16="http://schemas.microsoft.com/office/drawing/2014/main" id="{9AE5A6F2-A346-DD4C-A581-09ED2F984446}"/>
              </a:ext>
            </a:extLst>
          </p:cNvPr>
          <p:cNvSpPr txBox="1">
            <a:spLocks/>
          </p:cNvSpPr>
          <p:nvPr/>
        </p:nvSpPr>
        <p:spPr>
          <a:xfrm>
            <a:off x="457200" y="-142875"/>
            <a:ext cx="3543300" cy="704850"/>
          </a:xfrm>
          <a:prstGeom prst="rect">
            <a:avLst/>
          </a:prstGeom>
        </p:spPr>
        <p:txBody>
          <a:bodyPr anchor="b">
            <a:normAutofit/>
          </a:bodyPr>
          <a:lstStyle/>
          <a:p>
            <a:pPr eaLnBrk="1" fontAlgn="auto" hangingPunct="1">
              <a:spcAft>
                <a:spcPts val="0"/>
              </a:spcAft>
              <a:defRPr/>
            </a:pPr>
            <a:r>
              <a:rPr lang="en-US" sz="3000" cap="small" dirty="0">
                <a:solidFill>
                  <a:srgbClr val="00B0F0"/>
                </a:solidFill>
                <a:latin typeface="+mj-lt"/>
                <a:ea typeface="+mj-ea"/>
                <a:cs typeface="+mj-cs"/>
              </a:rPr>
              <a:t>Question 14</a:t>
            </a:r>
          </a:p>
        </p:txBody>
      </p:sp>
      <p:sp>
        <p:nvSpPr>
          <p:cNvPr id="24" name="TextBox 23">
            <a:extLst>
              <a:ext uri="{FF2B5EF4-FFF2-40B4-BE49-F238E27FC236}">
                <a16:creationId xmlns:a16="http://schemas.microsoft.com/office/drawing/2014/main" id="{D25EE8DB-8D3A-C129-569F-CF456D8D9415}"/>
              </a:ext>
            </a:extLst>
          </p:cNvPr>
          <p:cNvSpPr txBox="1">
            <a:spLocks noChangeArrowheads="1"/>
          </p:cNvSpPr>
          <p:nvPr/>
        </p:nvSpPr>
        <p:spPr bwMode="auto">
          <a:xfrm>
            <a:off x="654050" y="3294063"/>
            <a:ext cx="155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5. Eyewitness</a:t>
            </a:r>
          </a:p>
        </p:txBody>
      </p:sp>
      <p:sp>
        <p:nvSpPr>
          <p:cNvPr id="25" name="TextBox 24">
            <a:extLst>
              <a:ext uri="{FF2B5EF4-FFF2-40B4-BE49-F238E27FC236}">
                <a16:creationId xmlns:a16="http://schemas.microsoft.com/office/drawing/2014/main" id="{875F5112-135F-292F-BDCB-FE10352863B9}"/>
              </a:ext>
            </a:extLst>
          </p:cNvPr>
          <p:cNvSpPr txBox="1">
            <a:spLocks noChangeArrowheads="1"/>
          </p:cNvSpPr>
          <p:nvPr/>
        </p:nvSpPr>
        <p:spPr bwMode="auto">
          <a:xfrm>
            <a:off x="2054225" y="3290888"/>
            <a:ext cx="18415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6. Popular opinion</a:t>
            </a:r>
          </a:p>
        </p:txBody>
      </p:sp>
      <p:sp>
        <p:nvSpPr>
          <p:cNvPr id="26" name="TextBox 25">
            <a:extLst>
              <a:ext uri="{FF2B5EF4-FFF2-40B4-BE49-F238E27FC236}">
                <a16:creationId xmlns:a16="http://schemas.microsoft.com/office/drawing/2014/main" id="{517BE138-E1D0-BE27-920F-A84C1B3E3A8C}"/>
              </a:ext>
            </a:extLst>
          </p:cNvPr>
          <p:cNvSpPr txBox="1">
            <a:spLocks noChangeArrowheads="1"/>
          </p:cNvSpPr>
          <p:nvPr/>
        </p:nvSpPr>
        <p:spPr bwMode="auto">
          <a:xfrm>
            <a:off x="642938" y="3694113"/>
            <a:ext cx="14112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7. Other</a:t>
            </a:r>
          </a:p>
        </p:txBody>
      </p:sp>
      <p:sp>
        <p:nvSpPr>
          <p:cNvPr id="20" name="Rectangle 19">
            <a:extLst>
              <a:ext uri="{FF2B5EF4-FFF2-40B4-BE49-F238E27FC236}">
                <a16:creationId xmlns:a16="http://schemas.microsoft.com/office/drawing/2014/main" id="{9BD36CF8-889B-C24E-8CBD-838CC9110BA8}"/>
              </a:ext>
            </a:extLst>
          </p:cNvPr>
          <p:cNvSpPr/>
          <p:nvPr/>
        </p:nvSpPr>
        <p:spPr>
          <a:xfrm>
            <a:off x="2374900" y="1933575"/>
            <a:ext cx="1263650" cy="3143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3" name="TextBox 22">
            <a:extLst>
              <a:ext uri="{FF2B5EF4-FFF2-40B4-BE49-F238E27FC236}">
                <a16:creationId xmlns:a16="http://schemas.microsoft.com/office/drawing/2014/main" id="{6F07ABB1-A539-0898-15E2-67F1BC9A42E5}"/>
              </a:ext>
            </a:extLst>
          </p:cNvPr>
          <p:cNvSpPr txBox="1">
            <a:spLocks noChangeArrowheads="1"/>
          </p:cNvSpPr>
          <p:nvPr/>
        </p:nvSpPr>
        <p:spPr bwMode="auto">
          <a:xfrm>
            <a:off x="636588" y="1916113"/>
            <a:ext cx="3143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0. Do not know</a:t>
            </a:r>
          </a:p>
        </p:txBody>
      </p:sp>
      <p:cxnSp>
        <p:nvCxnSpPr>
          <p:cNvPr id="16" name="Straight Arrow Connector 15">
            <a:extLst>
              <a:ext uri="{FF2B5EF4-FFF2-40B4-BE49-F238E27FC236}">
                <a16:creationId xmlns:a16="http://schemas.microsoft.com/office/drawing/2014/main" id="{D823C02A-7E2E-874A-B57D-D9DFC938381E}"/>
              </a:ext>
            </a:extLst>
          </p:cNvPr>
          <p:cNvCxnSpPr/>
          <p:nvPr/>
        </p:nvCxnSpPr>
        <p:spPr>
          <a:xfrm flipV="1">
            <a:off x="1331640" y="5805264"/>
            <a:ext cx="0" cy="484187"/>
          </a:xfrm>
          <a:prstGeom prst="straightConnector1">
            <a:avLst/>
          </a:prstGeom>
          <a:ln>
            <a:solidFill>
              <a:schemeClr val="accent1">
                <a:lumMod val="60000"/>
                <a:lumOff val="40000"/>
              </a:schemeClr>
            </a:solidFill>
            <a:tailEnd type="arrow"/>
          </a:ln>
        </p:spPr>
        <p:style>
          <a:lnRef idx="2">
            <a:schemeClr val="dk1"/>
          </a:lnRef>
          <a:fillRef idx="0">
            <a:schemeClr val="dk1"/>
          </a:fillRef>
          <a:effectRef idx="1">
            <a:schemeClr val="dk1"/>
          </a:effectRef>
          <a:fontRef idx="minor">
            <a:schemeClr val="tx1"/>
          </a:fontRef>
        </p:style>
      </p:cxnSp>
      <p:pic>
        <p:nvPicPr>
          <p:cNvPr id="3" name="Picture 2">
            <a:extLst>
              <a:ext uri="{FF2B5EF4-FFF2-40B4-BE49-F238E27FC236}">
                <a16:creationId xmlns:a16="http://schemas.microsoft.com/office/drawing/2014/main" id="{9D416E5F-F00F-52ED-29E3-DEB9A48B34C4}"/>
              </a:ext>
            </a:extLst>
          </p:cNvPr>
          <p:cNvPicPr>
            <a:picLocks noChangeAspect="1"/>
          </p:cNvPicPr>
          <p:nvPr/>
        </p:nvPicPr>
        <p:blipFill>
          <a:blip r:embed="rId2"/>
          <a:stretch>
            <a:fillRect/>
          </a:stretch>
        </p:blipFill>
        <p:spPr>
          <a:xfrm>
            <a:off x="4196639" y="116632"/>
            <a:ext cx="4477435" cy="6858000"/>
          </a:xfrm>
          <a:prstGeom prst="rect">
            <a:avLst/>
          </a:prstGeom>
        </p:spPr>
      </p:pic>
      <p:pic>
        <p:nvPicPr>
          <p:cNvPr id="4" name="Picture 3">
            <a:extLst>
              <a:ext uri="{FF2B5EF4-FFF2-40B4-BE49-F238E27FC236}">
                <a16:creationId xmlns:a16="http://schemas.microsoft.com/office/drawing/2014/main" id="{27F3DD1C-B152-18E9-70B0-B154FC817F63}"/>
              </a:ext>
            </a:extLst>
          </p:cNvPr>
          <p:cNvPicPr>
            <a:picLocks noChangeAspect="1"/>
          </p:cNvPicPr>
          <p:nvPr/>
        </p:nvPicPr>
        <p:blipFill>
          <a:blip r:embed="rId3"/>
          <a:stretch>
            <a:fillRect/>
          </a:stretch>
        </p:blipFill>
        <p:spPr>
          <a:xfrm>
            <a:off x="229210" y="4122162"/>
            <a:ext cx="3781425" cy="1683102"/>
          </a:xfrm>
          <a:prstGeom prst="rect">
            <a:avLst/>
          </a:prstGeom>
        </p:spPr>
      </p:pic>
      <p:sp>
        <p:nvSpPr>
          <p:cNvPr id="18" name="Content Placeholder 2">
            <a:extLst>
              <a:ext uri="{FF2B5EF4-FFF2-40B4-BE49-F238E27FC236}">
                <a16:creationId xmlns:a16="http://schemas.microsoft.com/office/drawing/2014/main" id="{C25E6EBB-1CA8-1048-91BF-8888FAFFE548}"/>
              </a:ext>
            </a:extLst>
          </p:cNvPr>
          <p:cNvSpPr txBox="1">
            <a:spLocks/>
          </p:cNvSpPr>
          <p:nvPr/>
        </p:nvSpPr>
        <p:spPr>
          <a:xfrm>
            <a:off x="4744326" y="2971800"/>
            <a:ext cx="3781425" cy="641350"/>
          </a:xfrm>
          <a:prstGeom prst="rect">
            <a:avLst/>
          </a:prstGeom>
          <a:solidFill>
            <a:schemeClr val="accent4">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a:bodyPr>
          <a:lstStyle/>
          <a:p>
            <a:pPr algn="ctr" eaLnBrk="1" fontAlgn="auto" hangingPunct="1">
              <a:spcBef>
                <a:spcPts val="600"/>
              </a:spcBef>
              <a:spcAft>
                <a:spcPts val="0"/>
              </a:spcAft>
              <a:buClr>
                <a:schemeClr val="accent1"/>
              </a:buClr>
              <a:buSzPct val="70000"/>
              <a:buFont typeface="Wingdings"/>
              <a:buNone/>
              <a:defRPr/>
            </a:pPr>
            <a:r>
              <a:rPr lang="en-US" sz="1400" dirty="0"/>
              <a:t>She is the subject of the story – the story is about her as newly elected President.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nodeType="afterGroup">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12"/>
                                        </p:tgtEl>
                                        <p:attrNameLst>
                                          <p:attrName>style.visibility</p:attrName>
                                        </p:attrNameLst>
                                      </p:cBhvr>
                                      <p:to>
                                        <p:strVal val="visible"/>
                                      </p:to>
                                    </p:set>
                                  </p:childTnLst>
                                </p:cTn>
                              </p:par>
                            </p:childTnLst>
                          </p:cTn>
                        </p:par>
                        <p:par>
                          <p:cTn id="16" fill="hold" nodeType="afterGroup">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24"/>
                                        </p:tgtEl>
                                        <p:attrNameLst>
                                          <p:attrName>style.visibility</p:attrName>
                                        </p:attrNameLst>
                                      </p:cBhvr>
                                      <p:to>
                                        <p:strVal val="visible"/>
                                      </p:to>
                                    </p:set>
                                  </p:childTnLst>
                                </p:cTn>
                              </p:par>
                            </p:childTnLst>
                          </p:cTn>
                        </p:par>
                        <p:par>
                          <p:cTn id="19" fill="hold" nodeType="afterGroup">
                            <p:stCondLst>
                              <p:cond delay="5000"/>
                            </p:stCondLst>
                            <p:childTnLst>
                              <p:par>
                                <p:cTn id="20" presetID="1" presetClass="entr" presetSubtype="0" fill="hold" grpId="0" nodeType="afterEffect">
                                  <p:stCondLst>
                                    <p:cond delay="1000"/>
                                  </p:stCondLst>
                                  <p:childTnLst>
                                    <p:set>
                                      <p:cBhvr>
                                        <p:cTn id="21" dur="1" fill="hold">
                                          <p:stCondLst>
                                            <p:cond delay="0"/>
                                          </p:stCondLst>
                                        </p:cTn>
                                        <p:tgtEl>
                                          <p:spTgt spid="25"/>
                                        </p:tgtEl>
                                        <p:attrNameLst>
                                          <p:attrName>style.visibility</p:attrName>
                                        </p:attrNameLst>
                                      </p:cBhvr>
                                      <p:to>
                                        <p:strVal val="visible"/>
                                      </p:to>
                                    </p:set>
                                  </p:childTnLst>
                                </p:cTn>
                              </p:par>
                            </p:childTnLst>
                          </p:cTn>
                        </p:par>
                        <p:par>
                          <p:cTn id="22" fill="hold" nodeType="afterGroup">
                            <p:stCondLst>
                              <p:cond delay="6000"/>
                            </p:stCondLst>
                            <p:childTnLst>
                              <p:par>
                                <p:cTn id="23" presetID="1" presetClass="entr" presetSubtype="0" fill="hold" grpId="0" nodeType="afterEffect">
                                  <p:stCondLst>
                                    <p:cond delay="1000"/>
                                  </p:stCondLst>
                                  <p:childTnLst>
                                    <p:set>
                                      <p:cBhvr>
                                        <p:cTn id="24" dur="1" fill="hold">
                                          <p:stCondLst>
                                            <p:cond delay="0"/>
                                          </p:stCondLst>
                                        </p:cTn>
                                        <p:tgtEl>
                                          <p:spTgt spid="26"/>
                                        </p:tgtEl>
                                        <p:attrNameLst>
                                          <p:attrName>style.visibility</p:attrName>
                                        </p:attrNameLst>
                                      </p:cBhvr>
                                      <p:to>
                                        <p:strVal val="visible"/>
                                      </p:to>
                                    </p:se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2000"/>
                                        <p:tgtEl>
                                          <p:spTgt spid="18"/>
                                        </p:tgtEl>
                                      </p:cBhvr>
                                    </p:animEffect>
                                  </p:childTnLst>
                                </p:cTn>
                              </p:par>
                            </p:childTnLst>
                          </p:cTn>
                        </p:par>
                        <p:par>
                          <p:cTn id="28" fill="hold" nodeType="afterGroup">
                            <p:stCondLst>
                              <p:cond delay="8000"/>
                            </p:stCondLst>
                            <p:childTnLst>
                              <p:par>
                                <p:cTn id="29" presetID="1" presetClass="entr" presetSubtype="0" fill="hold" grpId="0" nodeType="afterEffect">
                                  <p:stCondLst>
                                    <p:cond delay="100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24" grpId="0"/>
      <p:bldP spid="25" grpId="0"/>
      <p:bldP spid="26" grpId="0"/>
      <p:bldP spid="23" grpId="0"/>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Box 3">
            <a:extLst>
              <a:ext uri="{FF2B5EF4-FFF2-40B4-BE49-F238E27FC236}">
                <a16:creationId xmlns:a16="http://schemas.microsoft.com/office/drawing/2014/main" id="{EC78985C-1650-83B3-FF8B-1544CD94103D}"/>
              </a:ext>
            </a:extLst>
          </p:cNvPr>
          <p:cNvSpPr txBox="1">
            <a:spLocks noChangeArrowheads="1"/>
          </p:cNvSpPr>
          <p:nvPr/>
        </p:nvSpPr>
        <p:spPr bwMode="auto">
          <a:xfrm>
            <a:off x="329505" y="677862"/>
            <a:ext cx="404018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dirty="0"/>
              <a:t>Is President Nandi-Ndaitwah described, at any point within the story, in terms of family relationships? (wife, mother, daughter, etc.)</a:t>
            </a:r>
          </a:p>
        </p:txBody>
      </p:sp>
      <p:sp>
        <p:nvSpPr>
          <p:cNvPr id="5" name="Oval 4">
            <a:extLst>
              <a:ext uri="{FF2B5EF4-FFF2-40B4-BE49-F238E27FC236}">
                <a16:creationId xmlns:a16="http://schemas.microsoft.com/office/drawing/2014/main" id="{F10ACB51-9C8D-F14F-8485-BEEF63CAA223}"/>
              </a:ext>
            </a:extLst>
          </p:cNvPr>
          <p:cNvSpPr/>
          <p:nvPr/>
        </p:nvSpPr>
        <p:spPr>
          <a:xfrm flipV="1">
            <a:off x="269875" y="981075"/>
            <a:ext cx="46038" cy="90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TextBox 8">
            <a:extLst>
              <a:ext uri="{FF2B5EF4-FFF2-40B4-BE49-F238E27FC236}">
                <a16:creationId xmlns:a16="http://schemas.microsoft.com/office/drawing/2014/main" id="{2D6DB8FD-4024-617B-1659-BBC2F41DCF9B}"/>
              </a:ext>
            </a:extLst>
          </p:cNvPr>
          <p:cNvSpPr txBox="1">
            <a:spLocks noChangeArrowheads="1"/>
          </p:cNvSpPr>
          <p:nvPr/>
        </p:nvSpPr>
        <p:spPr bwMode="auto">
          <a:xfrm>
            <a:off x="322263" y="2103438"/>
            <a:ext cx="97631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1. Yes</a:t>
            </a:r>
          </a:p>
        </p:txBody>
      </p:sp>
      <p:sp>
        <p:nvSpPr>
          <p:cNvPr id="10" name="TextBox 9">
            <a:extLst>
              <a:ext uri="{FF2B5EF4-FFF2-40B4-BE49-F238E27FC236}">
                <a16:creationId xmlns:a16="http://schemas.microsoft.com/office/drawing/2014/main" id="{EDA8B82A-9BEB-8F7E-8096-77F13C965908}"/>
              </a:ext>
            </a:extLst>
          </p:cNvPr>
          <p:cNvSpPr txBox="1">
            <a:spLocks noChangeArrowheads="1"/>
          </p:cNvSpPr>
          <p:nvPr/>
        </p:nvSpPr>
        <p:spPr bwMode="auto">
          <a:xfrm>
            <a:off x="327025" y="2608263"/>
            <a:ext cx="904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2. No</a:t>
            </a:r>
          </a:p>
        </p:txBody>
      </p:sp>
      <p:sp>
        <p:nvSpPr>
          <p:cNvPr id="22" name="Title 1">
            <a:extLst>
              <a:ext uri="{FF2B5EF4-FFF2-40B4-BE49-F238E27FC236}">
                <a16:creationId xmlns:a16="http://schemas.microsoft.com/office/drawing/2014/main" id="{1A24A9EA-ED56-F94B-B47E-93CE259C5681}"/>
              </a:ext>
            </a:extLst>
          </p:cNvPr>
          <p:cNvSpPr txBox="1">
            <a:spLocks/>
          </p:cNvSpPr>
          <p:nvPr/>
        </p:nvSpPr>
        <p:spPr>
          <a:xfrm>
            <a:off x="457200" y="-142875"/>
            <a:ext cx="3467100" cy="729615"/>
          </a:xfrm>
          <a:prstGeom prst="rect">
            <a:avLst/>
          </a:prstGeom>
        </p:spPr>
        <p:txBody>
          <a:bodyPr anchor="b">
            <a:normAutofit/>
          </a:bodyPr>
          <a:lstStyle/>
          <a:p>
            <a:pPr eaLnBrk="1" fontAlgn="auto" hangingPunct="1">
              <a:spcAft>
                <a:spcPts val="0"/>
              </a:spcAft>
              <a:defRPr/>
            </a:pPr>
            <a:r>
              <a:rPr lang="en-US" sz="3000" cap="small" dirty="0">
                <a:solidFill>
                  <a:srgbClr val="00B0F0"/>
                </a:solidFill>
                <a:latin typeface="+mj-lt"/>
                <a:ea typeface="+mj-ea"/>
                <a:cs typeface="+mj-cs"/>
              </a:rPr>
              <a:t>Question 15</a:t>
            </a:r>
          </a:p>
        </p:txBody>
      </p:sp>
      <p:sp>
        <p:nvSpPr>
          <p:cNvPr id="14" name="Rectangle 13">
            <a:extLst>
              <a:ext uri="{FF2B5EF4-FFF2-40B4-BE49-F238E27FC236}">
                <a16:creationId xmlns:a16="http://schemas.microsoft.com/office/drawing/2014/main" id="{C6EB5519-5E4C-F245-9EA0-6D78A87ED004}"/>
              </a:ext>
            </a:extLst>
          </p:cNvPr>
          <p:cNvSpPr/>
          <p:nvPr/>
        </p:nvSpPr>
        <p:spPr>
          <a:xfrm>
            <a:off x="338138" y="2649538"/>
            <a:ext cx="1008062" cy="3286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11" name="Straight Arrow Connector 10">
            <a:extLst>
              <a:ext uri="{FF2B5EF4-FFF2-40B4-BE49-F238E27FC236}">
                <a16:creationId xmlns:a16="http://schemas.microsoft.com/office/drawing/2014/main" id="{C39465D4-1A88-0943-BAE2-1BBD6742E647}"/>
              </a:ext>
            </a:extLst>
          </p:cNvPr>
          <p:cNvCxnSpPr/>
          <p:nvPr/>
        </p:nvCxnSpPr>
        <p:spPr>
          <a:xfrm flipV="1">
            <a:off x="3131840" y="5949280"/>
            <a:ext cx="0" cy="538163"/>
          </a:xfrm>
          <a:prstGeom prst="straightConnector1">
            <a:avLst/>
          </a:prstGeom>
          <a:ln>
            <a:solidFill>
              <a:schemeClr val="accent1">
                <a:lumMod val="60000"/>
                <a:lumOff val="40000"/>
              </a:schemeClr>
            </a:solidFill>
            <a:tailEnd type="arrow"/>
          </a:ln>
        </p:spPr>
        <p:style>
          <a:lnRef idx="2">
            <a:schemeClr val="dk1"/>
          </a:lnRef>
          <a:fillRef idx="0">
            <a:schemeClr val="dk1"/>
          </a:fillRef>
          <a:effectRef idx="1">
            <a:schemeClr val="dk1"/>
          </a:effectRef>
          <a:fontRef idx="minor">
            <a:schemeClr val="tx1"/>
          </a:fontRef>
        </p:style>
      </p:cxnSp>
      <p:pic>
        <p:nvPicPr>
          <p:cNvPr id="3" name="Picture 2">
            <a:extLst>
              <a:ext uri="{FF2B5EF4-FFF2-40B4-BE49-F238E27FC236}">
                <a16:creationId xmlns:a16="http://schemas.microsoft.com/office/drawing/2014/main" id="{A2F6D7B7-4FE4-67EA-3233-79A59FBD89DA}"/>
              </a:ext>
            </a:extLst>
          </p:cNvPr>
          <p:cNvPicPr>
            <a:picLocks noChangeAspect="1"/>
          </p:cNvPicPr>
          <p:nvPr/>
        </p:nvPicPr>
        <p:blipFill>
          <a:blip r:embed="rId2"/>
          <a:stretch>
            <a:fillRect/>
          </a:stretch>
        </p:blipFill>
        <p:spPr>
          <a:xfrm>
            <a:off x="4196639" y="116632"/>
            <a:ext cx="4477435" cy="6858000"/>
          </a:xfrm>
          <a:prstGeom prst="rect">
            <a:avLst/>
          </a:prstGeom>
        </p:spPr>
      </p:pic>
      <p:sp>
        <p:nvSpPr>
          <p:cNvPr id="18" name="Content Placeholder 2">
            <a:extLst>
              <a:ext uri="{FF2B5EF4-FFF2-40B4-BE49-F238E27FC236}">
                <a16:creationId xmlns:a16="http://schemas.microsoft.com/office/drawing/2014/main" id="{2853C449-CDA2-6F4B-8F06-727D0AB0DF03}"/>
              </a:ext>
            </a:extLst>
          </p:cNvPr>
          <p:cNvSpPr txBox="1">
            <a:spLocks/>
          </p:cNvSpPr>
          <p:nvPr/>
        </p:nvSpPr>
        <p:spPr>
          <a:xfrm>
            <a:off x="4716016" y="2808497"/>
            <a:ext cx="3781425" cy="1285875"/>
          </a:xfrm>
          <a:prstGeom prst="rect">
            <a:avLst/>
          </a:prstGeom>
          <a:solidFill>
            <a:schemeClr val="accent4">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a:bodyPr>
          <a:lstStyle/>
          <a:p>
            <a:pPr algn="ctr" eaLnBrk="1" fontAlgn="auto" hangingPunct="1">
              <a:spcBef>
                <a:spcPts val="600"/>
              </a:spcBef>
              <a:spcAft>
                <a:spcPts val="0"/>
              </a:spcAft>
              <a:buClr>
                <a:schemeClr val="accent1"/>
              </a:buClr>
              <a:buSzPct val="70000"/>
              <a:buFont typeface="Wingdings"/>
              <a:buNone/>
              <a:defRPr/>
            </a:pPr>
            <a:r>
              <a:rPr lang="en-US" sz="1400" dirty="0"/>
              <a:t>In this report, she is not described in terms of  her family relationships. Code 2. </a:t>
            </a:r>
          </a:p>
          <a:p>
            <a:pPr algn="ctr" eaLnBrk="1" fontAlgn="auto" hangingPunct="1">
              <a:spcBef>
                <a:spcPts val="600"/>
              </a:spcBef>
              <a:spcAft>
                <a:spcPts val="0"/>
              </a:spcAft>
              <a:buClr>
                <a:schemeClr val="accent1"/>
              </a:buClr>
              <a:buSzPct val="70000"/>
              <a:buFont typeface="Wingdings"/>
              <a:buNone/>
              <a:defRPr/>
            </a:pPr>
            <a:r>
              <a:rPr lang="en-US" sz="1400" dirty="0"/>
              <a:t>Even if you are aware that the person is married, has children, etc, you should only code what is explicitly stated in the report. </a:t>
            </a:r>
          </a:p>
        </p:txBody>
      </p:sp>
      <p:pic>
        <p:nvPicPr>
          <p:cNvPr id="4" name="Picture 3">
            <a:extLst>
              <a:ext uri="{FF2B5EF4-FFF2-40B4-BE49-F238E27FC236}">
                <a16:creationId xmlns:a16="http://schemas.microsoft.com/office/drawing/2014/main" id="{D56B202F-B42B-52C6-7A48-1B79102AF3C6}"/>
              </a:ext>
            </a:extLst>
          </p:cNvPr>
          <p:cNvPicPr>
            <a:picLocks noChangeAspect="1"/>
          </p:cNvPicPr>
          <p:nvPr/>
        </p:nvPicPr>
        <p:blipFill>
          <a:blip r:embed="rId3"/>
          <a:stretch>
            <a:fillRect/>
          </a:stretch>
        </p:blipFill>
        <p:spPr>
          <a:xfrm>
            <a:off x="338138" y="3300499"/>
            <a:ext cx="3195334" cy="25288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10"/>
                                        </p:tgtEl>
                                        <p:attrNameLst>
                                          <p:attrName>style.visibility</p:attrName>
                                        </p:attrNameLst>
                                      </p:cBhvr>
                                      <p:to>
                                        <p:strVal val="visible"/>
                                      </p:to>
                                    </p:set>
                                  </p:childTnLst>
                                </p:cTn>
                              </p:par>
                              <p:par>
                                <p:cTn id="10" presetID="10"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Box 3">
            <a:extLst>
              <a:ext uri="{FF2B5EF4-FFF2-40B4-BE49-F238E27FC236}">
                <a16:creationId xmlns:a16="http://schemas.microsoft.com/office/drawing/2014/main" id="{76AFFAC1-FAE6-B00E-13A8-ADFD74687679}"/>
              </a:ext>
            </a:extLst>
          </p:cNvPr>
          <p:cNvSpPr txBox="1">
            <a:spLocks noChangeArrowheads="1"/>
          </p:cNvSpPr>
          <p:nvPr/>
        </p:nvSpPr>
        <p:spPr bwMode="auto">
          <a:xfrm>
            <a:off x="571500" y="1143000"/>
            <a:ext cx="3286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a:t>Does the story identify the person either as a victim or survivor, or both? </a:t>
            </a:r>
          </a:p>
        </p:txBody>
      </p:sp>
      <p:sp>
        <p:nvSpPr>
          <p:cNvPr id="5" name="Oval 4">
            <a:extLst>
              <a:ext uri="{FF2B5EF4-FFF2-40B4-BE49-F238E27FC236}">
                <a16:creationId xmlns:a16="http://schemas.microsoft.com/office/drawing/2014/main" id="{D5E984A2-DBA2-F44B-B1DF-94E4CADA810E}"/>
              </a:ext>
            </a:extLst>
          </p:cNvPr>
          <p:cNvSpPr/>
          <p:nvPr/>
        </p:nvSpPr>
        <p:spPr>
          <a:xfrm>
            <a:off x="500063" y="1285875"/>
            <a:ext cx="71437"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TextBox 8">
            <a:extLst>
              <a:ext uri="{FF2B5EF4-FFF2-40B4-BE49-F238E27FC236}">
                <a16:creationId xmlns:a16="http://schemas.microsoft.com/office/drawing/2014/main" id="{B8B41669-D2B9-2CA1-E1F3-308D7CDFDCF7}"/>
              </a:ext>
            </a:extLst>
          </p:cNvPr>
          <p:cNvSpPr txBox="1">
            <a:spLocks noChangeArrowheads="1"/>
          </p:cNvSpPr>
          <p:nvPr/>
        </p:nvSpPr>
        <p:spPr bwMode="auto">
          <a:xfrm>
            <a:off x="642938" y="2170113"/>
            <a:ext cx="112077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1 Yes</a:t>
            </a:r>
          </a:p>
        </p:txBody>
      </p:sp>
      <p:sp>
        <p:nvSpPr>
          <p:cNvPr id="10" name="TextBox 9">
            <a:extLst>
              <a:ext uri="{FF2B5EF4-FFF2-40B4-BE49-F238E27FC236}">
                <a16:creationId xmlns:a16="http://schemas.microsoft.com/office/drawing/2014/main" id="{ADCF71FE-F6FE-B9C4-921B-3BFE9F68EFD5}"/>
              </a:ext>
            </a:extLst>
          </p:cNvPr>
          <p:cNvSpPr txBox="1">
            <a:spLocks noChangeArrowheads="1"/>
          </p:cNvSpPr>
          <p:nvPr/>
        </p:nvSpPr>
        <p:spPr bwMode="auto">
          <a:xfrm>
            <a:off x="2119313" y="2179638"/>
            <a:ext cx="3143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2. No*</a:t>
            </a:r>
          </a:p>
        </p:txBody>
      </p:sp>
      <p:sp>
        <p:nvSpPr>
          <p:cNvPr id="22" name="Title 1">
            <a:extLst>
              <a:ext uri="{FF2B5EF4-FFF2-40B4-BE49-F238E27FC236}">
                <a16:creationId xmlns:a16="http://schemas.microsoft.com/office/drawing/2014/main" id="{2B22A25B-F4A4-3743-8A5E-405C014D256C}"/>
              </a:ext>
            </a:extLst>
          </p:cNvPr>
          <p:cNvSpPr txBox="1">
            <a:spLocks/>
          </p:cNvSpPr>
          <p:nvPr/>
        </p:nvSpPr>
        <p:spPr>
          <a:xfrm>
            <a:off x="457200" y="-142875"/>
            <a:ext cx="3543300" cy="1143000"/>
          </a:xfrm>
          <a:prstGeom prst="rect">
            <a:avLst/>
          </a:prstGeom>
        </p:spPr>
        <p:txBody>
          <a:bodyPr anchor="b">
            <a:normAutofit/>
          </a:bodyPr>
          <a:lstStyle/>
          <a:p>
            <a:pPr eaLnBrk="1" fontAlgn="auto" hangingPunct="1">
              <a:spcAft>
                <a:spcPts val="0"/>
              </a:spcAft>
              <a:defRPr/>
            </a:pPr>
            <a:r>
              <a:rPr lang="en-US" sz="3000" cap="small" dirty="0">
                <a:solidFill>
                  <a:srgbClr val="00B0F0"/>
                </a:solidFill>
                <a:latin typeface="+mj-lt"/>
                <a:ea typeface="+mj-ea"/>
                <a:cs typeface="+mj-cs"/>
              </a:rPr>
              <a:t>Question 16</a:t>
            </a:r>
          </a:p>
        </p:txBody>
      </p:sp>
      <p:sp>
        <p:nvSpPr>
          <p:cNvPr id="17" name="Rectangle 16">
            <a:extLst>
              <a:ext uri="{FF2B5EF4-FFF2-40B4-BE49-F238E27FC236}">
                <a16:creationId xmlns:a16="http://schemas.microsoft.com/office/drawing/2014/main" id="{C39A5BB9-BFA8-AE46-8AEB-29BABC2B53D5}"/>
              </a:ext>
            </a:extLst>
          </p:cNvPr>
          <p:cNvSpPr/>
          <p:nvPr/>
        </p:nvSpPr>
        <p:spPr>
          <a:xfrm>
            <a:off x="1920875" y="2192338"/>
            <a:ext cx="1008063" cy="431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16" name="Straight Arrow Connector 15">
            <a:extLst>
              <a:ext uri="{FF2B5EF4-FFF2-40B4-BE49-F238E27FC236}">
                <a16:creationId xmlns:a16="http://schemas.microsoft.com/office/drawing/2014/main" id="{6A28D257-50DE-2D4D-94B3-013C6708B7BF}"/>
              </a:ext>
            </a:extLst>
          </p:cNvPr>
          <p:cNvCxnSpPr/>
          <p:nvPr/>
        </p:nvCxnSpPr>
        <p:spPr>
          <a:xfrm flipV="1">
            <a:off x="2771800" y="5517232"/>
            <a:ext cx="0" cy="647700"/>
          </a:xfrm>
          <a:prstGeom prst="straightConnector1">
            <a:avLst/>
          </a:prstGeom>
          <a:ln>
            <a:solidFill>
              <a:schemeClr val="accent1">
                <a:lumMod val="60000"/>
                <a:lumOff val="40000"/>
              </a:schemeClr>
            </a:solidFill>
            <a:tailEnd type="arrow"/>
          </a:ln>
        </p:spPr>
        <p:style>
          <a:lnRef idx="2">
            <a:schemeClr val="dk1"/>
          </a:lnRef>
          <a:fillRef idx="0">
            <a:schemeClr val="dk1"/>
          </a:fillRef>
          <a:effectRef idx="1">
            <a:schemeClr val="dk1"/>
          </a:effectRef>
          <a:fontRef idx="minor">
            <a:schemeClr val="tx1"/>
          </a:fontRef>
        </p:style>
      </p:cxnSp>
      <p:pic>
        <p:nvPicPr>
          <p:cNvPr id="2" name="Picture 1">
            <a:extLst>
              <a:ext uri="{FF2B5EF4-FFF2-40B4-BE49-F238E27FC236}">
                <a16:creationId xmlns:a16="http://schemas.microsoft.com/office/drawing/2014/main" id="{A1D08FF2-B544-C030-5761-E40E754FBC07}"/>
              </a:ext>
            </a:extLst>
          </p:cNvPr>
          <p:cNvPicPr>
            <a:picLocks noChangeAspect="1"/>
          </p:cNvPicPr>
          <p:nvPr/>
        </p:nvPicPr>
        <p:blipFill>
          <a:blip r:embed="rId2"/>
          <a:stretch>
            <a:fillRect/>
          </a:stretch>
        </p:blipFill>
        <p:spPr>
          <a:xfrm>
            <a:off x="4196639" y="116632"/>
            <a:ext cx="4477435" cy="6858000"/>
          </a:xfrm>
          <a:prstGeom prst="rect">
            <a:avLst/>
          </a:prstGeom>
        </p:spPr>
      </p:pic>
      <p:pic>
        <p:nvPicPr>
          <p:cNvPr id="3" name="Picture 2">
            <a:extLst>
              <a:ext uri="{FF2B5EF4-FFF2-40B4-BE49-F238E27FC236}">
                <a16:creationId xmlns:a16="http://schemas.microsoft.com/office/drawing/2014/main" id="{80D20366-9698-F7B8-61ED-08666D7C99D1}"/>
              </a:ext>
            </a:extLst>
          </p:cNvPr>
          <p:cNvPicPr>
            <a:picLocks noChangeAspect="1"/>
          </p:cNvPicPr>
          <p:nvPr/>
        </p:nvPicPr>
        <p:blipFill>
          <a:blip r:embed="rId3"/>
          <a:stretch>
            <a:fillRect/>
          </a:stretch>
        </p:blipFill>
        <p:spPr>
          <a:xfrm>
            <a:off x="251520" y="2985975"/>
            <a:ext cx="3645185" cy="2387241"/>
          </a:xfrm>
          <a:prstGeom prst="rect">
            <a:avLst/>
          </a:prstGeom>
        </p:spPr>
      </p:pic>
      <p:sp>
        <p:nvSpPr>
          <p:cNvPr id="18" name="Content Placeholder 2">
            <a:extLst>
              <a:ext uri="{FF2B5EF4-FFF2-40B4-BE49-F238E27FC236}">
                <a16:creationId xmlns:a16="http://schemas.microsoft.com/office/drawing/2014/main" id="{EEA0BE83-5F8B-3546-9943-F5ED6542651F}"/>
              </a:ext>
            </a:extLst>
          </p:cNvPr>
          <p:cNvSpPr txBox="1">
            <a:spLocks/>
          </p:cNvSpPr>
          <p:nvPr/>
        </p:nvSpPr>
        <p:spPr>
          <a:xfrm>
            <a:off x="5006264" y="2352881"/>
            <a:ext cx="3357562" cy="2214562"/>
          </a:xfrm>
          <a:prstGeom prst="rect">
            <a:avLst/>
          </a:prstGeom>
          <a:solidFill>
            <a:schemeClr val="accent4">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algn="ctr" eaLnBrk="1" fontAlgn="auto" hangingPunct="1">
              <a:spcBef>
                <a:spcPts val="600"/>
              </a:spcBef>
              <a:spcAft>
                <a:spcPts val="0"/>
              </a:spcAft>
              <a:buClr>
                <a:schemeClr val="accent1"/>
              </a:buClr>
              <a:buSzPct val="70000"/>
              <a:buFont typeface="Wingdings"/>
              <a:buNone/>
              <a:defRPr/>
            </a:pPr>
            <a:r>
              <a:rPr lang="en-US" sz="1400" dirty="0"/>
              <a:t>President Nandi-Ndaitwah is neither identified as a victim nor survivor. Enter code ‘2’ under Question 16.</a:t>
            </a:r>
          </a:p>
          <a:p>
            <a:pPr algn="ctr" eaLnBrk="1" fontAlgn="auto" hangingPunct="1">
              <a:spcBef>
                <a:spcPts val="600"/>
              </a:spcBef>
              <a:spcAft>
                <a:spcPts val="0"/>
              </a:spcAft>
              <a:buClr>
                <a:schemeClr val="accent1"/>
              </a:buClr>
              <a:buSzPct val="70000"/>
              <a:defRPr/>
            </a:pPr>
            <a:r>
              <a:rPr lang="en-US" sz="1400" dirty="0"/>
              <a:t>Code a person as a victim or survivor either if the word ‘victim’ or 'survivor' is used to describe her/him, or if the story implies that the person is a victim/survivor - e.g. by using language or images that evoke particular emotions such as pity, admiration or respect for the person. </a:t>
            </a:r>
          </a:p>
          <a:p>
            <a:pPr algn="ctr" eaLnBrk="1" fontAlgn="auto" hangingPunct="1">
              <a:spcBef>
                <a:spcPts val="600"/>
              </a:spcBef>
              <a:spcAft>
                <a:spcPts val="0"/>
              </a:spcAft>
              <a:buClr>
                <a:schemeClr val="accent1"/>
              </a:buClr>
              <a:buSzPct val="70000"/>
              <a:buFont typeface="Wingdings"/>
              <a:buNone/>
              <a:defRPr/>
            </a:pPr>
            <a:r>
              <a:rPr lang="en-US" sz="1400" dirty="0">
                <a:solidFill>
                  <a:schemeClr val="tx1"/>
                </a:solidFill>
              </a:rPr>
              <a:t>*</a:t>
            </a:r>
            <a:r>
              <a:rPr lang="en-US" sz="1400" b="1" dirty="0">
                <a:solidFill>
                  <a:schemeClr val="tx1"/>
                </a:solidFill>
              </a:rPr>
              <a:t>IF YOU SELECT 2 (“NO”) IN Q.16, SKIP TO Q.19</a:t>
            </a:r>
            <a:r>
              <a:rPr lang="en-US" sz="1400" dirty="0">
                <a:solidFill>
                  <a:schemeClr val="tx1"/>
                </a:solidFill>
              </a:rPr>
              <a:t>*</a:t>
            </a:r>
          </a:p>
          <a:p>
            <a:pPr algn="ctr" eaLnBrk="1" fontAlgn="auto" hangingPunct="1">
              <a:spcBef>
                <a:spcPts val="600"/>
              </a:spcBef>
              <a:spcAft>
                <a:spcPts val="0"/>
              </a:spcAft>
              <a:buClr>
                <a:schemeClr val="accent1"/>
              </a:buClr>
              <a:buSzPct val="70000"/>
              <a:buFont typeface="Wingdings"/>
              <a:buNone/>
              <a:defRPr/>
            </a:pPr>
            <a:r>
              <a:rPr lang="en-US" sz="1400" dirty="0">
                <a:solidFill>
                  <a:schemeClr val="tx1"/>
                </a:solidFill>
              </a:rPr>
              <a:t>Complete Questions 17 and 18 if the person is described as victim or survivor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1000"/>
                            </p:stCondLst>
                            <p:childTnLst>
                              <p:par>
                                <p:cTn id="5" presetID="1"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nodeType="afterGroup">
                            <p:stCondLst>
                              <p:cond delay="2000"/>
                            </p:stCondLst>
                            <p:childTnLst>
                              <p:par>
                                <p:cTn id="8" presetID="1" presetClass="entr" presetSubtype="0" fill="hold" grpId="0" nodeType="afterEffect">
                                  <p:stCondLst>
                                    <p:cond delay="1000"/>
                                  </p:stCondLst>
                                  <p:childTnLst>
                                    <p:set>
                                      <p:cBhvr>
                                        <p:cTn id="9" dur="1" fill="hold">
                                          <p:stCondLst>
                                            <p:cond delay="0"/>
                                          </p:stCondLst>
                                        </p:cTn>
                                        <p:tgtEl>
                                          <p:spTgt spid="10"/>
                                        </p:tgtEl>
                                        <p:attrNameLst>
                                          <p:attrName>style.visibility</p:attrName>
                                        </p:attrNameLst>
                                      </p:cBhvr>
                                      <p:to>
                                        <p:strVal val="visible"/>
                                      </p:to>
                                    </p:set>
                                  </p:childTnLst>
                                </p:cTn>
                              </p:par>
                              <p:par>
                                <p:cTn id="10" presetID="10"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EE1778C8-F538-0D49-959B-7CDC00230F83}"/>
              </a:ext>
            </a:extLst>
          </p:cNvPr>
          <p:cNvSpPr/>
          <p:nvPr/>
        </p:nvSpPr>
        <p:spPr>
          <a:xfrm>
            <a:off x="500063" y="1219200"/>
            <a:ext cx="71437"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2" name="Title 1">
            <a:extLst>
              <a:ext uri="{FF2B5EF4-FFF2-40B4-BE49-F238E27FC236}">
                <a16:creationId xmlns:a16="http://schemas.microsoft.com/office/drawing/2014/main" id="{772FCAD3-169F-4341-84CA-D886908CEAC9}"/>
              </a:ext>
            </a:extLst>
          </p:cNvPr>
          <p:cNvSpPr txBox="1">
            <a:spLocks/>
          </p:cNvSpPr>
          <p:nvPr/>
        </p:nvSpPr>
        <p:spPr>
          <a:xfrm>
            <a:off x="457200" y="-142875"/>
            <a:ext cx="3543300" cy="1143000"/>
          </a:xfrm>
          <a:prstGeom prst="rect">
            <a:avLst/>
          </a:prstGeom>
        </p:spPr>
        <p:txBody>
          <a:bodyPr anchor="b">
            <a:normAutofit/>
          </a:bodyPr>
          <a:lstStyle/>
          <a:p>
            <a:pPr eaLnBrk="1" fontAlgn="auto" hangingPunct="1">
              <a:spcAft>
                <a:spcPts val="0"/>
              </a:spcAft>
              <a:defRPr/>
            </a:pPr>
            <a:r>
              <a:rPr lang="en-US" sz="3000" cap="small" dirty="0">
                <a:solidFill>
                  <a:srgbClr val="00B0F0"/>
                </a:solidFill>
                <a:latin typeface="Arial" charset="0"/>
              </a:rPr>
              <a:t>Question 17</a:t>
            </a:r>
          </a:p>
        </p:txBody>
      </p:sp>
      <p:sp>
        <p:nvSpPr>
          <p:cNvPr id="43011" name="TextBox 3">
            <a:extLst>
              <a:ext uri="{FF2B5EF4-FFF2-40B4-BE49-F238E27FC236}">
                <a16:creationId xmlns:a16="http://schemas.microsoft.com/office/drawing/2014/main" id="{1730755D-651B-486E-1E4B-CF5B090EC1CB}"/>
              </a:ext>
            </a:extLst>
          </p:cNvPr>
          <p:cNvSpPr txBox="1">
            <a:spLocks noChangeArrowheads="1"/>
          </p:cNvSpPr>
          <p:nvPr/>
        </p:nvSpPr>
        <p:spPr bwMode="auto">
          <a:xfrm>
            <a:off x="571500" y="1071563"/>
            <a:ext cx="36433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dirty="0"/>
              <a:t>Does the story identify </a:t>
            </a:r>
            <a:r>
              <a:rPr lang="en-US" sz="1800" dirty="0"/>
              <a:t>Nandi-Ndaitwah</a:t>
            </a:r>
            <a:r>
              <a:rPr lang="en-US" altLang="en-US" sz="1800" dirty="0"/>
              <a:t> as a victim?  </a:t>
            </a:r>
          </a:p>
        </p:txBody>
      </p:sp>
      <p:sp>
        <p:nvSpPr>
          <p:cNvPr id="18" name="TextBox 17">
            <a:extLst>
              <a:ext uri="{FF2B5EF4-FFF2-40B4-BE49-F238E27FC236}">
                <a16:creationId xmlns:a16="http://schemas.microsoft.com/office/drawing/2014/main" id="{4652B036-501C-0ECB-D1DE-9386BC33C795}"/>
              </a:ext>
            </a:extLst>
          </p:cNvPr>
          <p:cNvSpPr txBox="1">
            <a:spLocks noChangeArrowheads="1"/>
          </p:cNvSpPr>
          <p:nvPr/>
        </p:nvSpPr>
        <p:spPr bwMode="auto">
          <a:xfrm>
            <a:off x="857250" y="1857375"/>
            <a:ext cx="3143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solidFill>
                  <a:srgbClr val="FF0000"/>
                </a:solidFill>
              </a:rPr>
              <a:t>Skip this question</a:t>
            </a:r>
          </a:p>
        </p:txBody>
      </p:sp>
      <p:sp>
        <p:nvSpPr>
          <p:cNvPr id="43013" name="TextBox 3">
            <a:extLst>
              <a:ext uri="{FF2B5EF4-FFF2-40B4-BE49-F238E27FC236}">
                <a16:creationId xmlns:a16="http://schemas.microsoft.com/office/drawing/2014/main" id="{2F72CC40-D7E7-5897-64FC-3A024B7464D2}"/>
              </a:ext>
            </a:extLst>
          </p:cNvPr>
          <p:cNvSpPr txBox="1">
            <a:spLocks noChangeArrowheads="1"/>
          </p:cNvSpPr>
          <p:nvPr/>
        </p:nvSpPr>
        <p:spPr bwMode="auto">
          <a:xfrm>
            <a:off x="285750" y="2711450"/>
            <a:ext cx="3714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dirty="0"/>
              <a:t>Does the story identify </a:t>
            </a:r>
            <a:r>
              <a:rPr lang="en-US" sz="1800" dirty="0"/>
              <a:t>Nandi-Ndaitwah</a:t>
            </a:r>
            <a:r>
              <a:rPr lang="en-US" altLang="en-US" sz="1800" dirty="0"/>
              <a:t> as a survivor?  </a:t>
            </a:r>
          </a:p>
        </p:txBody>
      </p:sp>
      <p:sp>
        <p:nvSpPr>
          <p:cNvPr id="21" name="TextBox 20">
            <a:extLst>
              <a:ext uri="{FF2B5EF4-FFF2-40B4-BE49-F238E27FC236}">
                <a16:creationId xmlns:a16="http://schemas.microsoft.com/office/drawing/2014/main" id="{B97C572D-5CBB-4321-F0FB-65F22233AA4C}"/>
              </a:ext>
            </a:extLst>
          </p:cNvPr>
          <p:cNvSpPr txBox="1">
            <a:spLocks noChangeArrowheads="1"/>
          </p:cNvSpPr>
          <p:nvPr/>
        </p:nvSpPr>
        <p:spPr bwMode="auto">
          <a:xfrm>
            <a:off x="785813" y="3390900"/>
            <a:ext cx="3143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solidFill>
                  <a:srgbClr val="FF0000"/>
                </a:solidFill>
              </a:rPr>
              <a:t>Skip this question</a:t>
            </a:r>
          </a:p>
        </p:txBody>
      </p:sp>
      <p:sp>
        <p:nvSpPr>
          <p:cNvPr id="15" name="Rectangle 14">
            <a:extLst>
              <a:ext uri="{FF2B5EF4-FFF2-40B4-BE49-F238E27FC236}">
                <a16:creationId xmlns:a16="http://schemas.microsoft.com/office/drawing/2014/main" id="{AC51F091-4DB8-8A49-927B-3CAE466AE641}"/>
              </a:ext>
            </a:extLst>
          </p:cNvPr>
          <p:cNvSpPr/>
          <p:nvPr/>
        </p:nvSpPr>
        <p:spPr>
          <a:xfrm>
            <a:off x="500063" y="2214563"/>
            <a:ext cx="2386012" cy="554037"/>
          </a:xfrm>
          <a:prstGeom prst="rect">
            <a:avLst/>
          </a:prstGeom>
        </p:spPr>
        <p:txBody>
          <a:bodyPr wrap="none">
            <a:spAutoFit/>
          </a:bodyPr>
          <a:lstStyle/>
          <a:p>
            <a:pPr eaLnBrk="1" fontAlgn="auto" hangingPunct="1">
              <a:spcAft>
                <a:spcPts val="0"/>
              </a:spcAft>
              <a:defRPr/>
            </a:pPr>
            <a:r>
              <a:rPr lang="en-US" sz="3000" cap="small" dirty="0">
                <a:solidFill>
                  <a:srgbClr val="00B0F0"/>
                </a:solidFill>
                <a:latin typeface="Arial" charset="0"/>
              </a:rPr>
              <a:t>Question 18</a:t>
            </a:r>
          </a:p>
        </p:txBody>
      </p:sp>
      <p:cxnSp>
        <p:nvCxnSpPr>
          <p:cNvPr id="13" name="Straight Arrow Connector 12">
            <a:extLst>
              <a:ext uri="{FF2B5EF4-FFF2-40B4-BE49-F238E27FC236}">
                <a16:creationId xmlns:a16="http://schemas.microsoft.com/office/drawing/2014/main" id="{720C5651-C5B4-9B4B-A15D-0B18AFFBAC1B}"/>
              </a:ext>
            </a:extLst>
          </p:cNvPr>
          <p:cNvCxnSpPr/>
          <p:nvPr/>
        </p:nvCxnSpPr>
        <p:spPr>
          <a:xfrm flipV="1">
            <a:off x="3713886" y="5838326"/>
            <a:ext cx="4763" cy="428625"/>
          </a:xfrm>
          <a:prstGeom prst="straightConnector1">
            <a:avLst/>
          </a:prstGeom>
          <a:ln>
            <a:solidFill>
              <a:schemeClr val="accent1">
                <a:lumMod val="60000"/>
                <a:lumOff val="40000"/>
              </a:schemeClr>
            </a:solidFill>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a:extLst>
              <a:ext uri="{FF2B5EF4-FFF2-40B4-BE49-F238E27FC236}">
                <a16:creationId xmlns:a16="http://schemas.microsoft.com/office/drawing/2014/main" id="{3FA246BF-6875-4D4F-9BC9-C795C0A07BC1}"/>
              </a:ext>
            </a:extLst>
          </p:cNvPr>
          <p:cNvCxnSpPr/>
          <p:nvPr/>
        </p:nvCxnSpPr>
        <p:spPr>
          <a:xfrm flipH="1" flipV="1">
            <a:off x="3261782" y="5812034"/>
            <a:ext cx="12700" cy="428625"/>
          </a:xfrm>
          <a:prstGeom prst="straightConnector1">
            <a:avLst/>
          </a:prstGeom>
          <a:ln>
            <a:solidFill>
              <a:schemeClr val="accent1">
                <a:lumMod val="60000"/>
                <a:lumOff val="40000"/>
              </a:schemeClr>
            </a:solidFill>
            <a:tailEnd type="arrow"/>
          </a:ln>
        </p:spPr>
        <p:style>
          <a:lnRef idx="2">
            <a:schemeClr val="dk1"/>
          </a:lnRef>
          <a:fillRef idx="0">
            <a:schemeClr val="dk1"/>
          </a:fillRef>
          <a:effectRef idx="1">
            <a:schemeClr val="dk1"/>
          </a:effectRef>
          <a:fontRef idx="minor">
            <a:schemeClr val="tx1"/>
          </a:fontRef>
        </p:style>
      </p:cxnSp>
      <p:pic>
        <p:nvPicPr>
          <p:cNvPr id="2" name="Picture 1">
            <a:extLst>
              <a:ext uri="{FF2B5EF4-FFF2-40B4-BE49-F238E27FC236}">
                <a16:creationId xmlns:a16="http://schemas.microsoft.com/office/drawing/2014/main" id="{95578BF9-2F30-250B-356A-358D98480DB0}"/>
              </a:ext>
            </a:extLst>
          </p:cNvPr>
          <p:cNvPicPr>
            <a:picLocks noChangeAspect="1"/>
          </p:cNvPicPr>
          <p:nvPr/>
        </p:nvPicPr>
        <p:blipFill>
          <a:blip r:embed="rId2"/>
          <a:stretch>
            <a:fillRect/>
          </a:stretch>
        </p:blipFill>
        <p:spPr>
          <a:xfrm>
            <a:off x="4196639" y="116632"/>
            <a:ext cx="4477435" cy="6858000"/>
          </a:xfrm>
          <a:prstGeom prst="rect">
            <a:avLst/>
          </a:prstGeom>
        </p:spPr>
      </p:pic>
      <p:sp>
        <p:nvSpPr>
          <p:cNvPr id="14" name="Content Placeholder 2">
            <a:extLst>
              <a:ext uri="{FF2B5EF4-FFF2-40B4-BE49-F238E27FC236}">
                <a16:creationId xmlns:a16="http://schemas.microsoft.com/office/drawing/2014/main" id="{C4CEB2BC-DADD-BD41-80A9-6423BE55C7AA}"/>
              </a:ext>
            </a:extLst>
          </p:cNvPr>
          <p:cNvSpPr txBox="1">
            <a:spLocks/>
          </p:cNvSpPr>
          <p:nvPr/>
        </p:nvSpPr>
        <p:spPr>
          <a:xfrm>
            <a:off x="5004048" y="2491581"/>
            <a:ext cx="3355975" cy="720725"/>
          </a:xfrm>
          <a:prstGeom prst="rect">
            <a:avLst/>
          </a:prstGeom>
          <a:solidFill>
            <a:schemeClr val="accent4">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algn="ctr" eaLnBrk="1" fontAlgn="auto" hangingPunct="1">
              <a:spcBef>
                <a:spcPts val="600"/>
              </a:spcBef>
              <a:spcAft>
                <a:spcPts val="0"/>
              </a:spcAft>
              <a:buClr>
                <a:schemeClr val="accent1"/>
              </a:buClr>
              <a:buSzPct val="70000"/>
              <a:buFont typeface="Wingdings"/>
              <a:buNone/>
              <a:defRPr/>
            </a:pPr>
            <a:r>
              <a:rPr lang="en-US" sz="1400" dirty="0"/>
              <a:t>We answered ‘2, Not a victim or survivor in Q. 16.</a:t>
            </a:r>
          </a:p>
          <a:p>
            <a:pPr algn="ctr" eaLnBrk="1" fontAlgn="auto" hangingPunct="1">
              <a:spcBef>
                <a:spcPts val="600"/>
              </a:spcBef>
              <a:spcAft>
                <a:spcPts val="0"/>
              </a:spcAft>
              <a:buClr>
                <a:schemeClr val="accent1"/>
              </a:buClr>
              <a:buSzPct val="70000"/>
              <a:buFont typeface="Wingdings"/>
              <a:buNone/>
              <a:defRPr/>
            </a:pPr>
            <a:r>
              <a:rPr lang="en-US" sz="1400" dirty="0"/>
              <a:t>Skip questions 17 and 18.</a:t>
            </a:r>
          </a:p>
        </p:txBody>
      </p:sp>
      <p:pic>
        <p:nvPicPr>
          <p:cNvPr id="3" name="Picture 2">
            <a:extLst>
              <a:ext uri="{FF2B5EF4-FFF2-40B4-BE49-F238E27FC236}">
                <a16:creationId xmlns:a16="http://schemas.microsoft.com/office/drawing/2014/main" id="{80D20366-9698-F7B8-61ED-08666D7C99D1}"/>
              </a:ext>
            </a:extLst>
          </p:cNvPr>
          <p:cNvPicPr>
            <a:picLocks noChangeAspect="1"/>
          </p:cNvPicPr>
          <p:nvPr/>
        </p:nvPicPr>
        <p:blipFill>
          <a:blip r:embed="rId3"/>
          <a:stretch>
            <a:fillRect/>
          </a:stretch>
        </p:blipFill>
        <p:spPr>
          <a:xfrm>
            <a:off x="366874" y="3910062"/>
            <a:ext cx="3590656" cy="17780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21"/>
                                        </p:tgtEl>
                                        <p:attrNameLst>
                                          <p:attrName>style.visibility</p:attrName>
                                        </p:attrNameLst>
                                      </p:cBhvr>
                                      <p:to>
                                        <p:strVal val="visible"/>
                                      </p:to>
                                    </p:set>
                                  </p:childTnLst>
                                </p:cTn>
                              </p:par>
                              <p:par>
                                <p:cTn id="10" presetID="10"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CE2D8-40AB-64A9-AB35-FECC57A6F27F}"/>
            </a:ext>
          </a:extLst>
        </p:cNvPr>
        <p:cNvGrpSpPr/>
        <p:nvPr/>
      </p:nvGrpSpPr>
      <p:grpSpPr>
        <a:xfrm>
          <a:off x="0" y="0"/>
          <a:ext cx="0" cy="0"/>
          <a:chOff x="0" y="0"/>
          <a:chExt cx="0" cy="0"/>
        </a:xfrm>
      </p:grpSpPr>
      <p:sp>
        <p:nvSpPr>
          <p:cNvPr id="440" name="Is Mabinty directly quoted in the story?">
            <a:extLst>
              <a:ext uri="{FF2B5EF4-FFF2-40B4-BE49-F238E27FC236}">
                <a16:creationId xmlns:a16="http://schemas.microsoft.com/office/drawing/2014/main" id="{E3B7F97A-7B37-536A-9E8E-405D37CF8634}"/>
              </a:ext>
            </a:extLst>
          </p:cNvPr>
          <p:cNvSpPr txBox="1"/>
          <p:nvPr/>
        </p:nvSpPr>
        <p:spPr>
          <a:xfrm>
            <a:off x="617219" y="1143000"/>
            <a:ext cx="3194687"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rPr dirty="0"/>
              <a:t>Is </a:t>
            </a:r>
            <a:r>
              <a:rPr lang="en-US" sz="1800" dirty="0"/>
              <a:t>Nandi-Ndaitwah </a:t>
            </a:r>
            <a:r>
              <a:rPr lang="en-CA" dirty="0"/>
              <a:t>depicted as part of a minority group</a:t>
            </a:r>
            <a:r>
              <a:rPr dirty="0"/>
              <a:t>? </a:t>
            </a:r>
          </a:p>
        </p:txBody>
      </p:sp>
      <p:sp>
        <p:nvSpPr>
          <p:cNvPr id="441" name="Circle">
            <a:extLst>
              <a:ext uri="{FF2B5EF4-FFF2-40B4-BE49-F238E27FC236}">
                <a16:creationId xmlns:a16="http://schemas.microsoft.com/office/drawing/2014/main" id="{96FA19D5-9BC3-DD82-4D34-351CC3ADA3F7}"/>
              </a:ext>
            </a:extLst>
          </p:cNvPr>
          <p:cNvSpPr/>
          <p:nvPr/>
        </p:nvSpPr>
        <p:spPr>
          <a:xfrm>
            <a:off x="500062" y="1285874"/>
            <a:ext cx="71439" cy="71439"/>
          </a:xfrm>
          <a:prstGeom prst="ellipse">
            <a:avLst/>
          </a:prstGeom>
          <a:solidFill>
            <a:schemeClr val="accent1"/>
          </a:solidFill>
          <a:ln w="25400">
            <a:solidFill>
              <a:srgbClr val="B0761F"/>
            </a:solidFill>
          </a:ln>
        </p:spPr>
        <p:txBody>
          <a:bodyPr lIns="45719" rIns="45719" anchor="ctr"/>
          <a:lstStyle/>
          <a:p>
            <a:pPr algn="ctr">
              <a:defRPr>
                <a:solidFill>
                  <a:srgbClr val="FFFFFF"/>
                </a:solidFill>
              </a:defRPr>
            </a:pPr>
            <a:endParaRPr/>
          </a:p>
        </p:txBody>
      </p:sp>
      <p:sp>
        <p:nvSpPr>
          <p:cNvPr id="442" name="1. Yes">
            <a:extLst>
              <a:ext uri="{FF2B5EF4-FFF2-40B4-BE49-F238E27FC236}">
                <a16:creationId xmlns:a16="http://schemas.microsoft.com/office/drawing/2014/main" id="{4E559B2C-B26B-AA57-C714-D04E632A09B4}"/>
              </a:ext>
            </a:extLst>
          </p:cNvPr>
          <p:cNvSpPr txBox="1"/>
          <p:nvPr/>
        </p:nvSpPr>
        <p:spPr>
          <a:xfrm>
            <a:off x="688657" y="2133600"/>
            <a:ext cx="1351599" cy="320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t>1. Yes</a:t>
            </a:r>
          </a:p>
        </p:txBody>
      </p:sp>
      <p:sp>
        <p:nvSpPr>
          <p:cNvPr id="443" name="QUESTION 18">
            <a:extLst>
              <a:ext uri="{FF2B5EF4-FFF2-40B4-BE49-F238E27FC236}">
                <a16:creationId xmlns:a16="http://schemas.microsoft.com/office/drawing/2014/main" id="{7738D5AB-595C-5D2E-1B0D-E7D8ECCE86F6}"/>
              </a:ext>
            </a:extLst>
          </p:cNvPr>
          <p:cNvSpPr txBox="1"/>
          <p:nvPr/>
        </p:nvSpPr>
        <p:spPr>
          <a:xfrm>
            <a:off x="502919" y="451485"/>
            <a:ext cx="3451862" cy="548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defRPr sz="3000">
                <a:solidFill>
                  <a:srgbClr val="0070C0"/>
                </a:solidFill>
              </a:defRPr>
            </a:lvl1pPr>
          </a:lstStyle>
          <a:p>
            <a:r>
              <a:rPr dirty="0"/>
              <a:t>QUESTION 1</a:t>
            </a:r>
            <a:r>
              <a:rPr lang="en-CA" dirty="0"/>
              <a:t>9</a:t>
            </a:r>
            <a:endParaRPr dirty="0"/>
          </a:p>
        </p:txBody>
      </p:sp>
      <p:sp>
        <p:nvSpPr>
          <p:cNvPr id="444" name="2. No">
            <a:extLst>
              <a:ext uri="{FF2B5EF4-FFF2-40B4-BE49-F238E27FC236}">
                <a16:creationId xmlns:a16="http://schemas.microsoft.com/office/drawing/2014/main" id="{0C85F8BF-C63C-29A3-452A-3407107DC0F6}"/>
              </a:ext>
            </a:extLst>
          </p:cNvPr>
          <p:cNvSpPr txBox="1"/>
          <p:nvPr/>
        </p:nvSpPr>
        <p:spPr>
          <a:xfrm>
            <a:off x="2241232" y="2133600"/>
            <a:ext cx="1461136" cy="320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t>2. No</a:t>
            </a:r>
          </a:p>
        </p:txBody>
      </p:sp>
      <p:sp>
        <p:nvSpPr>
          <p:cNvPr id="448" name="Rectangle">
            <a:extLst>
              <a:ext uri="{FF2B5EF4-FFF2-40B4-BE49-F238E27FC236}">
                <a16:creationId xmlns:a16="http://schemas.microsoft.com/office/drawing/2014/main" id="{949320A7-4C94-8878-4BD6-DCCD1E1C0AEA}"/>
              </a:ext>
            </a:extLst>
          </p:cNvPr>
          <p:cNvSpPr/>
          <p:nvPr/>
        </p:nvSpPr>
        <p:spPr>
          <a:xfrm>
            <a:off x="1933287" y="2194355"/>
            <a:ext cx="1223963" cy="287338"/>
          </a:xfrm>
          <a:prstGeom prst="rect">
            <a:avLst/>
          </a:prstGeom>
          <a:ln w="25400">
            <a:solidFill>
              <a:srgbClr val="FF0000"/>
            </a:solidFill>
          </a:ln>
        </p:spPr>
        <p:txBody>
          <a:bodyPr lIns="45719" rIns="45719" anchor="ctr"/>
          <a:lstStyle/>
          <a:p>
            <a:pPr algn="ctr">
              <a:defRPr>
                <a:solidFill>
                  <a:srgbClr val="FFFFFF"/>
                </a:solidFill>
              </a:defRPr>
            </a:pPr>
            <a:endParaRPr/>
          </a:p>
        </p:txBody>
      </p:sp>
      <p:pic>
        <p:nvPicPr>
          <p:cNvPr id="451" name="image.png" descr="image.png">
            <a:extLst>
              <a:ext uri="{FF2B5EF4-FFF2-40B4-BE49-F238E27FC236}">
                <a16:creationId xmlns:a16="http://schemas.microsoft.com/office/drawing/2014/main" id="{A965B120-D482-0882-5D52-B53D172BDC74}"/>
              </a:ext>
            </a:extLst>
          </p:cNvPr>
          <p:cNvPicPr>
            <a:picLocks noChangeAspect="1"/>
          </p:cNvPicPr>
          <p:nvPr/>
        </p:nvPicPr>
        <p:blipFill>
          <a:blip r:embed="rId2"/>
          <a:stretch>
            <a:fillRect/>
          </a:stretch>
        </p:blipFill>
        <p:spPr>
          <a:xfrm>
            <a:off x="3557103" y="5590042"/>
            <a:ext cx="482600" cy="504825"/>
          </a:xfrm>
          <a:prstGeom prst="rect">
            <a:avLst/>
          </a:prstGeom>
          <a:ln w="12700">
            <a:miter lim="400000"/>
          </a:ln>
        </p:spPr>
      </p:pic>
      <p:pic>
        <p:nvPicPr>
          <p:cNvPr id="3" name="Picture 2">
            <a:extLst>
              <a:ext uri="{FF2B5EF4-FFF2-40B4-BE49-F238E27FC236}">
                <a16:creationId xmlns:a16="http://schemas.microsoft.com/office/drawing/2014/main" id="{24A6E053-F4F9-80D2-24D0-77857675EEA5}"/>
              </a:ext>
            </a:extLst>
          </p:cNvPr>
          <p:cNvPicPr>
            <a:picLocks noChangeAspect="1"/>
          </p:cNvPicPr>
          <p:nvPr/>
        </p:nvPicPr>
        <p:blipFill>
          <a:blip r:embed="rId3"/>
          <a:stretch>
            <a:fillRect/>
          </a:stretch>
        </p:blipFill>
        <p:spPr>
          <a:xfrm>
            <a:off x="4196639" y="116631"/>
            <a:ext cx="4477435" cy="6636883"/>
          </a:xfrm>
          <a:prstGeom prst="rect">
            <a:avLst/>
          </a:prstGeom>
        </p:spPr>
      </p:pic>
      <p:grpSp>
        <p:nvGrpSpPr>
          <p:cNvPr id="447" name="Group">
            <a:extLst>
              <a:ext uri="{FF2B5EF4-FFF2-40B4-BE49-F238E27FC236}">
                <a16:creationId xmlns:a16="http://schemas.microsoft.com/office/drawing/2014/main" id="{BB547E06-7A7A-D82A-7C1B-B6E27EB4862B}"/>
              </a:ext>
            </a:extLst>
          </p:cNvPr>
          <p:cNvGrpSpPr/>
          <p:nvPr/>
        </p:nvGrpSpPr>
        <p:grpSpPr>
          <a:xfrm>
            <a:off x="4838762" y="2893082"/>
            <a:ext cx="3781426" cy="535918"/>
            <a:chOff x="0" y="0"/>
            <a:chExt cx="3781425" cy="535917"/>
          </a:xfrm>
        </p:grpSpPr>
        <p:sp>
          <p:nvSpPr>
            <p:cNvPr id="445" name="Rectangle">
              <a:extLst>
                <a:ext uri="{FF2B5EF4-FFF2-40B4-BE49-F238E27FC236}">
                  <a16:creationId xmlns:a16="http://schemas.microsoft.com/office/drawing/2014/main" id="{2BC43D19-3C5D-A4D8-C45A-B431ACC46BBA}"/>
                </a:ext>
              </a:extLst>
            </p:cNvPr>
            <p:cNvSpPr/>
            <p:nvPr/>
          </p:nvSpPr>
          <p:spPr>
            <a:xfrm>
              <a:off x="0" y="0"/>
              <a:ext cx="3781425" cy="504825"/>
            </a:xfrm>
            <a:prstGeom prst="rect">
              <a:avLst/>
            </a:prstGeom>
            <a:solidFill>
              <a:srgbClr val="F3EAE2"/>
            </a:solidFill>
            <a:ln w="25400" cap="flat">
              <a:solidFill>
                <a:srgbClr val="0070C0"/>
              </a:solidFill>
              <a:prstDash val="solid"/>
              <a:round/>
            </a:ln>
            <a:effectLst/>
          </p:spPr>
          <p:txBody>
            <a:bodyPr wrap="square" lIns="45719" tIns="45719" rIns="45719" bIns="45719" numCol="1" anchor="t">
              <a:noAutofit/>
            </a:bodyPr>
            <a:lstStyle/>
            <a:p>
              <a:pPr algn="ctr">
                <a:spcBef>
                  <a:spcPts val="600"/>
                </a:spcBef>
                <a:defRPr sz="1400"/>
              </a:pPr>
              <a:endParaRPr/>
            </a:p>
          </p:txBody>
        </p:sp>
        <p:sp>
          <p:nvSpPr>
            <p:cNvPr id="446" name="Mabinty is directly quoted in the story.">
              <a:extLst>
                <a:ext uri="{FF2B5EF4-FFF2-40B4-BE49-F238E27FC236}">
                  <a16:creationId xmlns:a16="http://schemas.microsoft.com/office/drawing/2014/main" id="{44076E56-5961-2C0A-E87F-5BA31F63DA16}"/>
                </a:ext>
              </a:extLst>
            </p:cNvPr>
            <p:cNvSpPr txBox="1"/>
            <p:nvPr/>
          </p:nvSpPr>
          <p:spPr>
            <a:xfrm>
              <a:off x="58419" y="12700"/>
              <a:ext cx="3664587" cy="52321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spcBef>
                  <a:spcPts val="600"/>
                </a:spcBef>
                <a:defRPr sz="1400"/>
              </a:lvl1pPr>
            </a:lstStyle>
            <a:p>
              <a:r>
                <a:rPr lang="en-US" sz="1400" dirty="0"/>
                <a:t>Nandi-Ndaitwah </a:t>
              </a:r>
              <a:r>
                <a:rPr dirty="0"/>
                <a:t>is </a:t>
              </a:r>
              <a:r>
                <a:rPr lang="en-CA" dirty="0"/>
                <a:t>not presented as part of a minority group</a:t>
              </a:r>
              <a:r>
                <a:rPr dirty="0"/>
                <a:t>.</a:t>
              </a:r>
            </a:p>
          </p:txBody>
        </p:sp>
      </p:grpSp>
      <p:pic>
        <p:nvPicPr>
          <p:cNvPr id="5" name="Picture 4">
            <a:extLst>
              <a:ext uri="{FF2B5EF4-FFF2-40B4-BE49-F238E27FC236}">
                <a16:creationId xmlns:a16="http://schemas.microsoft.com/office/drawing/2014/main" id="{000844F4-1972-FAC8-0F73-F8866ED1B28D}"/>
              </a:ext>
            </a:extLst>
          </p:cNvPr>
          <p:cNvPicPr>
            <a:picLocks noChangeAspect="1"/>
          </p:cNvPicPr>
          <p:nvPr/>
        </p:nvPicPr>
        <p:blipFill>
          <a:blip r:embed="rId4"/>
          <a:stretch>
            <a:fillRect/>
          </a:stretch>
        </p:blipFill>
        <p:spPr>
          <a:xfrm>
            <a:off x="202828" y="3251895"/>
            <a:ext cx="3836875" cy="2304433"/>
          </a:xfrm>
          <a:prstGeom prst="rect">
            <a:avLst/>
          </a:prstGeom>
        </p:spPr>
      </p:pic>
    </p:spTree>
    <p:extLst>
      <p:ext uri="{BB962C8B-B14F-4D97-AF65-F5344CB8AC3E}">
        <p14:creationId xmlns:p14="http://schemas.microsoft.com/office/powerpoint/2010/main" val="2736172810"/>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push dir="u"/>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p:tmAbs val="0"/>
                                  </p:iterate>
                                  <p:childTnLst>
                                    <p:set>
                                      <p:cBhvr>
                                        <p:cTn id="6" fill="hold"/>
                                        <p:tgtEl>
                                          <p:spTgt spid="447"/>
                                        </p:tgtEl>
                                        <p:attrNameLst>
                                          <p:attrName>style.visibility</p:attrName>
                                        </p:attrNameLst>
                                      </p:cBhvr>
                                      <p:to>
                                        <p:strVal val="visible"/>
                                      </p:to>
                                    </p:set>
                                    <p:animEffect transition="in" filter="blinds(horizontal)">
                                      <p:cBhvr>
                                        <p:cTn id="7" dur="500"/>
                                        <p:tgtEl>
                                          <p:spTgt spid="44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p:tmAbs val="0"/>
                                  </p:iterate>
                                  <p:childTnLst>
                                    <p:set>
                                      <p:cBhvr>
                                        <p:cTn id="11" fill="hold"/>
                                        <p:tgtEl>
                                          <p:spTgt spid="44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iterate>
                                    <p:tmAbs val="0"/>
                                  </p:iterate>
                                  <p:childTnLst>
                                    <p:set>
                                      <p:cBhvr>
                                        <p:cTn id="15" fill="hold"/>
                                        <p:tgtEl>
                                          <p:spTgt spid="451"/>
                                        </p:tgtEl>
                                        <p:attrNameLst>
                                          <p:attrName>style.visibility</p:attrName>
                                        </p:attrNameLst>
                                      </p:cBhvr>
                                      <p:to>
                                        <p:strVal val="visible"/>
                                      </p:to>
                                    </p:set>
                                    <p:anim calcmode="lin" valueType="num">
                                      <p:cBhvr>
                                        <p:cTn id="16" dur="500" fill="hold"/>
                                        <p:tgtEl>
                                          <p:spTgt spid="451"/>
                                        </p:tgtEl>
                                        <p:attrNameLst>
                                          <p:attrName>ppt_x</p:attrName>
                                        </p:attrNameLst>
                                      </p:cBhvr>
                                      <p:tavLst>
                                        <p:tav tm="0">
                                          <p:val>
                                            <p:strVal val="#ppt_x"/>
                                          </p:val>
                                        </p:tav>
                                        <p:tav tm="100000">
                                          <p:val>
                                            <p:strVal val="#ppt_x"/>
                                          </p:val>
                                        </p:tav>
                                      </p:tavLst>
                                    </p:anim>
                                    <p:anim calcmode="lin" valueType="num">
                                      <p:cBhvr>
                                        <p:cTn id="17" dur="500" fill="hold"/>
                                        <p:tgtEl>
                                          <p:spTgt spid="4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 grpId="0" animBg="1" advAuto="0"/>
      <p:bldP spid="451" grpId="0" animBg="1" advAuto="0"/>
      <p:bldP spid="447" grpId="0"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EA93A-3515-CA67-C74E-279960425A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B9531A-6AF4-977D-A632-A2FDDB212552}"/>
              </a:ext>
            </a:extLst>
          </p:cNvPr>
          <p:cNvSpPr>
            <a:spLocks noGrp="1"/>
          </p:cNvSpPr>
          <p:nvPr>
            <p:ph type="title"/>
          </p:nvPr>
        </p:nvSpPr>
        <p:spPr>
          <a:xfrm>
            <a:off x="487363" y="333375"/>
            <a:ext cx="7467600" cy="579438"/>
          </a:xfrm>
        </p:spPr>
        <p:txBody>
          <a:bodyPr>
            <a:normAutofit fontScale="90000"/>
          </a:bodyPr>
          <a:lstStyle/>
          <a:p>
            <a:pPr eaLnBrk="1" hangingPunct="1">
              <a:defRPr/>
            </a:pPr>
            <a:r>
              <a:rPr lang="en-US" dirty="0">
                <a:solidFill>
                  <a:srgbClr val="0070C0"/>
                </a:solidFill>
              </a:rPr>
              <a:t>Question 20</a:t>
            </a:r>
            <a:br>
              <a:rPr lang="en-US" dirty="0">
                <a:solidFill>
                  <a:srgbClr val="0070C0"/>
                </a:solidFill>
              </a:rPr>
            </a:br>
            <a:endParaRPr lang="en-CA" sz="2000" dirty="0">
              <a:solidFill>
                <a:schemeClr val="tx1"/>
              </a:solidFill>
              <a:ea typeface="+mn-ea"/>
              <a:cs typeface="Arial" panose="020B0604020202020204" pitchFamily="34" charset="0"/>
            </a:endParaRPr>
          </a:p>
        </p:txBody>
      </p:sp>
      <p:sp>
        <p:nvSpPr>
          <p:cNvPr id="44034" name="Content Placeholder 2">
            <a:extLst>
              <a:ext uri="{FF2B5EF4-FFF2-40B4-BE49-F238E27FC236}">
                <a16:creationId xmlns:a16="http://schemas.microsoft.com/office/drawing/2014/main" id="{8F45975D-CC7A-E100-33A6-41BDA315D8C1}"/>
              </a:ext>
            </a:extLst>
          </p:cNvPr>
          <p:cNvSpPr>
            <a:spLocks noGrp="1"/>
          </p:cNvSpPr>
          <p:nvPr>
            <p:ph sz="quarter" idx="1"/>
          </p:nvPr>
        </p:nvSpPr>
        <p:spPr>
          <a:xfrm>
            <a:off x="287338" y="798513"/>
            <a:ext cx="3959225" cy="1244600"/>
          </a:xfrm>
        </p:spPr>
        <p:txBody>
          <a:bodyPr/>
          <a:lstStyle/>
          <a:p>
            <a:pPr marL="0" indent="0">
              <a:buFont typeface="Wingdings" pitchFamily="2" charset="2"/>
              <a:buNone/>
            </a:pPr>
            <a:r>
              <a:rPr lang="en-US" altLang="en-US" sz="1800" dirty="0">
                <a:cs typeface="Arial" panose="020B0604020202020204" pitchFamily="34" charset="0"/>
              </a:rPr>
              <a:t>Special Q1. Is the story about youth violence? </a:t>
            </a:r>
            <a:endParaRPr lang="en-CA" altLang="en-US" sz="1800" dirty="0">
              <a:cs typeface="Arial" panose="020B0604020202020204" pitchFamily="34" charset="0"/>
            </a:endParaRPr>
          </a:p>
        </p:txBody>
      </p:sp>
      <p:sp>
        <p:nvSpPr>
          <p:cNvPr id="10" name="TextBox 9">
            <a:extLst>
              <a:ext uri="{FF2B5EF4-FFF2-40B4-BE49-F238E27FC236}">
                <a16:creationId xmlns:a16="http://schemas.microsoft.com/office/drawing/2014/main" id="{1D836A07-B812-40ED-49A6-754059F54592}"/>
              </a:ext>
            </a:extLst>
          </p:cNvPr>
          <p:cNvSpPr txBox="1">
            <a:spLocks noChangeArrowheads="1"/>
          </p:cNvSpPr>
          <p:nvPr/>
        </p:nvSpPr>
        <p:spPr bwMode="auto">
          <a:xfrm>
            <a:off x="728663" y="2127250"/>
            <a:ext cx="12652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cs typeface="Arial" panose="020B0604020202020204" pitchFamily="34" charset="0"/>
              </a:rPr>
              <a:t>1. Yes</a:t>
            </a:r>
          </a:p>
        </p:txBody>
      </p:sp>
      <p:pic>
        <p:nvPicPr>
          <p:cNvPr id="44037" name="Picture 4">
            <a:extLst>
              <a:ext uri="{FF2B5EF4-FFF2-40B4-BE49-F238E27FC236}">
                <a16:creationId xmlns:a16="http://schemas.microsoft.com/office/drawing/2014/main" id="{46E23118-C213-C058-8D38-64E16567F3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9000" y="2130425"/>
            <a:ext cx="1579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6">
            <a:extLst>
              <a:ext uri="{FF2B5EF4-FFF2-40B4-BE49-F238E27FC236}">
                <a16:creationId xmlns:a16="http://schemas.microsoft.com/office/drawing/2014/main" id="{D315261A-04DA-A34C-44A4-AF463CD5B5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6300" y="2173288"/>
            <a:ext cx="10366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a:extLst>
              <a:ext uri="{FF2B5EF4-FFF2-40B4-BE49-F238E27FC236}">
                <a16:creationId xmlns:a16="http://schemas.microsoft.com/office/drawing/2014/main" id="{BFC2DA84-F0DD-37BC-3BBA-A3708C3DF465}"/>
              </a:ext>
            </a:extLst>
          </p:cNvPr>
          <p:cNvCxnSpPr/>
          <p:nvPr/>
        </p:nvCxnSpPr>
        <p:spPr>
          <a:xfrm flipV="1">
            <a:off x="3789255" y="5301208"/>
            <a:ext cx="0" cy="487362"/>
          </a:xfrm>
          <a:prstGeom prst="straightConnector1">
            <a:avLst/>
          </a:prstGeom>
          <a:ln>
            <a:solidFill>
              <a:schemeClr val="accent1">
                <a:lumMod val="60000"/>
                <a:lumOff val="40000"/>
              </a:schemeClr>
            </a:solidFill>
            <a:tailEnd type="arrow"/>
          </a:ln>
        </p:spPr>
        <p:style>
          <a:lnRef idx="2">
            <a:schemeClr val="dk1"/>
          </a:lnRef>
          <a:fillRef idx="0">
            <a:schemeClr val="dk1"/>
          </a:fillRef>
          <a:effectRef idx="1">
            <a:schemeClr val="dk1"/>
          </a:effectRef>
          <a:fontRef idx="minor">
            <a:schemeClr val="tx1"/>
          </a:fontRef>
        </p:style>
      </p:cxnSp>
      <p:pic>
        <p:nvPicPr>
          <p:cNvPr id="3" name="Picture 2">
            <a:extLst>
              <a:ext uri="{FF2B5EF4-FFF2-40B4-BE49-F238E27FC236}">
                <a16:creationId xmlns:a16="http://schemas.microsoft.com/office/drawing/2014/main" id="{80422A28-CEF2-230A-1424-FCD0214D7986}"/>
              </a:ext>
            </a:extLst>
          </p:cNvPr>
          <p:cNvPicPr>
            <a:picLocks noChangeAspect="1"/>
          </p:cNvPicPr>
          <p:nvPr/>
        </p:nvPicPr>
        <p:blipFill>
          <a:blip r:embed="rId4"/>
          <a:stretch>
            <a:fillRect/>
          </a:stretch>
        </p:blipFill>
        <p:spPr>
          <a:xfrm>
            <a:off x="4196639" y="116632"/>
            <a:ext cx="4477435" cy="6858000"/>
          </a:xfrm>
          <a:prstGeom prst="rect">
            <a:avLst/>
          </a:prstGeom>
        </p:spPr>
      </p:pic>
      <p:sp>
        <p:nvSpPr>
          <p:cNvPr id="17" name="Content Placeholder 2">
            <a:extLst>
              <a:ext uri="{FF2B5EF4-FFF2-40B4-BE49-F238E27FC236}">
                <a16:creationId xmlns:a16="http://schemas.microsoft.com/office/drawing/2014/main" id="{85C3C6AB-6021-B445-13AD-5ABBC80FDF63}"/>
              </a:ext>
            </a:extLst>
          </p:cNvPr>
          <p:cNvSpPr txBox="1">
            <a:spLocks/>
          </p:cNvSpPr>
          <p:nvPr/>
        </p:nvSpPr>
        <p:spPr>
          <a:xfrm>
            <a:off x="5004048" y="2924944"/>
            <a:ext cx="3240088" cy="720725"/>
          </a:xfrm>
          <a:prstGeom prst="rect">
            <a:avLst/>
          </a:prstGeom>
          <a:solidFill>
            <a:schemeClr val="accent5">
              <a:lumMod val="20000"/>
              <a:lumOff val="80000"/>
            </a:schemeClr>
          </a:solidFill>
          <a:ln>
            <a:solidFill>
              <a:srgbClr val="FFC000"/>
            </a:solidFill>
          </a:ln>
        </p:spPr>
        <p:style>
          <a:lnRef idx="2">
            <a:schemeClr val="accent2"/>
          </a:lnRef>
          <a:fillRef idx="1">
            <a:schemeClr val="lt1"/>
          </a:fillRef>
          <a:effectRef idx="0">
            <a:schemeClr val="accent2"/>
          </a:effectRef>
          <a:fontRef idx="minor">
            <a:schemeClr val="dk1"/>
          </a:fontRef>
        </p:style>
        <p:txBody>
          <a:bodyPr>
            <a:normAutofit/>
          </a:bodyPr>
          <a:lstStyle/>
          <a:p>
            <a:pPr algn="ctr" eaLnBrk="1" fontAlgn="auto" hangingPunct="1">
              <a:spcBef>
                <a:spcPts val="600"/>
              </a:spcBef>
              <a:spcAft>
                <a:spcPts val="0"/>
              </a:spcAft>
              <a:buClr>
                <a:schemeClr val="accent1"/>
              </a:buClr>
              <a:buSzPct val="70000"/>
              <a:buFont typeface="Wingdings"/>
              <a:buNone/>
              <a:defRPr/>
            </a:pPr>
            <a:r>
              <a:rPr lang="en-US" sz="1400" dirty="0"/>
              <a:t>No. It’s not mentioned in the text or visible in the images.</a:t>
            </a:r>
          </a:p>
          <a:p>
            <a:pPr algn="ctr" eaLnBrk="1" fontAlgn="auto" hangingPunct="1">
              <a:spcBef>
                <a:spcPts val="600"/>
              </a:spcBef>
              <a:spcAft>
                <a:spcPts val="0"/>
              </a:spcAft>
              <a:buClr>
                <a:schemeClr val="accent1"/>
              </a:buClr>
              <a:buSzPct val="70000"/>
              <a:buFont typeface="Wingdings"/>
              <a:buNone/>
              <a:defRPr/>
            </a:pPr>
            <a:endParaRPr lang="en-US" sz="1400" dirty="0"/>
          </a:p>
        </p:txBody>
      </p:sp>
      <p:pic>
        <p:nvPicPr>
          <p:cNvPr id="4" name="Picture 3">
            <a:extLst>
              <a:ext uri="{FF2B5EF4-FFF2-40B4-BE49-F238E27FC236}">
                <a16:creationId xmlns:a16="http://schemas.microsoft.com/office/drawing/2014/main" id="{5882998C-2FA3-09C5-5138-756E3B34F47A}"/>
              </a:ext>
            </a:extLst>
          </p:cNvPr>
          <p:cNvPicPr>
            <a:picLocks noChangeAspect="1"/>
          </p:cNvPicPr>
          <p:nvPr/>
        </p:nvPicPr>
        <p:blipFill>
          <a:blip r:embed="rId5"/>
          <a:stretch>
            <a:fillRect/>
          </a:stretch>
        </p:blipFill>
        <p:spPr>
          <a:xfrm>
            <a:off x="176434" y="3154884"/>
            <a:ext cx="3832115" cy="2146324"/>
          </a:xfrm>
          <a:prstGeom prst="rect">
            <a:avLst/>
          </a:prstGeom>
        </p:spPr>
      </p:pic>
    </p:spTree>
    <p:extLst>
      <p:ext uri="{BB962C8B-B14F-4D97-AF65-F5344CB8AC3E}">
        <p14:creationId xmlns:p14="http://schemas.microsoft.com/office/powerpoint/2010/main" val="8981837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nodeType="afterGroup">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62964-9EC7-134A-869A-385D745490C5}"/>
              </a:ext>
            </a:extLst>
          </p:cNvPr>
          <p:cNvSpPr>
            <a:spLocks noGrp="1"/>
          </p:cNvSpPr>
          <p:nvPr>
            <p:ph type="title"/>
          </p:nvPr>
        </p:nvSpPr>
        <p:spPr>
          <a:xfrm>
            <a:off x="487363" y="333375"/>
            <a:ext cx="7467600" cy="579438"/>
          </a:xfrm>
        </p:spPr>
        <p:txBody>
          <a:bodyPr>
            <a:normAutofit fontScale="90000"/>
          </a:bodyPr>
          <a:lstStyle/>
          <a:p>
            <a:pPr eaLnBrk="1" hangingPunct="1">
              <a:defRPr/>
            </a:pPr>
            <a:r>
              <a:rPr lang="en-US" dirty="0">
                <a:solidFill>
                  <a:srgbClr val="0070C0"/>
                </a:solidFill>
              </a:rPr>
              <a:t>Question 21</a:t>
            </a:r>
            <a:br>
              <a:rPr lang="en-US" dirty="0">
                <a:solidFill>
                  <a:srgbClr val="0070C0"/>
                </a:solidFill>
              </a:rPr>
            </a:br>
            <a:endParaRPr lang="en-CA" sz="2000" dirty="0">
              <a:solidFill>
                <a:schemeClr val="tx1"/>
              </a:solidFill>
              <a:ea typeface="+mn-ea"/>
              <a:cs typeface="Arial" panose="020B0604020202020204" pitchFamily="34" charset="0"/>
            </a:endParaRPr>
          </a:p>
        </p:txBody>
      </p:sp>
      <p:sp>
        <p:nvSpPr>
          <p:cNvPr id="44034" name="Content Placeholder 2">
            <a:extLst>
              <a:ext uri="{FF2B5EF4-FFF2-40B4-BE49-F238E27FC236}">
                <a16:creationId xmlns:a16="http://schemas.microsoft.com/office/drawing/2014/main" id="{5B572BC7-8DD4-8926-0807-D6CC7AE0184C}"/>
              </a:ext>
            </a:extLst>
          </p:cNvPr>
          <p:cNvSpPr>
            <a:spLocks noGrp="1"/>
          </p:cNvSpPr>
          <p:nvPr>
            <p:ph sz="quarter" idx="1"/>
          </p:nvPr>
        </p:nvSpPr>
        <p:spPr>
          <a:xfrm>
            <a:off x="287338" y="798513"/>
            <a:ext cx="3959225" cy="1244600"/>
          </a:xfrm>
        </p:spPr>
        <p:txBody>
          <a:bodyPr/>
          <a:lstStyle/>
          <a:p>
            <a:pPr marL="0" indent="0">
              <a:buFont typeface="Wingdings" pitchFamily="2" charset="2"/>
              <a:buNone/>
            </a:pPr>
            <a:r>
              <a:rPr lang="en-US" altLang="en-US" sz="1800" dirty="0">
                <a:cs typeface="Arial" panose="020B0604020202020204" pitchFamily="34" charset="0"/>
              </a:rPr>
              <a:t>Special Q2. Is the person referred to as an immigrant/refugee, whether mentioned in the text or visible in the images? </a:t>
            </a:r>
            <a:endParaRPr lang="en-CA" altLang="en-US" sz="1800" dirty="0">
              <a:cs typeface="Arial" panose="020B0604020202020204" pitchFamily="34" charset="0"/>
            </a:endParaRPr>
          </a:p>
        </p:txBody>
      </p:sp>
      <p:sp>
        <p:nvSpPr>
          <p:cNvPr id="10" name="TextBox 9">
            <a:extLst>
              <a:ext uri="{FF2B5EF4-FFF2-40B4-BE49-F238E27FC236}">
                <a16:creationId xmlns:a16="http://schemas.microsoft.com/office/drawing/2014/main" id="{EBD73111-851A-A589-547B-D387C3C7212C}"/>
              </a:ext>
            </a:extLst>
          </p:cNvPr>
          <p:cNvSpPr txBox="1">
            <a:spLocks noChangeArrowheads="1"/>
          </p:cNvSpPr>
          <p:nvPr/>
        </p:nvSpPr>
        <p:spPr bwMode="auto">
          <a:xfrm>
            <a:off x="728663" y="2127250"/>
            <a:ext cx="12652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cs typeface="Arial" panose="020B0604020202020204" pitchFamily="34" charset="0"/>
              </a:rPr>
              <a:t>1. Yes</a:t>
            </a:r>
          </a:p>
        </p:txBody>
      </p:sp>
      <p:pic>
        <p:nvPicPr>
          <p:cNvPr id="44037" name="Picture 4">
            <a:extLst>
              <a:ext uri="{FF2B5EF4-FFF2-40B4-BE49-F238E27FC236}">
                <a16:creationId xmlns:a16="http://schemas.microsoft.com/office/drawing/2014/main" id="{F374B566-5814-42B8-FAA1-1D4D0B7F70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9000" y="2130425"/>
            <a:ext cx="1579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6">
            <a:extLst>
              <a:ext uri="{FF2B5EF4-FFF2-40B4-BE49-F238E27FC236}">
                <a16:creationId xmlns:a16="http://schemas.microsoft.com/office/drawing/2014/main" id="{FABE5447-CBDE-7B21-64DB-6C15431A341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6300" y="2173288"/>
            <a:ext cx="10366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a:extLst>
              <a:ext uri="{FF2B5EF4-FFF2-40B4-BE49-F238E27FC236}">
                <a16:creationId xmlns:a16="http://schemas.microsoft.com/office/drawing/2014/main" id="{C01F6BB6-013B-F54C-AB84-8D4B7575F786}"/>
              </a:ext>
            </a:extLst>
          </p:cNvPr>
          <p:cNvCxnSpPr/>
          <p:nvPr/>
        </p:nvCxnSpPr>
        <p:spPr>
          <a:xfrm flipV="1">
            <a:off x="3851920" y="5301208"/>
            <a:ext cx="0" cy="487362"/>
          </a:xfrm>
          <a:prstGeom prst="straightConnector1">
            <a:avLst/>
          </a:prstGeom>
          <a:ln>
            <a:solidFill>
              <a:schemeClr val="accent1">
                <a:lumMod val="60000"/>
                <a:lumOff val="40000"/>
              </a:schemeClr>
            </a:solidFill>
            <a:tailEnd type="arrow"/>
          </a:ln>
        </p:spPr>
        <p:style>
          <a:lnRef idx="2">
            <a:schemeClr val="dk1"/>
          </a:lnRef>
          <a:fillRef idx="0">
            <a:schemeClr val="dk1"/>
          </a:fillRef>
          <a:effectRef idx="1">
            <a:schemeClr val="dk1"/>
          </a:effectRef>
          <a:fontRef idx="minor">
            <a:schemeClr val="tx1"/>
          </a:fontRef>
        </p:style>
      </p:cxnSp>
      <p:pic>
        <p:nvPicPr>
          <p:cNvPr id="3" name="Picture 2">
            <a:extLst>
              <a:ext uri="{FF2B5EF4-FFF2-40B4-BE49-F238E27FC236}">
                <a16:creationId xmlns:a16="http://schemas.microsoft.com/office/drawing/2014/main" id="{966A1399-10D4-9D1A-9335-53777DAC5875}"/>
              </a:ext>
            </a:extLst>
          </p:cNvPr>
          <p:cNvPicPr>
            <a:picLocks noChangeAspect="1"/>
          </p:cNvPicPr>
          <p:nvPr/>
        </p:nvPicPr>
        <p:blipFill>
          <a:blip r:embed="rId4"/>
          <a:stretch>
            <a:fillRect/>
          </a:stretch>
        </p:blipFill>
        <p:spPr>
          <a:xfrm>
            <a:off x="4196639" y="116632"/>
            <a:ext cx="4477435" cy="6858000"/>
          </a:xfrm>
          <a:prstGeom prst="rect">
            <a:avLst/>
          </a:prstGeom>
        </p:spPr>
      </p:pic>
      <p:sp>
        <p:nvSpPr>
          <p:cNvPr id="17" name="Content Placeholder 2">
            <a:extLst>
              <a:ext uri="{FF2B5EF4-FFF2-40B4-BE49-F238E27FC236}">
                <a16:creationId xmlns:a16="http://schemas.microsoft.com/office/drawing/2014/main" id="{084D2A6D-2CD1-C248-A5EC-6C60F51D4D26}"/>
              </a:ext>
            </a:extLst>
          </p:cNvPr>
          <p:cNvSpPr txBox="1">
            <a:spLocks/>
          </p:cNvSpPr>
          <p:nvPr/>
        </p:nvSpPr>
        <p:spPr>
          <a:xfrm>
            <a:off x="5004048" y="2924944"/>
            <a:ext cx="3240088" cy="720725"/>
          </a:xfrm>
          <a:prstGeom prst="rect">
            <a:avLst/>
          </a:prstGeom>
          <a:solidFill>
            <a:schemeClr val="accent5">
              <a:lumMod val="20000"/>
              <a:lumOff val="80000"/>
            </a:schemeClr>
          </a:solidFill>
          <a:ln>
            <a:solidFill>
              <a:srgbClr val="FFC000"/>
            </a:solidFill>
          </a:ln>
        </p:spPr>
        <p:style>
          <a:lnRef idx="2">
            <a:schemeClr val="accent2"/>
          </a:lnRef>
          <a:fillRef idx="1">
            <a:schemeClr val="lt1"/>
          </a:fillRef>
          <a:effectRef idx="0">
            <a:schemeClr val="accent2"/>
          </a:effectRef>
          <a:fontRef idx="minor">
            <a:schemeClr val="dk1"/>
          </a:fontRef>
        </p:style>
        <p:txBody>
          <a:bodyPr>
            <a:normAutofit/>
          </a:bodyPr>
          <a:lstStyle/>
          <a:p>
            <a:pPr algn="ctr" eaLnBrk="1" fontAlgn="auto" hangingPunct="1">
              <a:spcBef>
                <a:spcPts val="600"/>
              </a:spcBef>
              <a:spcAft>
                <a:spcPts val="0"/>
              </a:spcAft>
              <a:buClr>
                <a:schemeClr val="accent1"/>
              </a:buClr>
              <a:buSzPct val="70000"/>
              <a:buFont typeface="Wingdings"/>
              <a:buNone/>
              <a:defRPr/>
            </a:pPr>
            <a:r>
              <a:rPr lang="en-US" sz="1400" dirty="0"/>
              <a:t>No. It’s not mentioned in the text or visible in the images.</a:t>
            </a:r>
          </a:p>
          <a:p>
            <a:pPr algn="ctr" eaLnBrk="1" fontAlgn="auto" hangingPunct="1">
              <a:spcBef>
                <a:spcPts val="600"/>
              </a:spcBef>
              <a:spcAft>
                <a:spcPts val="0"/>
              </a:spcAft>
              <a:buClr>
                <a:schemeClr val="accent1"/>
              </a:buClr>
              <a:buSzPct val="70000"/>
              <a:buFont typeface="Wingdings"/>
              <a:buNone/>
              <a:defRPr/>
            </a:pPr>
            <a:endParaRPr lang="en-US" sz="1400" dirty="0"/>
          </a:p>
        </p:txBody>
      </p:sp>
      <p:pic>
        <p:nvPicPr>
          <p:cNvPr id="5" name="Picture 4">
            <a:extLst>
              <a:ext uri="{FF2B5EF4-FFF2-40B4-BE49-F238E27FC236}">
                <a16:creationId xmlns:a16="http://schemas.microsoft.com/office/drawing/2014/main" id="{B2DC59A5-B5C8-4CAD-A9A4-53D046EF9978}"/>
              </a:ext>
            </a:extLst>
          </p:cNvPr>
          <p:cNvPicPr>
            <a:picLocks noChangeAspect="1"/>
          </p:cNvPicPr>
          <p:nvPr/>
        </p:nvPicPr>
        <p:blipFill>
          <a:blip r:embed="rId5"/>
          <a:stretch>
            <a:fillRect/>
          </a:stretch>
        </p:blipFill>
        <p:spPr>
          <a:xfrm>
            <a:off x="218316" y="3212976"/>
            <a:ext cx="3855968" cy="19442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nodeType="afterGroup">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5A629-2317-8644-BF1A-EA6CBA7934D3}"/>
              </a:ext>
            </a:extLst>
          </p:cNvPr>
          <p:cNvSpPr>
            <a:spLocks noGrp="1"/>
          </p:cNvSpPr>
          <p:nvPr>
            <p:ph type="title"/>
          </p:nvPr>
        </p:nvSpPr>
        <p:spPr>
          <a:xfrm>
            <a:off x="457200" y="188913"/>
            <a:ext cx="7467600" cy="508000"/>
          </a:xfrm>
        </p:spPr>
        <p:txBody>
          <a:bodyPr>
            <a:normAutofit fontScale="90000"/>
          </a:bodyPr>
          <a:lstStyle/>
          <a:p>
            <a:pPr>
              <a:defRPr/>
            </a:pPr>
            <a:r>
              <a:rPr lang="en-US" dirty="0">
                <a:solidFill>
                  <a:srgbClr val="00B0F0"/>
                </a:solidFill>
              </a:rPr>
              <a:t>Starting off</a:t>
            </a:r>
          </a:p>
        </p:txBody>
      </p:sp>
      <p:sp>
        <p:nvSpPr>
          <p:cNvPr id="16386" name="Content Placeholder 2">
            <a:extLst>
              <a:ext uri="{FF2B5EF4-FFF2-40B4-BE49-F238E27FC236}">
                <a16:creationId xmlns:a16="http://schemas.microsoft.com/office/drawing/2014/main" id="{BBDF45C1-9A8D-9C8F-1273-59A2A6F463EB}"/>
              </a:ext>
            </a:extLst>
          </p:cNvPr>
          <p:cNvSpPr>
            <a:spLocks noGrp="1"/>
          </p:cNvSpPr>
          <p:nvPr>
            <p:ph sz="quarter" idx="1"/>
          </p:nvPr>
        </p:nvSpPr>
        <p:spPr>
          <a:xfrm>
            <a:off x="323851" y="708024"/>
            <a:ext cx="1583853" cy="4953223"/>
          </a:xfrm>
        </p:spPr>
        <p:txBody>
          <a:bodyPr/>
          <a:lstStyle/>
          <a:p>
            <a:pPr>
              <a:buFont typeface="Wingdings" pitchFamily="2" charset="2"/>
              <a:buNone/>
            </a:pPr>
            <a:endParaRPr lang="en-US" altLang="en-US" sz="2800" dirty="0"/>
          </a:p>
          <a:p>
            <a:pPr>
              <a:buFont typeface="Wingdings" pitchFamily="2" charset="2"/>
              <a:buNone/>
            </a:pPr>
            <a:r>
              <a:rPr lang="en-US" altLang="en-US" sz="1800" dirty="0"/>
              <a:t>To begin coding you will need:</a:t>
            </a:r>
          </a:p>
          <a:p>
            <a:pPr>
              <a:buFont typeface="Wingdings" pitchFamily="2" charset="2"/>
              <a:buNone/>
            </a:pPr>
            <a:endParaRPr lang="en-US" altLang="en-US" sz="1800" dirty="0"/>
          </a:p>
          <a:p>
            <a:pPr>
              <a:buFont typeface="Courier New" panose="02070309020205020404" pitchFamily="49" charset="0"/>
              <a:buChar char="o"/>
            </a:pPr>
            <a:r>
              <a:rPr lang="en-US" altLang="en-US" sz="1800" dirty="0"/>
              <a:t>A pencil (not pen)</a:t>
            </a:r>
          </a:p>
          <a:p>
            <a:pPr>
              <a:buFont typeface="Courier New" panose="02070309020205020404" pitchFamily="49" charset="0"/>
              <a:buChar char="o"/>
            </a:pPr>
            <a:r>
              <a:rPr lang="en-US" altLang="en-US" sz="1800" dirty="0"/>
              <a:t>An eraser</a:t>
            </a:r>
          </a:p>
          <a:p>
            <a:pPr>
              <a:buFont typeface="Courier New" panose="02070309020205020404" pitchFamily="49" charset="0"/>
              <a:buChar char="o"/>
            </a:pPr>
            <a:r>
              <a:rPr lang="en-US" altLang="en-US" sz="1800" dirty="0"/>
              <a:t>A television news cast</a:t>
            </a:r>
          </a:p>
          <a:p>
            <a:pPr>
              <a:buFont typeface="Courier New" panose="02070309020205020404" pitchFamily="49" charset="0"/>
              <a:buChar char="o"/>
            </a:pPr>
            <a:r>
              <a:rPr lang="en-US" altLang="en-US" sz="1800" dirty="0"/>
              <a:t>A television coding sheet</a:t>
            </a:r>
          </a:p>
        </p:txBody>
      </p:sp>
      <p:pic>
        <p:nvPicPr>
          <p:cNvPr id="4" name="Picture 3">
            <a:extLst>
              <a:ext uri="{FF2B5EF4-FFF2-40B4-BE49-F238E27FC236}">
                <a16:creationId xmlns:a16="http://schemas.microsoft.com/office/drawing/2014/main" id="{B7B12C97-9249-CC3D-51E7-21F7985820A7}"/>
              </a:ext>
            </a:extLst>
          </p:cNvPr>
          <p:cNvPicPr>
            <a:picLocks noChangeAspect="1"/>
          </p:cNvPicPr>
          <p:nvPr/>
        </p:nvPicPr>
        <p:blipFill>
          <a:blip r:embed="rId2"/>
          <a:stretch>
            <a:fillRect/>
          </a:stretch>
        </p:blipFill>
        <p:spPr>
          <a:xfrm>
            <a:off x="2020537" y="1412776"/>
            <a:ext cx="6655919" cy="3816424"/>
          </a:xfrm>
          <a:prstGeom prst="rect">
            <a:avLst/>
          </a:prstGeom>
        </p:spPr>
      </p:pic>
      <p:sp>
        <p:nvSpPr>
          <p:cNvPr id="5" name="TextBox 4">
            <a:extLst>
              <a:ext uri="{FF2B5EF4-FFF2-40B4-BE49-F238E27FC236}">
                <a16:creationId xmlns:a16="http://schemas.microsoft.com/office/drawing/2014/main" id="{AD5DD249-5F38-1D2D-2A2F-734D176B108A}"/>
              </a:ext>
            </a:extLst>
          </p:cNvPr>
          <p:cNvSpPr txBox="1"/>
          <p:nvPr/>
        </p:nvSpPr>
        <p:spPr>
          <a:xfrm>
            <a:off x="1907704" y="5853373"/>
            <a:ext cx="4176464" cy="523220"/>
          </a:xfrm>
          <a:prstGeom prst="rect">
            <a:avLst/>
          </a:prstGeom>
          <a:noFill/>
        </p:spPr>
        <p:txBody>
          <a:bodyPr wrap="square" rtlCol="0">
            <a:spAutoFit/>
          </a:bodyPr>
          <a:lstStyle/>
          <a:p>
            <a:r>
              <a:rPr lang="en-US" sz="2800" dirty="0">
                <a:solidFill>
                  <a:schemeClr val="accent2">
                    <a:lumMod val="75000"/>
                  </a:schemeClr>
                </a:solidFill>
              </a:rPr>
              <a:t>If you can, code in Excel.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F3594-FA66-0245-85E2-618E4B20E7B7}"/>
              </a:ext>
            </a:extLst>
          </p:cNvPr>
          <p:cNvSpPr>
            <a:spLocks noGrp="1"/>
          </p:cNvSpPr>
          <p:nvPr>
            <p:ph type="title"/>
          </p:nvPr>
        </p:nvSpPr>
        <p:spPr>
          <a:xfrm>
            <a:off x="395288" y="303213"/>
            <a:ext cx="7931150" cy="508000"/>
          </a:xfrm>
        </p:spPr>
        <p:txBody>
          <a:bodyPr>
            <a:normAutofit fontScale="90000"/>
          </a:bodyPr>
          <a:lstStyle/>
          <a:p>
            <a:pPr>
              <a:spcBef>
                <a:spcPts val="600"/>
              </a:spcBef>
              <a:buClr>
                <a:schemeClr val="accent1"/>
              </a:buClr>
              <a:buSzPct val="70000"/>
              <a:defRPr/>
            </a:pPr>
            <a:r>
              <a:rPr lang="en-US" dirty="0">
                <a:solidFill>
                  <a:srgbClr val="0070C0"/>
                </a:solidFill>
              </a:rPr>
              <a:t>Question 22</a:t>
            </a:r>
            <a:endParaRPr lang="en-CA" sz="2000" dirty="0">
              <a:solidFill>
                <a:schemeClr val="tx1"/>
              </a:solidFill>
              <a:ea typeface="+mn-ea"/>
              <a:cs typeface="Arial" panose="020B0604020202020204" pitchFamily="34" charset="0"/>
            </a:endParaRPr>
          </a:p>
        </p:txBody>
      </p:sp>
      <p:sp>
        <p:nvSpPr>
          <p:cNvPr id="46082" name="Content Placeholder 2">
            <a:extLst>
              <a:ext uri="{FF2B5EF4-FFF2-40B4-BE49-F238E27FC236}">
                <a16:creationId xmlns:a16="http://schemas.microsoft.com/office/drawing/2014/main" id="{8E383274-ADF3-E4F2-EF24-EC322A1332FB}"/>
              </a:ext>
            </a:extLst>
          </p:cNvPr>
          <p:cNvSpPr>
            <a:spLocks noGrp="1"/>
          </p:cNvSpPr>
          <p:nvPr>
            <p:ph sz="quarter" idx="1"/>
          </p:nvPr>
        </p:nvSpPr>
        <p:spPr>
          <a:xfrm>
            <a:off x="279400" y="931863"/>
            <a:ext cx="3384550" cy="549275"/>
          </a:xfrm>
        </p:spPr>
        <p:txBody>
          <a:bodyPr/>
          <a:lstStyle/>
          <a:p>
            <a:r>
              <a:rPr lang="en-US" altLang="en-US" sz="1800" dirty="0">
                <a:cs typeface="Arial" panose="020B0604020202020204" pitchFamily="34" charset="0"/>
              </a:rPr>
              <a:t>Special Q3. Is the person referred to a member of LGBTQIA+ community?</a:t>
            </a:r>
            <a:endParaRPr lang="en-CA" altLang="en-US" sz="1800" dirty="0">
              <a:cs typeface="Arial" panose="020B0604020202020204" pitchFamily="34" charset="0"/>
            </a:endParaRPr>
          </a:p>
          <a:p>
            <a:endParaRPr lang="en-CA" altLang="en-US" dirty="0"/>
          </a:p>
        </p:txBody>
      </p:sp>
      <p:pic>
        <p:nvPicPr>
          <p:cNvPr id="46084" name="Picture 4">
            <a:extLst>
              <a:ext uri="{FF2B5EF4-FFF2-40B4-BE49-F238E27FC236}">
                <a16:creationId xmlns:a16="http://schemas.microsoft.com/office/drawing/2014/main" id="{4EA6F713-EF73-1815-493E-4D4816AF97F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288" y="2041525"/>
            <a:ext cx="129222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5">
            <a:extLst>
              <a:ext uri="{FF2B5EF4-FFF2-40B4-BE49-F238E27FC236}">
                <a16:creationId xmlns:a16="http://schemas.microsoft.com/office/drawing/2014/main" id="{8C01AA62-841F-8D67-8E0A-1499344587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74875" y="2014538"/>
            <a:ext cx="10366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6">
            <a:extLst>
              <a:ext uri="{FF2B5EF4-FFF2-40B4-BE49-F238E27FC236}">
                <a16:creationId xmlns:a16="http://schemas.microsoft.com/office/drawing/2014/main" id="{0E32CE65-B26C-D9BB-A822-DD90D7F08C5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28850" y="2014538"/>
            <a:ext cx="1579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a:extLst>
              <a:ext uri="{FF2B5EF4-FFF2-40B4-BE49-F238E27FC236}">
                <a16:creationId xmlns:a16="http://schemas.microsoft.com/office/drawing/2014/main" id="{C01F6BB6-013B-F54C-AB84-8D4B7575F786}"/>
              </a:ext>
            </a:extLst>
          </p:cNvPr>
          <p:cNvCxnSpPr/>
          <p:nvPr/>
        </p:nvCxnSpPr>
        <p:spPr>
          <a:xfrm flipV="1">
            <a:off x="3923928" y="5517232"/>
            <a:ext cx="0" cy="487363"/>
          </a:xfrm>
          <a:prstGeom prst="straightConnector1">
            <a:avLst/>
          </a:prstGeom>
          <a:ln>
            <a:solidFill>
              <a:schemeClr val="accent1">
                <a:lumMod val="60000"/>
                <a:lumOff val="40000"/>
              </a:schemeClr>
            </a:solidFill>
            <a:tailEnd type="arrow"/>
          </a:ln>
        </p:spPr>
        <p:style>
          <a:lnRef idx="2">
            <a:schemeClr val="dk1"/>
          </a:lnRef>
          <a:fillRef idx="0">
            <a:schemeClr val="dk1"/>
          </a:fillRef>
          <a:effectRef idx="1">
            <a:schemeClr val="dk1"/>
          </a:effectRef>
          <a:fontRef idx="minor">
            <a:schemeClr val="tx1"/>
          </a:fontRef>
        </p:style>
      </p:cxnSp>
      <p:pic>
        <p:nvPicPr>
          <p:cNvPr id="3" name="Picture 2">
            <a:extLst>
              <a:ext uri="{FF2B5EF4-FFF2-40B4-BE49-F238E27FC236}">
                <a16:creationId xmlns:a16="http://schemas.microsoft.com/office/drawing/2014/main" id="{373AEF42-2D58-519C-7E2B-F4D8EA645D44}"/>
              </a:ext>
            </a:extLst>
          </p:cNvPr>
          <p:cNvPicPr>
            <a:picLocks noChangeAspect="1"/>
          </p:cNvPicPr>
          <p:nvPr/>
        </p:nvPicPr>
        <p:blipFill>
          <a:blip r:embed="rId5"/>
          <a:stretch>
            <a:fillRect/>
          </a:stretch>
        </p:blipFill>
        <p:spPr>
          <a:xfrm>
            <a:off x="4196639" y="116632"/>
            <a:ext cx="4477435" cy="6858000"/>
          </a:xfrm>
          <a:prstGeom prst="rect">
            <a:avLst/>
          </a:prstGeom>
        </p:spPr>
      </p:pic>
      <p:pic>
        <p:nvPicPr>
          <p:cNvPr id="4" name="Picture 3">
            <a:extLst>
              <a:ext uri="{FF2B5EF4-FFF2-40B4-BE49-F238E27FC236}">
                <a16:creationId xmlns:a16="http://schemas.microsoft.com/office/drawing/2014/main" id="{4D28743E-1AB4-3EA7-284B-E3076B7D2A6F}"/>
              </a:ext>
            </a:extLst>
          </p:cNvPr>
          <p:cNvPicPr>
            <a:picLocks noChangeAspect="1"/>
          </p:cNvPicPr>
          <p:nvPr/>
        </p:nvPicPr>
        <p:blipFill>
          <a:blip r:embed="rId6"/>
          <a:stretch>
            <a:fillRect/>
          </a:stretch>
        </p:blipFill>
        <p:spPr>
          <a:xfrm>
            <a:off x="224114" y="3239766"/>
            <a:ext cx="3912710" cy="2133450"/>
          </a:xfrm>
          <a:prstGeom prst="rect">
            <a:avLst/>
          </a:prstGeom>
        </p:spPr>
      </p:pic>
      <p:sp>
        <p:nvSpPr>
          <p:cNvPr id="13" name="Content Placeholder 2">
            <a:extLst>
              <a:ext uri="{FF2B5EF4-FFF2-40B4-BE49-F238E27FC236}">
                <a16:creationId xmlns:a16="http://schemas.microsoft.com/office/drawing/2014/main" id="{084D2A6D-2CD1-C248-A5EC-6C60F51D4D26}"/>
              </a:ext>
            </a:extLst>
          </p:cNvPr>
          <p:cNvSpPr txBox="1">
            <a:spLocks/>
          </p:cNvSpPr>
          <p:nvPr/>
        </p:nvSpPr>
        <p:spPr>
          <a:xfrm>
            <a:off x="5079521" y="2879403"/>
            <a:ext cx="3240088" cy="720725"/>
          </a:xfrm>
          <a:prstGeom prst="rect">
            <a:avLst/>
          </a:prstGeom>
          <a:solidFill>
            <a:schemeClr val="accent5">
              <a:lumMod val="20000"/>
              <a:lumOff val="80000"/>
            </a:schemeClr>
          </a:solidFill>
          <a:ln>
            <a:solidFill>
              <a:srgbClr val="FFC000"/>
            </a:solidFill>
          </a:ln>
        </p:spPr>
        <p:style>
          <a:lnRef idx="2">
            <a:schemeClr val="accent2"/>
          </a:lnRef>
          <a:fillRef idx="1">
            <a:schemeClr val="lt1"/>
          </a:fillRef>
          <a:effectRef idx="0">
            <a:schemeClr val="accent2"/>
          </a:effectRef>
          <a:fontRef idx="minor">
            <a:schemeClr val="dk1"/>
          </a:fontRef>
        </p:style>
        <p:txBody>
          <a:bodyPr>
            <a:normAutofit lnSpcReduction="10000"/>
          </a:bodyPr>
          <a:lstStyle>
            <a:defPPr>
              <a:defRPr lang="en-US"/>
            </a:defPPr>
            <a:lvl1pPr algn="ctr" eaLnBrk="1" fontAlgn="auto" hangingPunct="1">
              <a:spcBef>
                <a:spcPts val="600"/>
              </a:spcBef>
              <a:spcAft>
                <a:spcPts val="0"/>
              </a:spcAft>
              <a:buClr>
                <a:schemeClr val="accent1"/>
              </a:buClr>
              <a:buSzPct val="70000"/>
              <a:buFont typeface="Wingdings"/>
              <a:buNone/>
              <a:defRPr sz="1400"/>
            </a:lvl1pPr>
          </a:lstStyle>
          <a:p>
            <a:pPr>
              <a:defRPr/>
            </a:pPr>
            <a:r>
              <a:rPr lang="en-US" dirty="0"/>
              <a:t>No, President Nandi-Ndaitwah  is not depicted as a member of the LGBTQ+ community.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Box 3">
            <a:extLst>
              <a:ext uri="{FF2B5EF4-FFF2-40B4-BE49-F238E27FC236}">
                <a16:creationId xmlns:a16="http://schemas.microsoft.com/office/drawing/2014/main" id="{53E845EA-16F7-A718-2C7F-F2358B86E725}"/>
              </a:ext>
            </a:extLst>
          </p:cNvPr>
          <p:cNvSpPr txBox="1">
            <a:spLocks noChangeArrowheads="1"/>
          </p:cNvSpPr>
          <p:nvPr/>
        </p:nvSpPr>
        <p:spPr bwMode="auto">
          <a:xfrm>
            <a:off x="467519" y="178495"/>
            <a:ext cx="3316287"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dirty="0">
                <a:cs typeface="Arial" panose="020B0604020202020204" pitchFamily="34" charset="0"/>
              </a:rPr>
              <a:t>If there were a second person in this story then we would do the same set of questions for that person. If there were a third person, we would do the same for the third person, etc. Each person would be coded in a different row.</a:t>
            </a:r>
          </a:p>
        </p:txBody>
      </p:sp>
      <p:sp>
        <p:nvSpPr>
          <p:cNvPr id="7" name="Rounded Rectangle 6">
            <a:extLst>
              <a:ext uri="{FF2B5EF4-FFF2-40B4-BE49-F238E27FC236}">
                <a16:creationId xmlns:a16="http://schemas.microsoft.com/office/drawing/2014/main" id="{06131709-FB2C-AA4C-9DC5-7606664B6D2F}"/>
              </a:ext>
            </a:extLst>
          </p:cNvPr>
          <p:cNvSpPr/>
          <p:nvPr/>
        </p:nvSpPr>
        <p:spPr>
          <a:xfrm>
            <a:off x="270274" y="5212185"/>
            <a:ext cx="3708400" cy="165100"/>
          </a:xfrm>
          <a:prstGeom prst="roundRect">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pic>
        <p:nvPicPr>
          <p:cNvPr id="2" name="Picture 1">
            <a:extLst>
              <a:ext uri="{FF2B5EF4-FFF2-40B4-BE49-F238E27FC236}">
                <a16:creationId xmlns:a16="http://schemas.microsoft.com/office/drawing/2014/main" id="{C5CB00BB-5E28-0F72-D1FB-21A418B8C732}"/>
              </a:ext>
            </a:extLst>
          </p:cNvPr>
          <p:cNvPicPr>
            <a:picLocks noChangeAspect="1"/>
          </p:cNvPicPr>
          <p:nvPr/>
        </p:nvPicPr>
        <p:blipFill>
          <a:blip r:embed="rId2"/>
          <a:stretch>
            <a:fillRect/>
          </a:stretch>
        </p:blipFill>
        <p:spPr>
          <a:xfrm>
            <a:off x="4196639" y="116632"/>
            <a:ext cx="4477435" cy="6858000"/>
          </a:xfrm>
          <a:prstGeom prst="rect">
            <a:avLst/>
          </a:prstGeom>
        </p:spPr>
      </p:pic>
      <p:pic>
        <p:nvPicPr>
          <p:cNvPr id="3" name="Picture 2">
            <a:extLst>
              <a:ext uri="{FF2B5EF4-FFF2-40B4-BE49-F238E27FC236}">
                <a16:creationId xmlns:a16="http://schemas.microsoft.com/office/drawing/2014/main" id="{4BA95E21-061D-60F7-7658-05F3BE676B28}"/>
              </a:ext>
            </a:extLst>
          </p:cNvPr>
          <p:cNvPicPr>
            <a:picLocks noChangeAspect="1"/>
          </p:cNvPicPr>
          <p:nvPr/>
        </p:nvPicPr>
        <p:blipFill>
          <a:blip r:embed="rId3"/>
          <a:stretch>
            <a:fillRect/>
          </a:stretch>
        </p:blipFill>
        <p:spPr>
          <a:xfrm>
            <a:off x="325020" y="3068961"/>
            <a:ext cx="3598908" cy="230832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ubtitle 2">
            <a:extLst>
              <a:ext uri="{FF2B5EF4-FFF2-40B4-BE49-F238E27FC236}">
                <a16:creationId xmlns:a16="http://schemas.microsoft.com/office/drawing/2014/main" id="{9323D448-1426-1867-1C4E-3BB3C0B96DEE}"/>
              </a:ext>
            </a:extLst>
          </p:cNvPr>
          <p:cNvSpPr>
            <a:spLocks noGrp="1"/>
          </p:cNvSpPr>
          <p:nvPr>
            <p:ph type="subTitle" idx="1"/>
          </p:nvPr>
        </p:nvSpPr>
        <p:spPr>
          <a:xfrm>
            <a:off x="2528888" y="3914775"/>
            <a:ext cx="6172200" cy="1371600"/>
          </a:xfrm>
        </p:spPr>
        <p:txBody>
          <a:bodyPr/>
          <a:lstStyle/>
          <a:p>
            <a:pPr algn="r" eaLnBrk="1" hangingPunct="1"/>
            <a:r>
              <a:rPr lang="en-US" altLang="en-US"/>
              <a:t>Section 5: Other</a:t>
            </a:r>
          </a:p>
        </p:txBody>
      </p:sp>
      <p:pic>
        <p:nvPicPr>
          <p:cNvPr id="69634" name="Picture 1">
            <a:extLst>
              <a:ext uri="{FF2B5EF4-FFF2-40B4-BE49-F238E27FC236}">
                <a16:creationId xmlns:a16="http://schemas.microsoft.com/office/drawing/2014/main" id="{F7B483BD-3A12-6733-0667-610A74F24F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10563" y="115888"/>
            <a:ext cx="7810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2910E-CE49-0B47-BDE4-F9CBF01BD444}"/>
              </a:ext>
            </a:extLst>
          </p:cNvPr>
          <p:cNvSpPr>
            <a:spLocks noGrp="1"/>
          </p:cNvSpPr>
          <p:nvPr>
            <p:ph type="title"/>
          </p:nvPr>
        </p:nvSpPr>
        <p:spPr>
          <a:xfrm>
            <a:off x="457200" y="-142875"/>
            <a:ext cx="3543300" cy="1143000"/>
          </a:xfrm>
        </p:spPr>
        <p:txBody>
          <a:bodyPr/>
          <a:lstStyle/>
          <a:p>
            <a:pPr eaLnBrk="1" fontAlgn="auto" hangingPunct="1">
              <a:spcAft>
                <a:spcPts val="0"/>
              </a:spcAft>
              <a:defRPr/>
            </a:pPr>
            <a:r>
              <a:rPr lang="en-US" dirty="0">
                <a:solidFill>
                  <a:srgbClr val="00B0F0"/>
                </a:solidFill>
              </a:rPr>
              <a:t>Question 23</a:t>
            </a:r>
          </a:p>
        </p:txBody>
      </p:sp>
      <p:sp>
        <p:nvSpPr>
          <p:cNvPr id="5" name="Oval 4">
            <a:extLst>
              <a:ext uri="{FF2B5EF4-FFF2-40B4-BE49-F238E27FC236}">
                <a16:creationId xmlns:a16="http://schemas.microsoft.com/office/drawing/2014/main" id="{9A1BFE1D-23B8-7E42-A49F-37FE961C17DA}"/>
              </a:ext>
            </a:extLst>
          </p:cNvPr>
          <p:cNvSpPr/>
          <p:nvPr/>
        </p:nvSpPr>
        <p:spPr>
          <a:xfrm>
            <a:off x="500063" y="1296988"/>
            <a:ext cx="71437" cy="71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0659" name="TextBox 12">
            <a:extLst>
              <a:ext uri="{FF2B5EF4-FFF2-40B4-BE49-F238E27FC236}">
                <a16:creationId xmlns:a16="http://schemas.microsoft.com/office/drawing/2014/main" id="{855A3363-A584-42CE-1395-46F1862F8341}"/>
              </a:ext>
            </a:extLst>
          </p:cNvPr>
          <p:cNvSpPr txBox="1">
            <a:spLocks noChangeArrowheads="1"/>
          </p:cNvSpPr>
          <p:nvPr/>
        </p:nvSpPr>
        <p:spPr bwMode="auto">
          <a:xfrm>
            <a:off x="571500" y="1154113"/>
            <a:ext cx="3286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t>Does this story warrant further analysis?</a:t>
            </a:r>
            <a:endParaRPr lang="en-US" altLang="en-US" sz="1800"/>
          </a:p>
        </p:txBody>
      </p:sp>
      <p:sp>
        <p:nvSpPr>
          <p:cNvPr id="17" name="TextBox 16">
            <a:extLst>
              <a:ext uri="{FF2B5EF4-FFF2-40B4-BE49-F238E27FC236}">
                <a16:creationId xmlns:a16="http://schemas.microsoft.com/office/drawing/2014/main" id="{2FE4EDCC-AE63-E7AF-BC96-820BAA95E219}"/>
              </a:ext>
            </a:extLst>
          </p:cNvPr>
          <p:cNvSpPr txBox="1">
            <a:spLocks noChangeArrowheads="1"/>
          </p:cNvSpPr>
          <p:nvPr/>
        </p:nvSpPr>
        <p:spPr bwMode="auto">
          <a:xfrm>
            <a:off x="469926" y="2057815"/>
            <a:ext cx="3143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1. Yes</a:t>
            </a:r>
          </a:p>
        </p:txBody>
      </p:sp>
      <p:sp>
        <p:nvSpPr>
          <p:cNvPr id="21" name="TextBox 20">
            <a:extLst>
              <a:ext uri="{FF2B5EF4-FFF2-40B4-BE49-F238E27FC236}">
                <a16:creationId xmlns:a16="http://schemas.microsoft.com/office/drawing/2014/main" id="{79FC610B-39A0-816A-5CF1-6554EF2F1470}"/>
              </a:ext>
            </a:extLst>
          </p:cNvPr>
          <p:cNvSpPr txBox="1">
            <a:spLocks noChangeArrowheads="1"/>
          </p:cNvSpPr>
          <p:nvPr/>
        </p:nvSpPr>
        <p:spPr bwMode="auto">
          <a:xfrm>
            <a:off x="534988" y="2682875"/>
            <a:ext cx="3143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2. No</a:t>
            </a:r>
          </a:p>
        </p:txBody>
      </p:sp>
      <p:sp>
        <p:nvSpPr>
          <p:cNvPr id="18" name="Rectangle 17">
            <a:extLst>
              <a:ext uri="{FF2B5EF4-FFF2-40B4-BE49-F238E27FC236}">
                <a16:creationId xmlns:a16="http://schemas.microsoft.com/office/drawing/2014/main" id="{F10D0EA6-7180-304E-A996-F0FC9D68B826}"/>
              </a:ext>
            </a:extLst>
          </p:cNvPr>
          <p:cNvSpPr/>
          <p:nvPr/>
        </p:nvSpPr>
        <p:spPr>
          <a:xfrm>
            <a:off x="519285" y="2083215"/>
            <a:ext cx="746125" cy="298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14" name="Straight Arrow Connector 13">
            <a:extLst>
              <a:ext uri="{FF2B5EF4-FFF2-40B4-BE49-F238E27FC236}">
                <a16:creationId xmlns:a16="http://schemas.microsoft.com/office/drawing/2014/main" id="{E1BA3CFA-F833-1B47-BAC2-B26A82B2969E}"/>
              </a:ext>
            </a:extLst>
          </p:cNvPr>
          <p:cNvCxnSpPr>
            <a:cxnSpLocks/>
          </p:cNvCxnSpPr>
          <p:nvPr/>
        </p:nvCxnSpPr>
        <p:spPr>
          <a:xfrm flipV="1">
            <a:off x="2531074" y="5805264"/>
            <a:ext cx="0" cy="76470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465CD1A-678D-9A1B-CC9F-67DA2A1C18FD}"/>
              </a:ext>
            </a:extLst>
          </p:cNvPr>
          <p:cNvPicPr>
            <a:picLocks noChangeAspect="1"/>
          </p:cNvPicPr>
          <p:nvPr/>
        </p:nvPicPr>
        <p:blipFill>
          <a:blip r:embed="rId2"/>
          <a:stretch>
            <a:fillRect/>
          </a:stretch>
        </p:blipFill>
        <p:spPr>
          <a:xfrm>
            <a:off x="4196639" y="116632"/>
            <a:ext cx="4477435" cy="6858000"/>
          </a:xfrm>
          <a:prstGeom prst="rect">
            <a:avLst/>
          </a:prstGeom>
        </p:spPr>
      </p:pic>
      <p:sp>
        <p:nvSpPr>
          <p:cNvPr id="19" name="Content Placeholder 2">
            <a:extLst>
              <a:ext uri="{FF2B5EF4-FFF2-40B4-BE49-F238E27FC236}">
                <a16:creationId xmlns:a16="http://schemas.microsoft.com/office/drawing/2014/main" id="{1AA9BCA7-A25E-7D4A-8CB9-D1E44858FA3B}"/>
              </a:ext>
            </a:extLst>
          </p:cNvPr>
          <p:cNvSpPr txBox="1">
            <a:spLocks/>
          </p:cNvSpPr>
          <p:nvPr/>
        </p:nvSpPr>
        <p:spPr>
          <a:xfrm>
            <a:off x="4583988" y="1565225"/>
            <a:ext cx="3781425" cy="3960813"/>
          </a:xfrm>
          <a:prstGeom prst="rect">
            <a:avLst/>
          </a:prstGeom>
          <a:solidFill>
            <a:schemeClr val="accent4">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lstStyle/>
          <a:p>
            <a:pPr algn="ctr" eaLnBrk="1" fontAlgn="auto" hangingPunct="1">
              <a:spcBef>
                <a:spcPts val="600"/>
              </a:spcBef>
              <a:spcAft>
                <a:spcPts val="0"/>
              </a:spcAft>
              <a:buClr>
                <a:schemeClr val="accent1"/>
              </a:buClr>
              <a:buSzPct val="70000"/>
              <a:buFont typeface="Wingdings"/>
              <a:buNone/>
              <a:defRPr/>
            </a:pPr>
            <a:r>
              <a:rPr lang="en-CA" sz="1400" dirty="0"/>
              <a:t>This story is interesting for analysis of the ways in which female politicians are portrayed in the media. In this case, President </a:t>
            </a:r>
            <a:r>
              <a:rPr lang="en-US" sz="1400" dirty="0"/>
              <a:t>Nandi-Ndaitwah</a:t>
            </a:r>
            <a:r>
              <a:rPr lang="en-CA" sz="1400" dirty="0"/>
              <a:t>’s portrayal is fair and balanced. The tendency for sexist coverage is absent here, unlike in other documented cases of media portrayals of women in politics. The images and narrative focus on her promise to reform Namibia’s economy to benefit it’s people. It is possible to </a:t>
            </a:r>
            <a:r>
              <a:rPr lang="en-CA" sz="1400" b="1" dirty="0"/>
              <a:t>Code 1</a:t>
            </a:r>
          </a:p>
          <a:p>
            <a:pPr algn="ctr" eaLnBrk="1" fontAlgn="auto" hangingPunct="1">
              <a:spcBef>
                <a:spcPts val="600"/>
              </a:spcBef>
              <a:spcAft>
                <a:spcPts val="0"/>
              </a:spcAft>
              <a:buClr>
                <a:schemeClr val="accent1"/>
              </a:buClr>
              <a:buSzPct val="70000"/>
              <a:buFont typeface="Wingdings"/>
              <a:buNone/>
              <a:defRPr/>
            </a:pPr>
            <a:r>
              <a:rPr lang="en-CA" sz="1400" b="1" dirty="0">
                <a:solidFill>
                  <a:schemeClr val="tx1"/>
                </a:solidFill>
              </a:rPr>
              <a:t>Enter your comments in the space provided for  comments and explanations. </a:t>
            </a:r>
            <a:endParaRPr lang="en-US" sz="1400" dirty="0">
              <a:solidFill>
                <a:schemeClr val="tx1"/>
              </a:solidFill>
            </a:endParaRPr>
          </a:p>
        </p:txBody>
      </p:sp>
      <p:pic>
        <p:nvPicPr>
          <p:cNvPr id="4" name="Picture 3">
            <a:extLst>
              <a:ext uri="{FF2B5EF4-FFF2-40B4-BE49-F238E27FC236}">
                <a16:creationId xmlns:a16="http://schemas.microsoft.com/office/drawing/2014/main" id="{BF2493D6-5EAC-EC2E-0BAE-919F380034A4}"/>
              </a:ext>
            </a:extLst>
          </p:cNvPr>
          <p:cNvPicPr>
            <a:picLocks noChangeAspect="1"/>
          </p:cNvPicPr>
          <p:nvPr/>
        </p:nvPicPr>
        <p:blipFill>
          <a:blip r:embed="rId3"/>
          <a:stretch>
            <a:fillRect/>
          </a:stretch>
        </p:blipFill>
        <p:spPr>
          <a:xfrm>
            <a:off x="2259176" y="2827530"/>
            <a:ext cx="1330600" cy="2793244"/>
          </a:xfrm>
          <a:prstGeom prst="rect">
            <a:avLst/>
          </a:prstGeom>
        </p:spPr>
      </p:pic>
      <p:cxnSp>
        <p:nvCxnSpPr>
          <p:cNvPr id="7" name="Straight Arrow Connector 6">
            <a:extLst>
              <a:ext uri="{FF2B5EF4-FFF2-40B4-BE49-F238E27FC236}">
                <a16:creationId xmlns:a16="http://schemas.microsoft.com/office/drawing/2014/main" id="{A4432C71-891D-B41D-985A-79F8901C7FCF}"/>
              </a:ext>
            </a:extLst>
          </p:cNvPr>
          <p:cNvCxnSpPr>
            <a:cxnSpLocks/>
          </p:cNvCxnSpPr>
          <p:nvPr/>
        </p:nvCxnSpPr>
        <p:spPr>
          <a:xfrm flipV="1">
            <a:off x="3203848" y="5805264"/>
            <a:ext cx="0" cy="76470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21"/>
                                        </p:tgtEl>
                                        <p:attrNameLst>
                                          <p:attrName>style.visibility</p:attrName>
                                        </p:attrNameLst>
                                      </p:cBhvr>
                                      <p:to>
                                        <p:strVal val="visible"/>
                                      </p:to>
                                    </p:set>
                                  </p:childTnLst>
                                </p:cTn>
                              </p:par>
                              <p:par>
                                <p:cTn id="10" presetID="10"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EA926-F5D9-34C1-4AAA-2DDE2738B9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17B151-A099-728B-483B-E727CE488893}"/>
              </a:ext>
            </a:extLst>
          </p:cNvPr>
          <p:cNvSpPr>
            <a:spLocks noGrp="1"/>
          </p:cNvSpPr>
          <p:nvPr>
            <p:ph type="title"/>
          </p:nvPr>
        </p:nvSpPr>
        <p:spPr>
          <a:xfrm>
            <a:off x="539552" y="332656"/>
            <a:ext cx="8064896" cy="1516112"/>
          </a:xfrm>
        </p:spPr>
        <p:txBody>
          <a:bodyPr>
            <a:noAutofit/>
          </a:bodyPr>
          <a:lstStyle/>
          <a:p>
            <a:pPr>
              <a:defRPr/>
            </a:pPr>
            <a:r>
              <a:rPr lang="en-US" sz="3200" b="1" u="sng" dirty="0">
                <a:solidFill>
                  <a:schemeClr val="accent1">
                    <a:lumMod val="75000"/>
                  </a:schemeClr>
                </a:solidFill>
              </a:rPr>
              <a:t>Code all persons in the story</a:t>
            </a:r>
            <a:r>
              <a:rPr lang="en-US" sz="3200" b="1" dirty="0">
                <a:solidFill>
                  <a:schemeClr val="accent1">
                    <a:lumMod val="75000"/>
                  </a:schemeClr>
                </a:solidFill>
              </a:rPr>
              <a:t>. </a:t>
            </a:r>
            <a:br>
              <a:rPr lang="en-US" sz="3200" b="1" dirty="0">
                <a:solidFill>
                  <a:schemeClr val="accent1">
                    <a:lumMod val="75000"/>
                  </a:schemeClr>
                </a:solidFill>
              </a:rPr>
            </a:br>
            <a:r>
              <a:rPr lang="en-US" sz="3200" b="1" dirty="0">
                <a:solidFill>
                  <a:schemeClr val="accent1">
                    <a:lumMod val="75000"/>
                  </a:schemeClr>
                </a:solidFill>
              </a:rPr>
              <a:t>	- </a:t>
            </a:r>
            <a:r>
              <a:rPr lang="en-US" sz="2800" b="1" dirty="0">
                <a:solidFill>
                  <a:schemeClr val="tx2">
                    <a:lumMod val="50000"/>
                  </a:schemeClr>
                </a:solidFill>
              </a:rPr>
              <a:t>Use a new row for each person.</a:t>
            </a:r>
            <a:br>
              <a:rPr lang="en-US" sz="3200" b="1" dirty="0">
                <a:solidFill>
                  <a:schemeClr val="accent1">
                    <a:lumMod val="75000"/>
                  </a:schemeClr>
                </a:solidFill>
              </a:rPr>
            </a:br>
            <a:r>
              <a:rPr lang="en-US" sz="3200" b="1" dirty="0">
                <a:solidFill>
                  <a:schemeClr val="accent1">
                    <a:lumMod val="75000"/>
                  </a:schemeClr>
                </a:solidFill>
              </a:rPr>
              <a:t>	- </a:t>
            </a:r>
            <a:r>
              <a:rPr lang="en-US" sz="2600" b="1" dirty="0">
                <a:solidFill>
                  <a:schemeClr val="tx2">
                    <a:lumMod val="60000"/>
                    <a:lumOff val="40000"/>
                  </a:schemeClr>
                </a:solidFill>
              </a:rPr>
              <a:t>And skip a line to code next story</a:t>
            </a:r>
            <a:r>
              <a:rPr lang="en-US" sz="2600" b="1" dirty="0">
                <a:solidFill>
                  <a:schemeClr val="accent1">
                    <a:lumMod val="75000"/>
                  </a:schemeClr>
                </a:solidFill>
              </a:rPr>
              <a:t>.</a:t>
            </a:r>
          </a:p>
        </p:txBody>
      </p:sp>
      <p:pic>
        <p:nvPicPr>
          <p:cNvPr id="5" name="Picture 4">
            <a:extLst>
              <a:ext uri="{FF2B5EF4-FFF2-40B4-BE49-F238E27FC236}">
                <a16:creationId xmlns:a16="http://schemas.microsoft.com/office/drawing/2014/main" id="{4ECFE1F1-6B1B-1C91-D288-5F0EC02D46D3}"/>
              </a:ext>
            </a:extLst>
          </p:cNvPr>
          <p:cNvPicPr>
            <a:picLocks noChangeAspect="1"/>
          </p:cNvPicPr>
          <p:nvPr/>
        </p:nvPicPr>
        <p:blipFill>
          <a:blip r:embed="rId2"/>
          <a:stretch>
            <a:fillRect/>
          </a:stretch>
        </p:blipFill>
        <p:spPr>
          <a:xfrm>
            <a:off x="683568" y="2132857"/>
            <a:ext cx="7848872" cy="3600399"/>
          </a:xfrm>
          <a:prstGeom prst="rect">
            <a:avLst/>
          </a:prstGeom>
        </p:spPr>
      </p:pic>
      <p:cxnSp>
        <p:nvCxnSpPr>
          <p:cNvPr id="6" name="Straight Arrow Connector 5">
            <a:extLst>
              <a:ext uri="{FF2B5EF4-FFF2-40B4-BE49-F238E27FC236}">
                <a16:creationId xmlns:a16="http://schemas.microsoft.com/office/drawing/2014/main" id="{717EEF05-B024-A130-6E7F-0B78E12D49A7}"/>
              </a:ext>
            </a:extLst>
          </p:cNvPr>
          <p:cNvCxnSpPr>
            <a:cxnSpLocks/>
          </p:cNvCxnSpPr>
          <p:nvPr/>
        </p:nvCxnSpPr>
        <p:spPr>
          <a:xfrm>
            <a:off x="251520" y="5517232"/>
            <a:ext cx="288032"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569425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DC347-68B8-AA49-A139-8B5FEF8C1B13}"/>
              </a:ext>
            </a:extLst>
          </p:cNvPr>
          <p:cNvSpPr>
            <a:spLocks noGrp="1"/>
          </p:cNvSpPr>
          <p:nvPr>
            <p:ph type="title"/>
          </p:nvPr>
        </p:nvSpPr>
        <p:spPr>
          <a:xfrm>
            <a:off x="251521" y="116633"/>
            <a:ext cx="3528392" cy="757257"/>
          </a:xfrm>
        </p:spPr>
        <p:txBody>
          <a:bodyPr>
            <a:noAutofit/>
          </a:bodyPr>
          <a:lstStyle/>
          <a:p>
            <a:pPr eaLnBrk="1" fontAlgn="auto" hangingPunct="1">
              <a:spcAft>
                <a:spcPts val="0"/>
              </a:spcAft>
              <a:defRPr/>
            </a:pPr>
            <a:r>
              <a:rPr lang="en-CA" sz="2800" dirty="0">
                <a:solidFill>
                  <a:srgbClr val="00B0F0"/>
                </a:solidFill>
              </a:rPr>
              <a:t>Comments &amp; Explanations</a:t>
            </a:r>
            <a:endParaRPr lang="en-US" sz="2800" dirty="0">
              <a:solidFill>
                <a:srgbClr val="00B0F0"/>
              </a:solidFill>
            </a:endParaRPr>
          </a:p>
        </p:txBody>
      </p:sp>
      <p:pic>
        <p:nvPicPr>
          <p:cNvPr id="3" name="Picture 2">
            <a:extLst>
              <a:ext uri="{FF2B5EF4-FFF2-40B4-BE49-F238E27FC236}">
                <a16:creationId xmlns:a16="http://schemas.microsoft.com/office/drawing/2014/main" id="{84F1BEFF-82B6-4C1B-94FD-8D885A5F307E}"/>
              </a:ext>
            </a:extLst>
          </p:cNvPr>
          <p:cNvPicPr>
            <a:picLocks noChangeAspect="1"/>
          </p:cNvPicPr>
          <p:nvPr/>
        </p:nvPicPr>
        <p:blipFill>
          <a:blip r:embed="rId2"/>
          <a:stretch>
            <a:fillRect/>
          </a:stretch>
        </p:blipFill>
        <p:spPr>
          <a:xfrm>
            <a:off x="4196639" y="116632"/>
            <a:ext cx="4477435" cy="6858000"/>
          </a:xfrm>
          <a:prstGeom prst="rect">
            <a:avLst/>
          </a:prstGeom>
        </p:spPr>
      </p:pic>
      <p:pic>
        <p:nvPicPr>
          <p:cNvPr id="6" name="Picture 5">
            <a:extLst>
              <a:ext uri="{FF2B5EF4-FFF2-40B4-BE49-F238E27FC236}">
                <a16:creationId xmlns:a16="http://schemas.microsoft.com/office/drawing/2014/main" id="{65FB859F-7F7D-ED7A-9FB0-DF6A1B2683CD}"/>
              </a:ext>
            </a:extLst>
          </p:cNvPr>
          <p:cNvPicPr>
            <a:picLocks noChangeAspect="1"/>
          </p:cNvPicPr>
          <p:nvPr/>
        </p:nvPicPr>
        <p:blipFill>
          <a:blip r:embed="rId3"/>
          <a:stretch>
            <a:fillRect/>
          </a:stretch>
        </p:blipFill>
        <p:spPr>
          <a:xfrm>
            <a:off x="489148" y="890047"/>
            <a:ext cx="3146748" cy="506351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489C6-413A-0948-AE81-6240ABDADDDF}"/>
              </a:ext>
            </a:extLst>
          </p:cNvPr>
          <p:cNvSpPr>
            <a:spLocks noGrp="1"/>
          </p:cNvSpPr>
          <p:nvPr>
            <p:ph type="title"/>
          </p:nvPr>
        </p:nvSpPr>
        <p:spPr>
          <a:xfrm>
            <a:off x="2555875" y="0"/>
            <a:ext cx="3543300" cy="1143000"/>
          </a:xfrm>
        </p:spPr>
        <p:txBody>
          <a:bodyPr/>
          <a:lstStyle/>
          <a:p>
            <a:pPr algn="ctr" eaLnBrk="1" fontAlgn="auto" hangingPunct="1">
              <a:spcAft>
                <a:spcPts val="0"/>
              </a:spcAft>
              <a:defRPr/>
            </a:pPr>
            <a:r>
              <a:rPr lang="en-US" dirty="0">
                <a:solidFill>
                  <a:srgbClr val="0070C0"/>
                </a:solidFill>
              </a:rPr>
              <a:t>Guidelines</a:t>
            </a:r>
          </a:p>
        </p:txBody>
      </p:sp>
      <p:sp>
        <p:nvSpPr>
          <p:cNvPr id="4" name="TextBox 3">
            <a:extLst>
              <a:ext uri="{FF2B5EF4-FFF2-40B4-BE49-F238E27FC236}">
                <a16:creationId xmlns:a16="http://schemas.microsoft.com/office/drawing/2014/main" id="{771544AC-69B6-684E-85BF-AFA71A969982}"/>
              </a:ext>
            </a:extLst>
          </p:cNvPr>
          <p:cNvSpPr txBox="1">
            <a:spLocks noChangeArrowheads="1"/>
          </p:cNvSpPr>
          <p:nvPr/>
        </p:nvSpPr>
        <p:spPr bwMode="auto">
          <a:xfrm>
            <a:off x="563563" y="1341438"/>
            <a:ext cx="7527925"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285750" indent="-285750" eaLnBrk="1" hangingPunct="1">
              <a:spcBef>
                <a:spcPct val="0"/>
              </a:spcBef>
              <a:buClrTx/>
              <a:buSzTx/>
              <a:buFont typeface="Wingdings" panose="05000000000000000000" pitchFamily="2" charset="2"/>
              <a:buChar char="Ø"/>
              <a:defRPr/>
            </a:pPr>
            <a:r>
              <a:rPr lang="en-US" altLang="en-US" sz="1600" i="1" dirty="0"/>
              <a:t>In this tutorial we will carry out the </a:t>
            </a:r>
            <a:r>
              <a:rPr lang="en-US" altLang="en-US" sz="1600" b="1" i="1" dirty="0">
                <a:solidFill>
                  <a:srgbClr val="FF00FF"/>
                </a:solidFill>
              </a:rPr>
              <a:t>full monitoring </a:t>
            </a:r>
            <a:r>
              <a:rPr lang="en-US" altLang="en-US" sz="1600" i="1" dirty="0"/>
              <a:t>and therefore will use the coding grid and questions for the full monitoring.</a:t>
            </a:r>
          </a:p>
          <a:p>
            <a:pPr marL="285750" indent="-285750" eaLnBrk="1" hangingPunct="1">
              <a:spcBef>
                <a:spcPct val="0"/>
              </a:spcBef>
              <a:buClrTx/>
              <a:buSzTx/>
              <a:buFont typeface="Wingdings" panose="05000000000000000000" pitchFamily="2" charset="2"/>
              <a:buChar char="Ø"/>
              <a:defRPr/>
            </a:pPr>
            <a:endParaRPr lang="en-US" altLang="en-US" sz="1600" i="1" dirty="0"/>
          </a:p>
          <a:p>
            <a:pPr marL="285750" indent="-285750" eaLnBrk="1" hangingPunct="1">
              <a:spcBef>
                <a:spcPct val="0"/>
              </a:spcBef>
              <a:buClrTx/>
              <a:buSzTx/>
              <a:buFont typeface="Wingdings" panose="05000000000000000000" pitchFamily="2" charset="2"/>
              <a:buChar char="Ø"/>
              <a:defRPr/>
            </a:pPr>
            <a:r>
              <a:rPr lang="en-US" altLang="en-US" sz="1600" i="1" dirty="0"/>
              <a:t> If you are doing the </a:t>
            </a:r>
            <a:r>
              <a:rPr lang="en-US" altLang="en-US" sz="1600" b="1" i="1" dirty="0">
                <a:solidFill>
                  <a:schemeClr val="accent1">
                    <a:lumMod val="75000"/>
                  </a:schemeClr>
                </a:solidFill>
              </a:rPr>
              <a:t>short monitoring</a:t>
            </a:r>
            <a:r>
              <a:rPr lang="en-US" altLang="en-US" sz="1600" i="1" dirty="0"/>
              <a:t>, make sure you select the short monitoring coding guide and grid</a:t>
            </a:r>
            <a:r>
              <a:rPr lang="en-US" altLang="en-US" sz="1800" dirty="0"/>
              <a:t>.</a:t>
            </a:r>
          </a:p>
          <a:p>
            <a:pPr marL="285750" indent="-285750" eaLnBrk="1" hangingPunct="1">
              <a:spcBef>
                <a:spcPct val="0"/>
              </a:spcBef>
              <a:buClrTx/>
              <a:buSzTx/>
              <a:buFont typeface="Wingdings" panose="05000000000000000000" pitchFamily="2" charset="2"/>
              <a:buChar char="Ø"/>
              <a:defRPr/>
            </a:pPr>
            <a:endParaRPr lang="en-US" altLang="en-US" sz="1800" dirty="0"/>
          </a:p>
          <a:p>
            <a:pPr marL="285750" indent="-285750" eaLnBrk="1" hangingPunct="1">
              <a:spcBef>
                <a:spcPct val="0"/>
              </a:spcBef>
              <a:buClrTx/>
              <a:buSzTx/>
              <a:buFont typeface="Wingdings" panose="05000000000000000000" pitchFamily="2" charset="2"/>
              <a:buChar char="Ø"/>
              <a:defRPr/>
            </a:pPr>
            <a:r>
              <a:rPr lang="en-US" altLang="en-US" sz="1800" dirty="0"/>
              <a:t>In both cases;</a:t>
            </a:r>
          </a:p>
          <a:p>
            <a:pPr eaLnBrk="1" hangingPunct="1">
              <a:spcBef>
                <a:spcPct val="0"/>
              </a:spcBef>
              <a:buClrTx/>
              <a:buSzTx/>
              <a:buFontTx/>
              <a:buNone/>
              <a:defRPr/>
            </a:pPr>
            <a:endParaRPr lang="en-US" altLang="en-US" sz="1800" dirty="0"/>
          </a:p>
          <a:p>
            <a:pPr lvl="1" eaLnBrk="1" hangingPunct="1">
              <a:spcBef>
                <a:spcPct val="0"/>
              </a:spcBef>
              <a:buClrTx/>
              <a:buSzTx/>
              <a:buFont typeface="Wingdings" panose="05000000000000000000" pitchFamily="2" charset="2"/>
              <a:buChar char="ü"/>
              <a:defRPr/>
            </a:pPr>
            <a:r>
              <a:rPr lang="en-US" altLang="en-US" sz="1500" dirty="0"/>
              <a:t>Read the TV transcript to the right and then respond to the questions on the subsequent slides. </a:t>
            </a:r>
          </a:p>
          <a:p>
            <a:pPr marL="457200" lvl="1" indent="0" eaLnBrk="1" hangingPunct="1">
              <a:spcBef>
                <a:spcPct val="0"/>
              </a:spcBef>
              <a:buClrTx/>
              <a:buSzTx/>
              <a:buFont typeface="Wingdings 2" panose="05020102010507070707" pitchFamily="18" charset="2"/>
              <a:buNone/>
              <a:defRPr/>
            </a:pPr>
            <a:endParaRPr lang="en-US" altLang="en-US" sz="1500" dirty="0"/>
          </a:p>
          <a:p>
            <a:pPr lvl="1" eaLnBrk="1" hangingPunct="1">
              <a:spcBef>
                <a:spcPct val="0"/>
              </a:spcBef>
              <a:buClrTx/>
              <a:buSzTx/>
              <a:buFont typeface="Wingdings" panose="05000000000000000000" pitchFamily="2" charset="2"/>
              <a:buChar char="ü"/>
              <a:defRPr/>
            </a:pPr>
            <a:r>
              <a:rPr lang="en-US" altLang="en-US" sz="1600" dirty="0"/>
              <a:t>After each question, the answer will be shown and an explanation will be given. </a:t>
            </a:r>
            <a:endParaRPr lang="en-US" altLang="en-US" sz="1500" dirty="0"/>
          </a:p>
          <a:p>
            <a:pPr marL="457200" lvl="1" indent="0" eaLnBrk="1" hangingPunct="1">
              <a:spcBef>
                <a:spcPct val="0"/>
              </a:spcBef>
              <a:buClrTx/>
              <a:buSzTx/>
              <a:buFont typeface="Wingdings 2" panose="05020102010507070707" pitchFamily="18" charset="2"/>
              <a:buNone/>
              <a:defRPr/>
            </a:pPr>
            <a:endParaRPr lang="en-US" altLang="en-US" sz="1500" dirty="0"/>
          </a:p>
          <a:p>
            <a:pPr lvl="1" eaLnBrk="1" hangingPunct="1">
              <a:spcBef>
                <a:spcPct val="0"/>
              </a:spcBef>
              <a:buClrTx/>
              <a:buSzTx/>
              <a:buFont typeface="Wingdings" panose="05000000000000000000" pitchFamily="2" charset="2"/>
              <a:buChar char="ü"/>
              <a:defRPr/>
            </a:pPr>
            <a:r>
              <a:rPr lang="en-US" altLang="en-US" sz="1600" dirty="0"/>
              <a:t>The transcript will remain in the right hand pane for the duration of the training.</a:t>
            </a:r>
            <a:r>
              <a:rPr lang="en-US" altLang="en-US" sz="1500" dirty="0"/>
              <a:t> </a:t>
            </a:r>
            <a:r>
              <a:rPr lang="en-US" altLang="en-US" sz="1500" dirty="0">
                <a:solidFill>
                  <a:srgbClr val="0070C0"/>
                </a:solidFill>
              </a:rPr>
              <a:t>Good luck!</a:t>
            </a:r>
          </a:p>
          <a:p>
            <a:pPr eaLnBrk="1" hangingPunct="1">
              <a:spcBef>
                <a:spcPct val="0"/>
              </a:spcBef>
              <a:buClrTx/>
              <a:buSzTx/>
              <a:buFontTx/>
              <a:buNone/>
              <a:defRPr/>
            </a:pPr>
            <a:endParaRPr lang="en-US" altLang="en-US" sz="1800" dirty="0"/>
          </a:p>
          <a:p>
            <a:pPr eaLnBrk="1" hangingPunct="1">
              <a:spcBef>
                <a:spcPct val="0"/>
              </a:spcBef>
              <a:buClrTx/>
              <a:buSzTx/>
              <a:buFontTx/>
              <a:buNone/>
              <a:defRPr/>
            </a:pPr>
            <a:endParaRPr lang="en-US" altLang="en-US" sz="1800" dirty="0"/>
          </a:p>
          <a:p>
            <a:pPr eaLnBrk="1" hangingPunct="1">
              <a:spcBef>
                <a:spcPct val="0"/>
              </a:spcBef>
              <a:buClrTx/>
              <a:buSzTx/>
              <a:buFontTx/>
              <a:buNone/>
              <a:defRPr/>
            </a:pPr>
            <a:endParaRPr lang="en-US" altLang="en-US" sz="1800" dirty="0"/>
          </a:p>
          <a:p>
            <a:pPr eaLnBrk="1" hangingPunct="1">
              <a:spcBef>
                <a:spcPct val="0"/>
              </a:spcBef>
              <a:buClrTx/>
              <a:buSzTx/>
              <a:buFontTx/>
              <a:buNone/>
              <a:defRPr/>
            </a:pPr>
            <a:endParaRPr lang="en-US" altLang="en-US" sz="1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7F4E7F-EC3B-AC5F-0330-391ECB97190F}"/>
              </a:ext>
            </a:extLst>
          </p:cNvPr>
          <p:cNvSpPr txBox="1">
            <a:spLocks noChangeArrowheads="1"/>
          </p:cNvSpPr>
          <p:nvPr/>
        </p:nvSpPr>
        <p:spPr bwMode="auto">
          <a:xfrm>
            <a:off x="571500" y="1154113"/>
            <a:ext cx="3286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endParaRPr lang="en-US" altLang="en-US" sz="1800"/>
          </a:p>
          <a:p>
            <a:pPr eaLnBrk="1" hangingPunct="1">
              <a:spcBef>
                <a:spcPct val="0"/>
              </a:spcBef>
              <a:buClrTx/>
              <a:buSzTx/>
              <a:buFontTx/>
              <a:buNone/>
            </a:pPr>
            <a:endParaRPr lang="en-US" altLang="en-US" sz="1800"/>
          </a:p>
        </p:txBody>
      </p:sp>
      <p:sp>
        <p:nvSpPr>
          <p:cNvPr id="19" name="Content Placeholder 2">
            <a:extLst>
              <a:ext uri="{FF2B5EF4-FFF2-40B4-BE49-F238E27FC236}">
                <a16:creationId xmlns:a16="http://schemas.microsoft.com/office/drawing/2014/main" id="{3C99DC7A-7425-8543-A063-A9F4E060E656}"/>
              </a:ext>
            </a:extLst>
          </p:cNvPr>
          <p:cNvSpPr txBox="1">
            <a:spLocks/>
          </p:cNvSpPr>
          <p:nvPr/>
        </p:nvSpPr>
        <p:spPr bwMode="auto">
          <a:xfrm>
            <a:off x="1187450" y="260350"/>
            <a:ext cx="6697663" cy="6597650"/>
          </a:xfrm>
          <a:prstGeom prst="rect">
            <a:avLst/>
          </a:prstGeom>
          <a:solidFill>
            <a:schemeClr val="accent2">
              <a:lumMod val="20000"/>
              <a:lumOff val="80000"/>
            </a:schemeClr>
          </a:solidFill>
          <a:ln w="25400" cap="flat" cmpd="sng" algn="ctr">
            <a:solidFill>
              <a:srgbClr val="00B0F0"/>
            </a:solidFill>
            <a:prstDash val="solid"/>
            <a:miter lim="800000"/>
            <a:headEnd/>
            <a:tailEnd/>
          </a:ln>
        </p:spPr>
        <p:style>
          <a:lnRef idx="2">
            <a:schemeClr val="accent2"/>
          </a:lnRef>
          <a:fillRef idx="1">
            <a:schemeClr val="lt1"/>
          </a:fillRef>
          <a:effectRef idx="0">
            <a:schemeClr val="accent2"/>
          </a:effectRef>
          <a:fontRef idx="minor">
            <a:schemeClr val="dk1"/>
          </a:fontRef>
        </p:style>
        <p:txBody>
          <a:bodyPr/>
          <a:lstStyle/>
          <a:p>
            <a:pPr>
              <a:lnSpc>
                <a:spcPct val="115000"/>
              </a:lnSpc>
              <a:spcAft>
                <a:spcPts val="800"/>
              </a:spcAft>
              <a:buNone/>
            </a:pPr>
            <a:r>
              <a:rPr lang="en-CA" sz="1400" kern="100" dirty="0">
                <a:solidFill>
                  <a:srgbClr val="222222"/>
                </a:solidFill>
                <a:effectLst/>
                <a:latin typeface="Arial" panose="020B0604020202020204" pitchFamily="34" charset="0"/>
                <a:ea typeface="Aptos" panose="020B0004020202020204" pitchFamily="34" charset="0"/>
                <a:cs typeface="Times New Roman" panose="02020603050405020304" pitchFamily="18" charset="0"/>
              </a:rPr>
              <a:t>Femi </a:t>
            </a:r>
            <a:r>
              <a:rPr lang="en-CA" sz="1400" kern="100" dirty="0" err="1">
                <a:solidFill>
                  <a:srgbClr val="222222"/>
                </a:solidFill>
                <a:effectLst/>
                <a:latin typeface="Arial" panose="020B0604020202020204" pitchFamily="34" charset="0"/>
                <a:ea typeface="Aptos" panose="020B0004020202020204" pitchFamily="34" charset="0"/>
                <a:cs typeface="Times New Roman" panose="02020603050405020304" pitchFamily="18" charset="0"/>
              </a:rPr>
              <a:t>Oke</a:t>
            </a:r>
            <a:r>
              <a:rPr lang="en-CA" sz="1400" kern="100" dirty="0">
                <a:solidFill>
                  <a:srgbClr val="222222"/>
                </a:solidFill>
                <a:effectLst/>
                <a:latin typeface="Arial" panose="020B0604020202020204" pitchFamily="34" charset="0"/>
                <a:ea typeface="Aptos" panose="020B0004020202020204" pitchFamily="34" charset="0"/>
                <a:cs typeface="Times New Roman" panose="02020603050405020304" pitchFamily="18" charset="0"/>
              </a:rPr>
              <a:t> (female anchor) :  Let’s go to Namibia. </a:t>
            </a:r>
          </a:p>
          <a:p>
            <a:pPr>
              <a:lnSpc>
                <a:spcPct val="115000"/>
              </a:lnSpc>
              <a:spcAft>
                <a:spcPts val="800"/>
              </a:spcAft>
              <a:buNone/>
            </a:pPr>
            <a:r>
              <a:rPr lang="en-CA" sz="1400" kern="100" dirty="0" err="1">
                <a:solidFill>
                  <a:srgbClr val="222222"/>
                </a:solidFill>
                <a:effectLst/>
                <a:latin typeface="Arial" panose="020B0604020202020204" pitchFamily="34" charset="0"/>
                <a:ea typeface="Aptos" panose="020B0004020202020204" pitchFamily="34" charset="0"/>
                <a:cs typeface="Times New Roman" panose="02020603050405020304" pitchFamily="18" charset="0"/>
              </a:rPr>
              <a:t>Netumbo</a:t>
            </a:r>
            <a:r>
              <a:rPr lang="en-CA" sz="1400" kern="100" dirty="0">
                <a:solidFill>
                  <a:srgbClr val="222222"/>
                </a:solidFill>
                <a:effectLst/>
                <a:latin typeface="Arial" panose="020B0604020202020204" pitchFamily="34" charset="0"/>
                <a:ea typeface="Aptos" panose="020B0004020202020204" pitchFamily="34" charset="0"/>
                <a:cs typeface="Times New Roman" panose="02020603050405020304" pitchFamily="18" charset="0"/>
              </a:rPr>
              <a:t> Nandi-Ndaitwah (President of Namibia) : “</a:t>
            </a:r>
            <a:r>
              <a:rPr lang="en-CA" sz="1400" i="1" kern="100" dirty="0">
                <a:solidFill>
                  <a:srgbClr val="222222"/>
                </a:solidFill>
                <a:effectLst/>
                <a:latin typeface="Arial" panose="020B0604020202020204" pitchFamily="34" charset="0"/>
                <a:ea typeface="Aptos" panose="020B0004020202020204" pitchFamily="34" charset="0"/>
                <a:cs typeface="Times New Roman" panose="02020603050405020304" pitchFamily="18" charset="0"/>
              </a:rPr>
              <a:t>So help me God</a:t>
            </a:r>
            <a:r>
              <a:rPr lang="en-CA" sz="1400" kern="100" dirty="0">
                <a:solidFill>
                  <a:srgbClr val="222222"/>
                </a:solidFill>
                <a:effectLst/>
                <a:latin typeface="Arial" panose="020B0604020202020204" pitchFamily="34" charset="0"/>
                <a:ea typeface="Aptos" panose="020B0004020202020204" pitchFamily="34" charset="0"/>
                <a:cs typeface="Times New Roman" panose="02020603050405020304" pitchFamily="18" charset="0"/>
              </a:rPr>
              <a:t>”. </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400" kern="100" dirty="0">
                <a:solidFill>
                  <a:srgbClr val="222222"/>
                </a:solidFill>
                <a:effectLst/>
                <a:latin typeface="Arial" panose="020B0604020202020204" pitchFamily="34" charset="0"/>
                <a:ea typeface="Aptos" panose="020B0004020202020204" pitchFamily="34" charset="0"/>
                <a:cs typeface="Times New Roman" panose="02020603050405020304" pitchFamily="18" charset="0"/>
              </a:rPr>
              <a:t>Famida Miller (Al Jazeera journalist): </a:t>
            </a:r>
            <a:r>
              <a:rPr lang="en-CA" sz="1400" kern="100" dirty="0" err="1">
                <a:solidFill>
                  <a:srgbClr val="222222"/>
                </a:solidFill>
                <a:effectLst/>
                <a:latin typeface="Arial" panose="020B0604020202020204" pitchFamily="34" charset="0"/>
                <a:ea typeface="Aptos" panose="020B0004020202020204" pitchFamily="34" charset="0"/>
                <a:cs typeface="Times New Roman" panose="02020603050405020304" pitchFamily="18" charset="0"/>
              </a:rPr>
              <a:t>Netumbo</a:t>
            </a:r>
            <a:r>
              <a:rPr lang="en-CA" sz="1400" kern="100" dirty="0">
                <a:solidFill>
                  <a:srgbClr val="222222"/>
                </a:solidFill>
                <a:effectLst/>
                <a:latin typeface="Arial" panose="020B0604020202020204" pitchFamily="34" charset="0"/>
                <a:ea typeface="Aptos" panose="020B0004020202020204" pitchFamily="34" charset="0"/>
                <a:cs typeface="Times New Roman" panose="02020603050405020304" pitchFamily="18" charset="0"/>
              </a:rPr>
              <a:t> Nandi Ndaitwah becomes Namibia’s first female president after her governing SWAPO party, won parliamentary and presidential elections in November. While Namibia has seen relatively strong economic growth in recent years, largely due to investments in oil, gas and green hydrogen, the World Bank says it ranks second highest globally for income inequality. </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400" kern="100" dirty="0" err="1">
                <a:solidFill>
                  <a:srgbClr val="222222"/>
                </a:solidFill>
                <a:effectLst/>
                <a:latin typeface="Arial" panose="020B0604020202020204" pitchFamily="34" charset="0"/>
                <a:ea typeface="Aptos" panose="020B0004020202020204" pitchFamily="34" charset="0"/>
                <a:cs typeface="Times New Roman" panose="02020603050405020304" pitchFamily="18" charset="0"/>
              </a:rPr>
              <a:t>Netumbo</a:t>
            </a:r>
            <a:r>
              <a:rPr lang="en-CA" sz="1400" kern="100" dirty="0">
                <a:solidFill>
                  <a:srgbClr val="222222"/>
                </a:solidFill>
                <a:effectLst/>
                <a:latin typeface="Arial" panose="020B0604020202020204" pitchFamily="34" charset="0"/>
                <a:ea typeface="Aptos" panose="020B0004020202020204" pitchFamily="34" charset="0"/>
                <a:cs typeface="Times New Roman" panose="02020603050405020304" pitchFamily="18" charset="0"/>
              </a:rPr>
              <a:t> Nandi-Ndaitwah: “</a:t>
            </a:r>
            <a:r>
              <a:rPr lang="en-CA" sz="1400" i="1" kern="100" dirty="0">
                <a:solidFill>
                  <a:srgbClr val="222222"/>
                </a:solidFill>
                <a:effectLst/>
                <a:latin typeface="Arial" panose="020B0604020202020204" pitchFamily="34" charset="0"/>
                <a:ea typeface="Aptos" panose="020B0004020202020204" pitchFamily="34" charset="0"/>
                <a:cs typeface="Times New Roman" panose="02020603050405020304" pitchFamily="18" charset="0"/>
              </a:rPr>
              <a:t>We pledge to the people of Namibia to diversify our economy for our people, to drive maximum benefit from our country’s natural resources through value additions</a:t>
            </a:r>
            <a:r>
              <a:rPr lang="en-CA" sz="1400" kern="100" dirty="0">
                <a:solidFill>
                  <a:srgbClr val="222222"/>
                </a:solidFill>
                <a:effectLst/>
                <a:latin typeface="Arial" panose="020B0604020202020204" pitchFamily="34" charset="0"/>
                <a:ea typeface="Aptos" panose="020B0004020202020204" pitchFamily="34" charset="0"/>
                <a:cs typeface="Times New Roman" panose="02020603050405020304" pitchFamily="18" charset="0"/>
              </a:rPr>
              <a:t>.  </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400" kern="100" dirty="0">
                <a:solidFill>
                  <a:srgbClr val="222222"/>
                </a:solidFill>
                <a:effectLst/>
                <a:latin typeface="Arial" panose="020B0604020202020204" pitchFamily="34" charset="0"/>
                <a:ea typeface="Aptos" panose="020B0004020202020204" pitchFamily="34" charset="0"/>
                <a:cs typeface="Times New Roman" panose="02020603050405020304" pitchFamily="18" charset="0"/>
              </a:rPr>
              <a:t>Famida Miller: The seventy-two-year-old wants to diversify Namibia's resource-based economy to tackle high unemployment. SWAPO has been in power for 35 years, but its support has fallen in the last decade because of dissatisfaction with not only joblessness but also allegations of corruption. The party secured 57% of the votes in November's presidential race compared to 87% in 2014. Opposition parties claimed the vote was flawed. </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400" kern="100" dirty="0">
                <a:solidFill>
                  <a:srgbClr val="222222"/>
                </a:solidFill>
                <a:effectLst/>
                <a:latin typeface="Arial" panose="020B0604020202020204" pitchFamily="34" charset="0"/>
                <a:ea typeface="Aptos" panose="020B0004020202020204" pitchFamily="34" charset="0"/>
                <a:cs typeface="Times New Roman" panose="02020603050405020304" pitchFamily="18" charset="0"/>
              </a:rPr>
              <a:t>Famida Miller: A fairly muted swearing in ceremony in the capital Windhoek was attended by regional leaders, including South Africa's President Cyril Ramaphosa. Nandi-Ndaitwah is only one of two female heads of state in Africa. Last year she became the first woman to lead Suapo after holding several senior posts, including deputy prime minister, during her decades long political career in the Liberation movement.</a:t>
            </a:r>
            <a:endParaRPr lang="en-CA" sz="1200" kern="100" dirty="0">
              <a:solidFill>
                <a:srgbClr val="222222"/>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200" kern="100" dirty="0">
                <a:solidFill>
                  <a:srgbClr val="222222"/>
                </a:solidFill>
                <a:effectLst/>
                <a:latin typeface="Arial" panose="020B0604020202020204" pitchFamily="34" charset="0"/>
                <a:ea typeface="Aptos" panose="020B0004020202020204" pitchFamily="34" charset="0"/>
                <a:cs typeface="Times New Roman" panose="02020603050405020304" pitchFamily="18" charset="0"/>
              </a:rPr>
              <a:t>Al Jazeera</a:t>
            </a:r>
            <a:r>
              <a:rPr lang="en-CA" sz="1200" kern="100" dirty="0">
                <a:effectLst/>
                <a:latin typeface="Aptos" panose="020B0004020202020204" pitchFamily="34" charset="0"/>
                <a:ea typeface="Aptos" panose="020B0004020202020204" pitchFamily="34" charset="0"/>
                <a:cs typeface="Times New Roman" panose="02020603050405020304" pitchFamily="18" charset="0"/>
              </a:rPr>
              <a:t> English/ </a:t>
            </a:r>
            <a:r>
              <a:rPr lang="en-CA" sz="1200" kern="100" dirty="0">
                <a:solidFill>
                  <a:srgbClr val="222222"/>
                </a:solidFill>
                <a:effectLst/>
                <a:latin typeface="Arial" panose="020B0604020202020204" pitchFamily="34" charset="0"/>
                <a:ea typeface="Aptos" panose="020B0004020202020204" pitchFamily="34" charset="0"/>
                <a:cs typeface="Times New Roman" panose="02020603050405020304" pitchFamily="18" charset="0"/>
              </a:rPr>
              <a:t>March 22, 2025.</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p>
            <a:pPr eaLnBrk="1" hangingPunct="1">
              <a:defRPr/>
            </a:pPr>
            <a:endParaRPr lang="en-CA" sz="13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nodePh="1">
                                  <p:stCondLst>
                                    <p:cond delay="100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029559-BB54-CB4D-9F47-B7A6ACD62C2C}"/>
              </a:ext>
            </a:extLst>
          </p:cNvPr>
          <p:cNvSpPr>
            <a:spLocks noGrp="1"/>
          </p:cNvSpPr>
          <p:nvPr>
            <p:ph sz="quarter" idx="1"/>
          </p:nvPr>
        </p:nvSpPr>
        <p:spPr>
          <a:xfrm>
            <a:off x="428625" y="1000125"/>
            <a:ext cx="3567113" cy="3036888"/>
          </a:xfrm>
        </p:spPr>
        <p:txBody>
          <a:bodyPr/>
          <a:lstStyle/>
          <a:p>
            <a:pPr marL="0" indent="0">
              <a:buFont typeface="Wingdings" pitchFamily="2" charset="2"/>
              <a:buNone/>
              <a:defRPr/>
            </a:pPr>
            <a:r>
              <a:rPr lang="en-US" sz="1400" dirty="0"/>
              <a:t>In the top right-hand corner of the Coding Sheet, enter:</a:t>
            </a:r>
            <a:endParaRPr lang="en-CA" sz="1400" dirty="0"/>
          </a:p>
          <a:p>
            <a:pPr>
              <a:defRPr/>
            </a:pPr>
            <a:r>
              <a:rPr lang="en-US" sz="1400" dirty="0"/>
              <a:t>your monitor code </a:t>
            </a:r>
          </a:p>
          <a:p>
            <a:pPr>
              <a:defRPr/>
            </a:pPr>
            <a:r>
              <a:rPr lang="en-US" sz="1400" dirty="0"/>
              <a:t>your country code</a:t>
            </a:r>
            <a:endParaRPr lang="en-CA" sz="1400" dirty="0"/>
          </a:p>
          <a:p>
            <a:pPr>
              <a:defRPr/>
            </a:pPr>
            <a:r>
              <a:rPr lang="en-US" sz="1400" dirty="0"/>
              <a:t>the name of the television channel</a:t>
            </a:r>
            <a:endParaRPr lang="en-CA" sz="1400" dirty="0"/>
          </a:p>
          <a:p>
            <a:pPr>
              <a:defRPr/>
            </a:pPr>
            <a:r>
              <a:rPr lang="en-US" sz="1400" dirty="0"/>
              <a:t>the newscast start time</a:t>
            </a:r>
            <a:endParaRPr lang="en-CA" sz="1400" dirty="0"/>
          </a:p>
          <a:p>
            <a:pPr>
              <a:defRPr/>
            </a:pPr>
            <a:r>
              <a:rPr lang="en-US" sz="1400" dirty="0"/>
              <a:t>the number of female anchors, and male anchors, in the entire newscast </a:t>
            </a:r>
            <a:r>
              <a:rPr lang="en-US" sz="1100" i="1" dirty="0"/>
              <a:t>(you will have to watch the whole newscast before you can enter the number of anchors)</a:t>
            </a:r>
            <a:endParaRPr lang="en-CA" sz="1100" dirty="0"/>
          </a:p>
          <a:p>
            <a:pPr>
              <a:defRPr/>
            </a:pPr>
            <a:endParaRPr lang="fr-FR" sz="1800" dirty="0"/>
          </a:p>
        </p:txBody>
      </p:sp>
      <p:sp>
        <p:nvSpPr>
          <p:cNvPr id="4" name="Title 1">
            <a:extLst>
              <a:ext uri="{FF2B5EF4-FFF2-40B4-BE49-F238E27FC236}">
                <a16:creationId xmlns:a16="http://schemas.microsoft.com/office/drawing/2014/main" id="{F12F91BF-CCE2-734F-80F5-8DCDD51BA386}"/>
              </a:ext>
            </a:extLst>
          </p:cNvPr>
          <p:cNvSpPr>
            <a:spLocks noGrp="1"/>
          </p:cNvSpPr>
          <p:nvPr>
            <p:ph type="title"/>
          </p:nvPr>
        </p:nvSpPr>
        <p:spPr>
          <a:xfrm>
            <a:off x="457200" y="274638"/>
            <a:ext cx="3829050" cy="1143000"/>
          </a:xfrm>
        </p:spPr>
        <p:txBody>
          <a:bodyPr>
            <a:normAutofit fontScale="90000"/>
          </a:bodyPr>
          <a:lstStyle/>
          <a:p>
            <a:pPr eaLnBrk="1" fontAlgn="auto" hangingPunct="1">
              <a:spcAft>
                <a:spcPts val="0"/>
              </a:spcAft>
              <a:defRPr/>
            </a:pPr>
            <a:r>
              <a:rPr lang="en-US" dirty="0">
                <a:solidFill>
                  <a:srgbClr val="00B0F0"/>
                </a:solidFill>
              </a:rPr>
              <a:t>BASIC INFORMATION</a:t>
            </a:r>
            <a:br>
              <a:rPr lang="en-CA" dirty="0">
                <a:solidFill>
                  <a:srgbClr val="00B0F0"/>
                </a:solidFill>
              </a:rPr>
            </a:br>
            <a:endParaRPr lang="fr-FR" dirty="0">
              <a:solidFill>
                <a:srgbClr val="00B0F0"/>
              </a:solidFill>
            </a:endParaRPr>
          </a:p>
        </p:txBody>
      </p:sp>
      <p:cxnSp>
        <p:nvCxnSpPr>
          <p:cNvPr id="11" name="Straight Arrow Connector 10">
            <a:extLst>
              <a:ext uri="{FF2B5EF4-FFF2-40B4-BE49-F238E27FC236}">
                <a16:creationId xmlns:a16="http://schemas.microsoft.com/office/drawing/2014/main" id="{A6086934-A770-ED47-92ED-CA6340C6684D}"/>
              </a:ext>
            </a:extLst>
          </p:cNvPr>
          <p:cNvCxnSpPr>
            <a:cxnSpLocks/>
          </p:cNvCxnSpPr>
          <p:nvPr/>
        </p:nvCxnSpPr>
        <p:spPr>
          <a:xfrm flipH="1">
            <a:off x="3041328" y="4952206"/>
            <a:ext cx="954410" cy="0"/>
          </a:xfrm>
          <a:prstGeom prst="straightConnector1">
            <a:avLst/>
          </a:prstGeom>
          <a:ln>
            <a:solidFill>
              <a:schemeClr val="accent1">
                <a:lumMod val="60000"/>
                <a:lumOff val="40000"/>
              </a:schemeClr>
            </a:solidFill>
            <a:tailEnd type="arrow"/>
          </a:ln>
        </p:spPr>
        <p:style>
          <a:lnRef idx="2">
            <a:schemeClr val="dk1"/>
          </a:lnRef>
          <a:fillRef idx="0">
            <a:schemeClr val="dk1"/>
          </a:fillRef>
          <a:effectRef idx="1">
            <a:schemeClr val="dk1"/>
          </a:effectRef>
          <a:fontRef idx="minor">
            <a:schemeClr val="tx1"/>
          </a:fontRef>
        </p:style>
      </p:cxnSp>
      <p:pic>
        <p:nvPicPr>
          <p:cNvPr id="5" name="Picture 4">
            <a:extLst>
              <a:ext uri="{FF2B5EF4-FFF2-40B4-BE49-F238E27FC236}">
                <a16:creationId xmlns:a16="http://schemas.microsoft.com/office/drawing/2014/main" id="{06876CD5-141C-6563-6F21-106327A5EFB5}"/>
              </a:ext>
            </a:extLst>
          </p:cNvPr>
          <p:cNvPicPr>
            <a:picLocks noChangeAspect="1"/>
          </p:cNvPicPr>
          <p:nvPr/>
        </p:nvPicPr>
        <p:blipFill>
          <a:blip r:embed="rId2"/>
          <a:stretch>
            <a:fillRect/>
          </a:stretch>
        </p:blipFill>
        <p:spPr>
          <a:xfrm>
            <a:off x="683568" y="3810000"/>
            <a:ext cx="1905000" cy="1905000"/>
          </a:xfrm>
          <a:prstGeom prst="rect">
            <a:avLst/>
          </a:prstGeom>
        </p:spPr>
      </p:pic>
      <p:pic>
        <p:nvPicPr>
          <p:cNvPr id="10" name="Picture 9">
            <a:extLst>
              <a:ext uri="{FF2B5EF4-FFF2-40B4-BE49-F238E27FC236}">
                <a16:creationId xmlns:a16="http://schemas.microsoft.com/office/drawing/2014/main" id="{212B043A-5283-1014-931B-FD4DD9792015}"/>
              </a:ext>
            </a:extLst>
          </p:cNvPr>
          <p:cNvPicPr>
            <a:picLocks noChangeAspect="1"/>
          </p:cNvPicPr>
          <p:nvPr/>
        </p:nvPicPr>
        <p:blipFill>
          <a:blip r:embed="rId3"/>
          <a:stretch>
            <a:fillRect/>
          </a:stretch>
        </p:blipFill>
        <p:spPr>
          <a:xfrm>
            <a:off x="4196639" y="116632"/>
            <a:ext cx="4477435"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2859E-35C6-1B4D-BB1A-DE72BF029217}"/>
              </a:ext>
            </a:extLst>
          </p:cNvPr>
          <p:cNvSpPr>
            <a:spLocks noGrp="1"/>
          </p:cNvSpPr>
          <p:nvPr>
            <p:ph type="title"/>
          </p:nvPr>
        </p:nvSpPr>
        <p:spPr>
          <a:xfrm>
            <a:off x="457200" y="-142875"/>
            <a:ext cx="3543300" cy="1143000"/>
          </a:xfrm>
        </p:spPr>
        <p:txBody>
          <a:bodyPr/>
          <a:lstStyle/>
          <a:p>
            <a:pPr eaLnBrk="1" fontAlgn="auto" hangingPunct="1">
              <a:spcAft>
                <a:spcPts val="0"/>
              </a:spcAft>
              <a:defRPr/>
            </a:pPr>
            <a:r>
              <a:rPr lang="en-US" dirty="0">
                <a:solidFill>
                  <a:srgbClr val="00B0F0"/>
                </a:solidFill>
              </a:rPr>
              <a:t>Question 1</a:t>
            </a:r>
          </a:p>
        </p:txBody>
      </p:sp>
      <p:sp>
        <p:nvSpPr>
          <p:cNvPr id="20482" name="TextBox 3">
            <a:extLst>
              <a:ext uri="{FF2B5EF4-FFF2-40B4-BE49-F238E27FC236}">
                <a16:creationId xmlns:a16="http://schemas.microsoft.com/office/drawing/2014/main" id="{A814DBDA-80CC-DC87-1349-6A219690CE81}"/>
              </a:ext>
            </a:extLst>
          </p:cNvPr>
          <p:cNvSpPr txBox="1">
            <a:spLocks noChangeArrowheads="1"/>
          </p:cNvSpPr>
          <p:nvPr/>
        </p:nvSpPr>
        <p:spPr bwMode="auto">
          <a:xfrm>
            <a:off x="571500" y="1143000"/>
            <a:ext cx="3286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a:t>Item number. (Simply write where the item fell in the entire newscast.)</a:t>
            </a:r>
          </a:p>
        </p:txBody>
      </p:sp>
      <p:sp>
        <p:nvSpPr>
          <p:cNvPr id="5" name="Oval 4">
            <a:extLst>
              <a:ext uri="{FF2B5EF4-FFF2-40B4-BE49-F238E27FC236}">
                <a16:creationId xmlns:a16="http://schemas.microsoft.com/office/drawing/2014/main" id="{AF5AD1D6-F549-6444-BBCB-7BD4559E8961}"/>
              </a:ext>
            </a:extLst>
          </p:cNvPr>
          <p:cNvSpPr/>
          <p:nvPr/>
        </p:nvSpPr>
        <p:spPr>
          <a:xfrm>
            <a:off x="500063" y="1285875"/>
            <a:ext cx="71437"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TextBox 8">
            <a:extLst>
              <a:ext uri="{FF2B5EF4-FFF2-40B4-BE49-F238E27FC236}">
                <a16:creationId xmlns:a16="http://schemas.microsoft.com/office/drawing/2014/main" id="{1FC782F2-D509-8A6A-1CE4-12748CDE16D8}"/>
              </a:ext>
            </a:extLst>
          </p:cNvPr>
          <p:cNvSpPr txBox="1">
            <a:spLocks noChangeArrowheads="1"/>
          </p:cNvSpPr>
          <p:nvPr/>
        </p:nvSpPr>
        <p:spPr bwMode="auto">
          <a:xfrm>
            <a:off x="500063" y="2243138"/>
            <a:ext cx="335756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This story was third in the newscast. Code 3. </a:t>
            </a:r>
          </a:p>
        </p:txBody>
      </p:sp>
      <p:pic>
        <p:nvPicPr>
          <p:cNvPr id="20488" name="Picture 5">
            <a:extLst>
              <a:ext uri="{FF2B5EF4-FFF2-40B4-BE49-F238E27FC236}">
                <a16:creationId xmlns:a16="http://schemas.microsoft.com/office/drawing/2014/main" id="{9632D2C3-07BE-87C4-7AAA-DBACB52DA0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4683845">
            <a:off x="1147724" y="5752652"/>
            <a:ext cx="941076" cy="564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8BF50852-0A5C-BF92-82BB-6F9EA348781F}"/>
              </a:ext>
            </a:extLst>
          </p:cNvPr>
          <p:cNvPicPr>
            <a:picLocks noChangeAspect="1"/>
          </p:cNvPicPr>
          <p:nvPr/>
        </p:nvPicPr>
        <p:blipFill>
          <a:blip r:embed="rId3"/>
          <a:stretch>
            <a:fillRect/>
          </a:stretch>
        </p:blipFill>
        <p:spPr>
          <a:xfrm>
            <a:off x="1115616" y="3347374"/>
            <a:ext cx="2742009" cy="2140446"/>
          </a:xfrm>
          <a:prstGeom prst="rect">
            <a:avLst/>
          </a:prstGeom>
        </p:spPr>
      </p:pic>
      <p:pic>
        <p:nvPicPr>
          <p:cNvPr id="7" name="Picture 6">
            <a:extLst>
              <a:ext uri="{FF2B5EF4-FFF2-40B4-BE49-F238E27FC236}">
                <a16:creationId xmlns:a16="http://schemas.microsoft.com/office/drawing/2014/main" id="{4749E245-88A4-2DC0-CA21-1C9422A59FF6}"/>
              </a:ext>
            </a:extLst>
          </p:cNvPr>
          <p:cNvPicPr>
            <a:picLocks noChangeAspect="1"/>
          </p:cNvPicPr>
          <p:nvPr/>
        </p:nvPicPr>
        <p:blipFill>
          <a:blip r:embed="rId4"/>
          <a:stretch>
            <a:fillRect/>
          </a:stretch>
        </p:blipFill>
        <p:spPr>
          <a:xfrm>
            <a:off x="4196639" y="116632"/>
            <a:ext cx="4477435"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A876C-4555-C24A-8A12-B066A513506C}"/>
              </a:ext>
            </a:extLst>
          </p:cNvPr>
          <p:cNvSpPr>
            <a:spLocks noGrp="1"/>
          </p:cNvSpPr>
          <p:nvPr>
            <p:ph type="title"/>
          </p:nvPr>
        </p:nvSpPr>
        <p:spPr>
          <a:xfrm>
            <a:off x="457200" y="-142875"/>
            <a:ext cx="3543300" cy="785813"/>
          </a:xfrm>
        </p:spPr>
        <p:txBody>
          <a:bodyPr/>
          <a:lstStyle/>
          <a:p>
            <a:pPr eaLnBrk="1" fontAlgn="auto" hangingPunct="1">
              <a:spcAft>
                <a:spcPts val="0"/>
              </a:spcAft>
              <a:defRPr/>
            </a:pPr>
            <a:r>
              <a:rPr lang="en-US" dirty="0">
                <a:solidFill>
                  <a:srgbClr val="00B0F0"/>
                </a:solidFill>
              </a:rPr>
              <a:t>Question 2</a:t>
            </a:r>
          </a:p>
        </p:txBody>
      </p:sp>
      <p:sp>
        <p:nvSpPr>
          <p:cNvPr id="23554" name="TextBox 3">
            <a:extLst>
              <a:ext uri="{FF2B5EF4-FFF2-40B4-BE49-F238E27FC236}">
                <a16:creationId xmlns:a16="http://schemas.microsoft.com/office/drawing/2014/main" id="{466100A0-12A1-4F18-6055-A71A8800096E}"/>
              </a:ext>
            </a:extLst>
          </p:cNvPr>
          <p:cNvSpPr txBox="1">
            <a:spLocks noChangeArrowheads="1"/>
          </p:cNvSpPr>
          <p:nvPr/>
        </p:nvSpPr>
        <p:spPr bwMode="auto">
          <a:xfrm>
            <a:off x="585788" y="663575"/>
            <a:ext cx="32861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dirty="0"/>
              <a:t>What is the topic of this story</a:t>
            </a:r>
            <a:r>
              <a:rPr lang="en-US" altLang="en-US" sz="1100" dirty="0"/>
              <a:t>? </a:t>
            </a:r>
          </a:p>
        </p:txBody>
      </p:sp>
      <p:sp>
        <p:nvSpPr>
          <p:cNvPr id="5" name="Oval 4">
            <a:extLst>
              <a:ext uri="{FF2B5EF4-FFF2-40B4-BE49-F238E27FC236}">
                <a16:creationId xmlns:a16="http://schemas.microsoft.com/office/drawing/2014/main" id="{A7CB1369-4BEA-7949-9878-005F17F41C22}"/>
              </a:ext>
            </a:extLst>
          </p:cNvPr>
          <p:cNvSpPr/>
          <p:nvPr/>
        </p:nvSpPr>
        <p:spPr>
          <a:xfrm>
            <a:off x="506413" y="833438"/>
            <a:ext cx="69850" cy="746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TextBox 8">
            <a:extLst>
              <a:ext uri="{FF2B5EF4-FFF2-40B4-BE49-F238E27FC236}">
                <a16:creationId xmlns:a16="http://schemas.microsoft.com/office/drawing/2014/main" id="{0B0329C6-D8B2-309B-532E-24B16EB82412}"/>
              </a:ext>
            </a:extLst>
          </p:cNvPr>
          <p:cNvSpPr txBox="1">
            <a:spLocks noChangeArrowheads="1"/>
          </p:cNvSpPr>
          <p:nvPr/>
        </p:nvSpPr>
        <p:spPr bwMode="auto">
          <a:xfrm>
            <a:off x="585788" y="1971675"/>
            <a:ext cx="37147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3. Other domestic politics, government, etc.</a:t>
            </a:r>
          </a:p>
        </p:txBody>
      </p:sp>
      <p:sp>
        <p:nvSpPr>
          <p:cNvPr id="10" name="TextBox 9">
            <a:extLst>
              <a:ext uri="{FF2B5EF4-FFF2-40B4-BE49-F238E27FC236}">
                <a16:creationId xmlns:a16="http://schemas.microsoft.com/office/drawing/2014/main" id="{A64BF258-E895-043C-B4D2-3D55B7461401}"/>
              </a:ext>
            </a:extLst>
          </p:cNvPr>
          <p:cNvSpPr txBox="1">
            <a:spLocks noChangeArrowheads="1"/>
          </p:cNvSpPr>
          <p:nvPr/>
        </p:nvSpPr>
        <p:spPr bwMode="auto">
          <a:xfrm>
            <a:off x="585788" y="2443163"/>
            <a:ext cx="38576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8. Economic policies, strategies, modules, indicators, stock markets, taxes, etc</a:t>
            </a:r>
          </a:p>
        </p:txBody>
      </p:sp>
      <p:sp>
        <p:nvSpPr>
          <p:cNvPr id="11" name="TextBox 10">
            <a:extLst>
              <a:ext uri="{FF2B5EF4-FFF2-40B4-BE49-F238E27FC236}">
                <a16:creationId xmlns:a16="http://schemas.microsoft.com/office/drawing/2014/main" id="{39235CFD-9188-4A87-E2BA-94A829CA9629}"/>
              </a:ext>
            </a:extLst>
          </p:cNvPr>
          <p:cNvSpPr txBox="1">
            <a:spLocks noChangeArrowheads="1"/>
          </p:cNvSpPr>
          <p:nvPr/>
        </p:nvSpPr>
        <p:spPr bwMode="auto">
          <a:xfrm>
            <a:off x="585788" y="3011488"/>
            <a:ext cx="37147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11. Women’s participation in economic processes</a:t>
            </a:r>
          </a:p>
        </p:txBody>
      </p:sp>
      <p:sp>
        <p:nvSpPr>
          <p:cNvPr id="12" name="TextBox 11">
            <a:extLst>
              <a:ext uri="{FF2B5EF4-FFF2-40B4-BE49-F238E27FC236}">
                <a16:creationId xmlns:a16="http://schemas.microsoft.com/office/drawing/2014/main" id="{4F77A25A-8AEA-6C92-B499-CCC47E7723A1}"/>
              </a:ext>
            </a:extLst>
          </p:cNvPr>
          <p:cNvSpPr txBox="1">
            <a:spLocks noChangeArrowheads="1"/>
          </p:cNvSpPr>
          <p:nvPr/>
        </p:nvSpPr>
        <p:spPr bwMode="auto">
          <a:xfrm>
            <a:off x="622300" y="1482725"/>
            <a:ext cx="31432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1. Women politicians, women electoral candidates..</a:t>
            </a:r>
          </a:p>
        </p:txBody>
      </p:sp>
      <p:sp>
        <p:nvSpPr>
          <p:cNvPr id="21" name="Rectangle 20">
            <a:extLst>
              <a:ext uri="{FF2B5EF4-FFF2-40B4-BE49-F238E27FC236}">
                <a16:creationId xmlns:a16="http://schemas.microsoft.com/office/drawing/2014/main" id="{E309F705-1643-6B44-A982-67BA1850E5D6}"/>
              </a:ext>
            </a:extLst>
          </p:cNvPr>
          <p:cNvSpPr/>
          <p:nvPr/>
        </p:nvSpPr>
        <p:spPr>
          <a:xfrm>
            <a:off x="620713" y="1501775"/>
            <a:ext cx="3211512" cy="5159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15" name="Straight Arrow Connector 14">
            <a:extLst>
              <a:ext uri="{FF2B5EF4-FFF2-40B4-BE49-F238E27FC236}">
                <a16:creationId xmlns:a16="http://schemas.microsoft.com/office/drawing/2014/main" id="{B7D62E04-76A5-1F49-AEEA-60598C4EFB94}"/>
              </a:ext>
            </a:extLst>
          </p:cNvPr>
          <p:cNvCxnSpPr>
            <a:cxnSpLocks/>
          </p:cNvCxnSpPr>
          <p:nvPr/>
        </p:nvCxnSpPr>
        <p:spPr>
          <a:xfrm flipV="1">
            <a:off x="2814638" y="6213475"/>
            <a:ext cx="0" cy="536575"/>
          </a:xfrm>
          <a:prstGeom prst="straightConnector1">
            <a:avLst/>
          </a:prstGeom>
          <a:ln>
            <a:solidFill>
              <a:schemeClr val="accent1">
                <a:lumMod val="60000"/>
                <a:lumOff val="40000"/>
              </a:schemeClr>
            </a:solidFill>
            <a:tailEnd type="arrow"/>
          </a:ln>
        </p:spPr>
        <p:style>
          <a:lnRef idx="2">
            <a:schemeClr val="dk1"/>
          </a:lnRef>
          <a:fillRef idx="0">
            <a:schemeClr val="dk1"/>
          </a:fillRef>
          <a:effectRef idx="1">
            <a:schemeClr val="dk1"/>
          </a:effectRef>
          <a:fontRef idx="minor">
            <a:schemeClr val="tx1"/>
          </a:fontRef>
        </p:style>
      </p:cxnSp>
      <p:pic>
        <p:nvPicPr>
          <p:cNvPr id="4" name="Picture 3">
            <a:extLst>
              <a:ext uri="{FF2B5EF4-FFF2-40B4-BE49-F238E27FC236}">
                <a16:creationId xmlns:a16="http://schemas.microsoft.com/office/drawing/2014/main" id="{B5F9D648-C493-FDDD-259B-FF99E3D946E9}"/>
              </a:ext>
            </a:extLst>
          </p:cNvPr>
          <p:cNvPicPr>
            <a:picLocks noChangeAspect="1"/>
          </p:cNvPicPr>
          <p:nvPr/>
        </p:nvPicPr>
        <p:blipFill>
          <a:blip r:embed="rId3"/>
          <a:stretch>
            <a:fillRect/>
          </a:stretch>
        </p:blipFill>
        <p:spPr>
          <a:xfrm>
            <a:off x="1570038" y="3556778"/>
            <a:ext cx="2489200" cy="2603500"/>
          </a:xfrm>
          <a:prstGeom prst="rect">
            <a:avLst/>
          </a:prstGeom>
        </p:spPr>
      </p:pic>
      <p:pic>
        <p:nvPicPr>
          <p:cNvPr id="6" name="Picture 5">
            <a:extLst>
              <a:ext uri="{FF2B5EF4-FFF2-40B4-BE49-F238E27FC236}">
                <a16:creationId xmlns:a16="http://schemas.microsoft.com/office/drawing/2014/main" id="{E2C9CA70-5BEF-0A23-3626-7CF539785772}"/>
              </a:ext>
            </a:extLst>
          </p:cNvPr>
          <p:cNvPicPr>
            <a:picLocks noChangeAspect="1"/>
          </p:cNvPicPr>
          <p:nvPr/>
        </p:nvPicPr>
        <p:blipFill>
          <a:blip r:embed="rId4"/>
          <a:stretch>
            <a:fillRect/>
          </a:stretch>
        </p:blipFill>
        <p:spPr>
          <a:xfrm>
            <a:off x="4196639" y="116632"/>
            <a:ext cx="4477435" cy="6858000"/>
          </a:xfrm>
          <a:prstGeom prst="rect">
            <a:avLst/>
          </a:prstGeom>
        </p:spPr>
      </p:pic>
      <p:sp>
        <p:nvSpPr>
          <p:cNvPr id="18" name="Content Placeholder 2">
            <a:extLst>
              <a:ext uri="{FF2B5EF4-FFF2-40B4-BE49-F238E27FC236}">
                <a16:creationId xmlns:a16="http://schemas.microsoft.com/office/drawing/2014/main" id="{40ACF1B3-EB78-8F47-8342-50E4B52E58BA}"/>
              </a:ext>
            </a:extLst>
          </p:cNvPr>
          <p:cNvSpPr txBox="1">
            <a:spLocks/>
          </p:cNvSpPr>
          <p:nvPr/>
        </p:nvSpPr>
        <p:spPr>
          <a:xfrm>
            <a:off x="5052333" y="3698066"/>
            <a:ext cx="3321050" cy="1160462"/>
          </a:xfrm>
          <a:prstGeom prst="rect">
            <a:avLst/>
          </a:prstGeom>
          <a:solidFill>
            <a:schemeClr val="accent4">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algn="ctr" eaLnBrk="1" fontAlgn="auto" hangingPunct="1">
              <a:spcBef>
                <a:spcPts val="600"/>
              </a:spcBef>
              <a:spcAft>
                <a:spcPts val="0"/>
              </a:spcAft>
              <a:buClr>
                <a:schemeClr val="accent1"/>
              </a:buClr>
              <a:buSzPct val="70000"/>
              <a:buFont typeface="Wingdings"/>
              <a:buNone/>
              <a:defRPr/>
            </a:pPr>
            <a:r>
              <a:rPr lang="en-US" sz="1400" dirty="0"/>
              <a:t>When there is more than one answer that seems like it might fit, choose the best of the options. </a:t>
            </a:r>
          </a:p>
          <a:p>
            <a:pPr algn="ctr" eaLnBrk="1" fontAlgn="auto" hangingPunct="1">
              <a:spcBef>
                <a:spcPts val="600"/>
              </a:spcBef>
              <a:spcAft>
                <a:spcPts val="0"/>
              </a:spcAft>
              <a:buClr>
                <a:schemeClr val="accent1"/>
              </a:buClr>
              <a:buSzPct val="70000"/>
              <a:buFont typeface="Wingdings"/>
              <a:buNone/>
              <a:defRPr/>
            </a:pPr>
            <a:r>
              <a:rPr lang="en-US" sz="1400" dirty="0"/>
              <a:t>In this case, the </a:t>
            </a:r>
            <a:r>
              <a:rPr lang="en-US" sz="1400" i="1" dirty="0"/>
              <a:t>most </a:t>
            </a:r>
            <a:r>
              <a:rPr lang="en-US" sz="1400" dirty="0"/>
              <a:t>correct answer is: ‘women politicians, women electoral candidates.’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nodeType="afterGroup">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11"/>
                                        </p:tgtEl>
                                        <p:attrNameLst>
                                          <p:attrName>style.visibility</p:attrName>
                                        </p:attrNameLst>
                                      </p:cBhvr>
                                      <p:to>
                                        <p:strVal val="visible"/>
                                      </p:to>
                                    </p:se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36A-9945-F340-87ED-BD6181FB57C8}"/>
              </a:ext>
            </a:extLst>
          </p:cNvPr>
          <p:cNvSpPr>
            <a:spLocks noGrp="1"/>
          </p:cNvSpPr>
          <p:nvPr>
            <p:ph type="title"/>
          </p:nvPr>
        </p:nvSpPr>
        <p:spPr>
          <a:xfrm>
            <a:off x="457200" y="-214313"/>
            <a:ext cx="3543300" cy="1143001"/>
          </a:xfrm>
        </p:spPr>
        <p:txBody>
          <a:bodyPr/>
          <a:lstStyle/>
          <a:p>
            <a:pPr eaLnBrk="1" fontAlgn="auto" hangingPunct="1">
              <a:spcAft>
                <a:spcPts val="0"/>
              </a:spcAft>
              <a:defRPr/>
            </a:pPr>
            <a:r>
              <a:rPr lang="en-US" dirty="0">
                <a:solidFill>
                  <a:srgbClr val="00B0F0"/>
                </a:solidFill>
              </a:rPr>
              <a:t>Question 3</a:t>
            </a:r>
          </a:p>
        </p:txBody>
      </p:sp>
      <p:sp>
        <p:nvSpPr>
          <p:cNvPr id="25602" name="TextBox 3">
            <a:extLst>
              <a:ext uri="{FF2B5EF4-FFF2-40B4-BE49-F238E27FC236}">
                <a16:creationId xmlns:a16="http://schemas.microsoft.com/office/drawing/2014/main" id="{07666CF8-E44A-6F9D-306E-507487BBFAF8}"/>
              </a:ext>
            </a:extLst>
          </p:cNvPr>
          <p:cNvSpPr txBox="1">
            <a:spLocks noChangeArrowheads="1"/>
          </p:cNvSpPr>
          <p:nvPr/>
        </p:nvSpPr>
        <p:spPr bwMode="auto">
          <a:xfrm>
            <a:off x="571500" y="1143000"/>
            <a:ext cx="3286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spcAft>
                <a:spcPts val="1200"/>
              </a:spcAft>
              <a:buClrTx/>
              <a:buSzTx/>
              <a:buFontTx/>
              <a:buNone/>
            </a:pPr>
            <a:r>
              <a:rPr lang="en-US" altLang="en-US" sz="1800" dirty="0"/>
              <a:t>What is the scope of this story, assuming you are coding in Namibia? </a:t>
            </a:r>
          </a:p>
        </p:txBody>
      </p:sp>
      <p:sp>
        <p:nvSpPr>
          <p:cNvPr id="5" name="Oval 4">
            <a:extLst>
              <a:ext uri="{FF2B5EF4-FFF2-40B4-BE49-F238E27FC236}">
                <a16:creationId xmlns:a16="http://schemas.microsoft.com/office/drawing/2014/main" id="{DF00F8CD-D165-2E41-A94B-1249C93B2B3C}"/>
              </a:ext>
            </a:extLst>
          </p:cNvPr>
          <p:cNvSpPr/>
          <p:nvPr/>
        </p:nvSpPr>
        <p:spPr>
          <a:xfrm>
            <a:off x="500063" y="1285875"/>
            <a:ext cx="71437"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TextBox 8">
            <a:extLst>
              <a:ext uri="{FF2B5EF4-FFF2-40B4-BE49-F238E27FC236}">
                <a16:creationId xmlns:a16="http://schemas.microsoft.com/office/drawing/2014/main" id="{473628F1-F3E6-A33F-7BC2-11E65492CB08}"/>
              </a:ext>
            </a:extLst>
          </p:cNvPr>
          <p:cNvSpPr txBox="1">
            <a:spLocks noChangeArrowheads="1"/>
          </p:cNvSpPr>
          <p:nvPr/>
        </p:nvSpPr>
        <p:spPr bwMode="auto">
          <a:xfrm>
            <a:off x="642938" y="2205038"/>
            <a:ext cx="3143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1. Local</a:t>
            </a:r>
          </a:p>
        </p:txBody>
      </p:sp>
      <p:sp>
        <p:nvSpPr>
          <p:cNvPr id="10" name="TextBox 9">
            <a:extLst>
              <a:ext uri="{FF2B5EF4-FFF2-40B4-BE49-F238E27FC236}">
                <a16:creationId xmlns:a16="http://schemas.microsoft.com/office/drawing/2014/main" id="{FE3B4AF5-0312-F285-70F1-AF29625C5B73}"/>
              </a:ext>
            </a:extLst>
          </p:cNvPr>
          <p:cNvSpPr txBox="1">
            <a:spLocks noChangeArrowheads="1"/>
          </p:cNvSpPr>
          <p:nvPr/>
        </p:nvSpPr>
        <p:spPr bwMode="auto">
          <a:xfrm>
            <a:off x="642938" y="2492375"/>
            <a:ext cx="3143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2. National</a:t>
            </a:r>
          </a:p>
        </p:txBody>
      </p:sp>
      <p:sp>
        <p:nvSpPr>
          <p:cNvPr id="11" name="TextBox 10">
            <a:extLst>
              <a:ext uri="{FF2B5EF4-FFF2-40B4-BE49-F238E27FC236}">
                <a16:creationId xmlns:a16="http://schemas.microsoft.com/office/drawing/2014/main" id="{15505410-3AD8-0849-12FA-2B9AA46A9310}"/>
              </a:ext>
            </a:extLst>
          </p:cNvPr>
          <p:cNvSpPr txBox="1">
            <a:spLocks noChangeArrowheads="1"/>
          </p:cNvSpPr>
          <p:nvPr/>
        </p:nvSpPr>
        <p:spPr bwMode="auto">
          <a:xfrm>
            <a:off x="642938" y="2781300"/>
            <a:ext cx="3143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3. Sub regional and Regional</a:t>
            </a:r>
          </a:p>
        </p:txBody>
      </p:sp>
      <p:sp>
        <p:nvSpPr>
          <p:cNvPr id="12" name="TextBox 11">
            <a:extLst>
              <a:ext uri="{FF2B5EF4-FFF2-40B4-BE49-F238E27FC236}">
                <a16:creationId xmlns:a16="http://schemas.microsoft.com/office/drawing/2014/main" id="{A621ED94-B294-250B-09F3-84DF6BB2DCA2}"/>
              </a:ext>
            </a:extLst>
          </p:cNvPr>
          <p:cNvSpPr txBox="1">
            <a:spLocks noChangeArrowheads="1"/>
          </p:cNvSpPr>
          <p:nvPr/>
        </p:nvSpPr>
        <p:spPr bwMode="auto">
          <a:xfrm>
            <a:off x="642938" y="3068638"/>
            <a:ext cx="3143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dirty="0"/>
              <a:t>4. Foreign/International</a:t>
            </a:r>
          </a:p>
        </p:txBody>
      </p:sp>
      <p:sp>
        <p:nvSpPr>
          <p:cNvPr id="19" name="Rectangle 18">
            <a:extLst>
              <a:ext uri="{FF2B5EF4-FFF2-40B4-BE49-F238E27FC236}">
                <a16:creationId xmlns:a16="http://schemas.microsoft.com/office/drawing/2014/main" id="{FDABAFEE-72D1-5A41-8C1C-93B09BF94451}"/>
              </a:ext>
            </a:extLst>
          </p:cNvPr>
          <p:cNvSpPr/>
          <p:nvPr/>
        </p:nvSpPr>
        <p:spPr>
          <a:xfrm>
            <a:off x="535781" y="2543175"/>
            <a:ext cx="2663825" cy="215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16" name="Straight Arrow Connector 15">
            <a:extLst>
              <a:ext uri="{FF2B5EF4-FFF2-40B4-BE49-F238E27FC236}">
                <a16:creationId xmlns:a16="http://schemas.microsoft.com/office/drawing/2014/main" id="{E206C17E-3D9D-C644-8C31-28F696633AAA}"/>
              </a:ext>
            </a:extLst>
          </p:cNvPr>
          <p:cNvCxnSpPr>
            <a:cxnSpLocks/>
          </p:cNvCxnSpPr>
          <p:nvPr/>
        </p:nvCxnSpPr>
        <p:spPr>
          <a:xfrm flipV="1">
            <a:off x="3492500" y="6330950"/>
            <a:ext cx="0" cy="460375"/>
          </a:xfrm>
          <a:prstGeom prst="straightConnector1">
            <a:avLst/>
          </a:prstGeom>
          <a:ln>
            <a:solidFill>
              <a:schemeClr val="accent1">
                <a:lumMod val="60000"/>
                <a:lumOff val="40000"/>
              </a:schemeClr>
            </a:solidFill>
            <a:tailEnd type="arrow"/>
          </a:ln>
        </p:spPr>
        <p:style>
          <a:lnRef idx="2">
            <a:schemeClr val="dk1"/>
          </a:lnRef>
          <a:fillRef idx="0">
            <a:schemeClr val="dk1"/>
          </a:fillRef>
          <a:effectRef idx="1">
            <a:schemeClr val="dk1"/>
          </a:effectRef>
          <a:fontRef idx="minor">
            <a:schemeClr val="tx1"/>
          </a:fontRef>
        </p:style>
      </p:cxnSp>
      <p:pic>
        <p:nvPicPr>
          <p:cNvPr id="3" name="Picture 2">
            <a:extLst>
              <a:ext uri="{FF2B5EF4-FFF2-40B4-BE49-F238E27FC236}">
                <a16:creationId xmlns:a16="http://schemas.microsoft.com/office/drawing/2014/main" id="{81D1B707-D611-3386-F14E-0851938579BD}"/>
              </a:ext>
            </a:extLst>
          </p:cNvPr>
          <p:cNvPicPr>
            <a:picLocks noChangeAspect="1"/>
          </p:cNvPicPr>
          <p:nvPr/>
        </p:nvPicPr>
        <p:blipFill>
          <a:blip r:embed="rId2"/>
          <a:stretch>
            <a:fillRect/>
          </a:stretch>
        </p:blipFill>
        <p:spPr>
          <a:xfrm>
            <a:off x="4196639" y="116632"/>
            <a:ext cx="4477435" cy="6858000"/>
          </a:xfrm>
          <a:prstGeom prst="rect">
            <a:avLst/>
          </a:prstGeom>
        </p:spPr>
      </p:pic>
      <p:sp>
        <p:nvSpPr>
          <p:cNvPr id="18" name="Content Placeholder 2">
            <a:extLst>
              <a:ext uri="{FF2B5EF4-FFF2-40B4-BE49-F238E27FC236}">
                <a16:creationId xmlns:a16="http://schemas.microsoft.com/office/drawing/2014/main" id="{8297C903-A22D-C04C-9689-42BAB072AB0B}"/>
              </a:ext>
            </a:extLst>
          </p:cNvPr>
          <p:cNvSpPr txBox="1">
            <a:spLocks/>
          </p:cNvSpPr>
          <p:nvPr/>
        </p:nvSpPr>
        <p:spPr>
          <a:xfrm>
            <a:off x="4860032" y="1960563"/>
            <a:ext cx="3286125" cy="1446212"/>
          </a:xfrm>
          <a:prstGeom prst="rect">
            <a:avLst/>
          </a:prstGeom>
          <a:solidFill>
            <a:schemeClr val="accent4">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fontScale="85000" lnSpcReduction="10000"/>
          </a:bodyPr>
          <a:lstStyle/>
          <a:p>
            <a:pPr algn="ctr" eaLnBrk="1" fontAlgn="auto" hangingPunct="1">
              <a:spcBef>
                <a:spcPts val="600"/>
              </a:spcBef>
              <a:spcAft>
                <a:spcPts val="0"/>
              </a:spcAft>
              <a:buClr>
                <a:schemeClr val="accent1"/>
              </a:buClr>
              <a:buSzPct val="70000"/>
              <a:buFont typeface="Wingdings"/>
              <a:buNone/>
              <a:defRPr/>
            </a:pPr>
            <a:r>
              <a:rPr lang="en-US" sz="1400" dirty="0"/>
              <a:t>The event is a national event.</a:t>
            </a:r>
          </a:p>
          <a:p>
            <a:pPr algn="ctr" eaLnBrk="1" fontAlgn="auto" hangingPunct="1">
              <a:spcBef>
                <a:spcPts val="600"/>
              </a:spcBef>
              <a:spcAft>
                <a:spcPts val="0"/>
              </a:spcAft>
              <a:buClr>
                <a:schemeClr val="accent1"/>
              </a:buClr>
              <a:buSzPct val="70000"/>
              <a:defRPr/>
            </a:pPr>
            <a:r>
              <a:rPr lang="en-US" sz="1400" dirty="0"/>
              <a:t>Always code according to the widest applicable geographical scope. If an event has both national and local importance, code it as national. </a:t>
            </a:r>
          </a:p>
          <a:p>
            <a:pPr algn="ctr" eaLnBrk="1" fontAlgn="auto" hangingPunct="1">
              <a:spcBef>
                <a:spcPts val="600"/>
              </a:spcBef>
              <a:spcAft>
                <a:spcPts val="0"/>
              </a:spcAft>
              <a:buClr>
                <a:schemeClr val="accent1"/>
              </a:buClr>
              <a:buSzPct val="70000"/>
              <a:buFont typeface="Wingdings"/>
              <a:buNone/>
              <a:defRPr/>
            </a:pPr>
            <a:r>
              <a:rPr lang="en-US" sz="1400" dirty="0"/>
              <a:t>Additionally, code the scope from your own perspective in the country where you live. </a:t>
            </a:r>
          </a:p>
        </p:txBody>
      </p:sp>
      <p:pic>
        <p:nvPicPr>
          <p:cNvPr id="4" name="Picture 3">
            <a:extLst>
              <a:ext uri="{FF2B5EF4-FFF2-40B4-BE49-F238E27FC236}">
                <a16:creationId xmlns:a16="http://schemas.microsoft.com/office/drawing/2014/main" id="{59825C16-EECA-309C-530B-71649A44FF45}"/>
              </a:ext>
            </a:extLst>
          </p:cNvPr>
          <p:cNvPicPr>
            <a:picLocks noChangeAspect="1"/>
          </p:cNvPicPr>
          <p:nvPr/>
        </p:nvPicPr>
        <p:blipFill>
          <a:blip r:embed="rId3"/>
          <a:stretch>
            <a:fillRect/>
          </a:stretch>
        </p:blipFill>
        <p:spPr>
          <a:xfrm>
            <a:off x="1484357" y="3559969"/>
            <a:ext cx="2489200" cy="260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nodeType="afterGroup">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12"/>
                                        </p:tgtEl>
                                        <p:attrNameLst>
                                          <p:attrName>style.visibility</p:attrName>
                                        </p:attrNameLst>
                                      </p:cBhvr>
                                      <p:to>
                                        <p:strVal val="visible"/>
                                      </p:to>
                                    </p:se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96E348FBA221549919F086FC18BF265" ma:contentTypeVersion="18" ma:contentTypeDescription="Create a new document." ma:contentTypeScope="" ma:versionID="38286dff8cd397b38240f4cbde022b46">
  <xsd:schema xmlns:xsd="http://www.w3.org/2001/XMLSchema" xmlns:xs="http://www.w3.org/2001/XMLSchema" xmlns:p="http://schemas.microsoft.com/office/2006/metadata/properties" xmlns:ns2="bd0181c9-ae50-4c23-8520-1391693bd0fd" xmlns:ns3="357584fa-fc48-48a5-be41-9c7f6f89a598" xmlns:ns4="e49b12ea-cea6-485c-ae8f-0828681f2082" targetNamespace="http://schemas.microsoft.com/office/2006/metadata/properties" ma:root="true" ma:fieldsID="aa6b5c97af1a4badee62a51f7a27c871" ns2:_="" ns3:_="" ns4:_="">
    <xsd:import namespace="bd0181c9-ae50-4c23-8520-1391693bd0fd"/>
    <xsd:import namespace="357584fa-fc48-48a5-be41-9c7f6f89a598"/>
    <xsd:import namespace="e49b12ea-cea6-485c-ae8f-0828681f208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AutoKeyPoints" minOccurs="0"/>
                <xsd:element ref="ns3:MediaServiceKeyPoint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0181c9-ae50-4c23-8520-1391693bd0f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57584fa-fc48-48a5-be41-9c7f6f89a59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5213451-eab7-49ee-9268-e408b31061a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9b12ea-cea6-485c-ae8f-0828681f2082"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74b239c0-61fe-4227-af5d-97b1c97edfd0}" ma:internalName="TaxCatchAll" ma:showField="CatchAllData" ma:web="e49b12ea-cea6-485c-ae8f-0828681f20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57584fa-fc48-48a5-be41-9c7f6f89a598">
      <Terms xmlns="http://schemas.microsoft.com/office/infopath/2007/PartnerControls"/>
    </lcf76f155ced4ddcb4097134ff3c332f>
    <TaxCatchAll xmlns="e49b12ea-cea6-485c-ae8f-0828681f2082" xsi:nil="true"/>
  </documentManagement>
</p:properties>
</file>

<file path=customXml/itemProps1.xml><?xml version="1.0" encoding="utf-8"?>
<ds:datastoreItem xmlns:ds="http://schemas.openxmlformats.org/officeDocument/2006/customXml" ds:itemID="{EB3FFC32-3104-4B45-A0BC-F5CBE11A99FF}">
  <ds:schemaRefs>
    <ds:schemaRef ds:uri="http://schemas.microsoft.com/sharepoint/v3/contenttype/forms"/>
  </ds:schemaRefs>
</ds:datastoreItem>
</file>

<file path=customXml/itemProps2.xml><?xml version="1.0" encoding="utf-8"?>
<ds:datastoreItem xmlns:ds="http://schemas.openxmlformats.org/officeDocument/2006/customXml" ds:itemID="{6C7CAB88-8B50-4C3F-8D03-47ECAF3A0579}"/>
</file>

<file path=customXml/itemProps3.xml><?xml version="1.0" encoding="utf-8"?>
<ds:datastoreItem xmlns:ds="http://schemas.openxmlformats.org/officeDocument/2006/customXml" ds:itemID="{91583450-091B-421B-BD08-3820B51D9355}"/>
</file>

<file path=docProps/app.xml><?xml version="1.0" encoding="utf-8"?>
<Properties xmlns="http://schemas.openxmlformats.org/officeDocument/2006/extended-properties" xmlns:vt="http://schemas.openxmlformats.org/officeDocument/2006/docPropsVTypes">
  <Template>Oriel</Template>
  <TotalTime>5426</TotalTime>
  <Words>2061</Words>
  <Application>Microsoft Macintosh PowerPoint</Application>
  <PresentationFormat>On-screen Show (4:3)</PresentationFormat>
  <Paragraphs>200</Paragraphs>
  <Slides>35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Aptos</vt:lpstr>
      <vt:lpstr>Arial</vt:lpstr>
      <vt:lpstr>Calibri</vt:lpstr>
      <vt:lpstr>Century Schoolbook</vt:lpstr>
      <vt:lpstr>Courier New</vt:lpstr>
      <vt:lpstr>Times New Roman</vt:lpstr>
      <vt:lpstr>Wingdings</vt:lpstr>
      <vt:lpstr>Wingdings 2</vt:lpstr>
      <vt:lpstr>Oriel</vt:lpstr>
      <vt:lpstr>Training module</vt:lpstr>
      <vt:lpstr>An international initiative…</vt:lpstr>
      <vt:lpstr>Starting off</vt:lpstr>
      <vt:lpstr>Guidelines</vt:lpstr>
      <vt:lpstr>PowerPoint Presentation</vt:lpstr>
      <vt:lpstr>BASIC INFORMATION </vt:lpstr>
      <vt:lpstr>Question 1</vt:lpstr>
      <vt:lpstr>Question 2</vt:lpstr>
      <vt:lpstr>Question 3</vt:lpstr>
      <vt:lpstr>PowerPoint Presentation</vt:lpstr>
      <vt:lpstr>Question 4</vt:lpstr>
      <vt:lpstr>PowerPoint Presentation</vt:lpstr>
      <vt:lpstr>Question 6</vt:lpstr>
      <vt:lpstr>Question 7</vt:lpstr>
      <vt:lpstr>PowerPoint Presentation</vt:lpstr>
      <vt:lpstr>Guidelines</vt:lpstr>
      <vt:lpstr>Questions 8 to 10</vt:lpstr>
      <vt:lpstr>PowerPoint Presentation</vt:lpstr>
      <vt:lpstr>Guidelines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 20 </vt:lpstr>
      <vt:lpstr>Question 21 </vt:lpstr>
      <vt:lpstr>Question 22</vt:lpstr>
      <vt:lpstr>PowerPoint Presentation</vt:lpstr>
      <vt:lpstr>PowerPoint Presentation</vt:lpstr>
      <vt:lpstr>Question 23</vt:lpstr>
      <vt:lpstr>Code all persons in the story.   - Use a new row for each person.  - And skip a line to code next story.</vt:lpstr>
      <vt:lpstr>Comments &amp; Explanations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GMMP 2009/2010 Training module</dc:title>
  <dc:creator>WACC</dc:creator>
  <cp:lastModifiedBy>Rodrigo Molina</cp:lastModifiedBy>
  <cp:revision>145</cp:revision>
  <dcterms:created xsi:type="dcterms:W3CDTF">2009-07-03T16:47:36Z</dcterms:created>
  <dcterms:modified xsi:type="dcterms:W3CDTF">2025-04-15T16:44:54Z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0x010100E96E348FBA221549919F086FC18BF265</vt:lpwstr>
  </property>
</Properties>
</file>