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47"/>
  </p:notesMasterIdLst>
  <p:sldIdLst>
    <p:sldId id="257" r:id="rId4"/>
    <p:sldId id="258" r:id="rId5"/>
    <p:sldId id="267" r:id="rId6"/>
    <p:sldId id="259" r:id="rId7"/>
    <p:sldId id="325" r:id="rId8"/>
    <p:sldId id="266" r:id="rId9"/>
    <p:sldId id="260" r:id="rId10"/>
    <p:sldId id="261" r:id="rId11"/>
    <p:sldId id="262" r:id="rId12"/>
    <p:sldId id="284" r:id="rId13"/>
    <p:sldId id="265" r:id="rId14"/>
    <p:sldId id="269" r:id="rId15"/>
    <p:sldId id="270" r:id="rId16"/>
    <p:sldId id="271" r:id="rId17"/>
    <p:sldId id="323" r:id="rId18"/>
    <p:sldId id="311" r:id="rId19"/>
    <p:sldId id="277" r:id="rId20"/>
    <p:sldId id="324" r:id="rId21"/>
    <p:sldId id="286" r:id="rId22"/>
    <p:sldId id="287" r:id="rId23"/>
    <p:sldId id="289" r:id="rId24"/>
    <p:sldId id="264" r:id="rId25"/>
    <p:sldId id="290" r:id="rId26"/>
    <p:sldId id="291" r:id="rId27"/>
    <p:sldId id="298" r:id="rId28"/>
    <p:sldId id="335" r:id="rId29"/>
    <p:sldId id="327" r:id="rId30"/>
    <p:sldId id="317" r:id="rId31"/>
    <p:sldId id="318" r:id="rId32"/>
    <p:sldId id="328" r:id="rId33"/>
    <p:sldId id="326" r:id="rId34"/>
    <p:sldId id="299" r:id="rId35"/>
    <p:sldId id="300" r:id="rId36"/>
    <p:sldId id="301" r:id="rId37"/>
    <p:sldId id="302" r:id="rId38"/>
    <p:sldId id="303" r:id="rId39"/>
    <p:sldId id="322" r:id="rId40"/>
    <p:sldId id="329" r:id="rId41"/>
    <p:sldId id="330" r:id="rId42"/>
    <p:sldId id="331" r:id="rId43"/>
    <p:sldId id="268" r:id="rId44"/>
    <p:sldId id="272" r:id="rId45"/>
    <p:sldId id="356"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4"/>
    <p:restoredTop sz="91651"/>
  </p:normalViewPr>
  <p:slideViewPr>
    <p:cSldViewPr>
      <p:cViewPr varScale="1">
        <p:scale>
          <a:sx n="162" d="100"/>
          <a:sy n="162" d="100"/>
        </p:scale>
        <p:origin x="3304" y="4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2CE055-C4C8-5D40-BA5B-85B23B86FA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fr-FR"/>
          </a:p>
        </p:txBody>
      </p:sp>
      <p:sp>
        <p:nvSpPr>
          <p:cNvPr id="3" name="Date Placeholder 2">
            <a:extLst>
              <a:ext uri="{FF2B5EF4-FFF2-40B4-BE49-F238E27FC236}">
                <a16:creationId xmlns:a16="http://schemas.microsoft.com/office/drawing/2014/main" id="{98E04391-025C-6E4E-9E71-3AEFF7F8C00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59BDE26A-3CBC-0A4B-8042-661E4675F463}" type="datetimeFigureOut">
              <a:rPr lang="en-US"/>
              <a:pPr>
                <a:defRPr/>
              </a:pPr>
              <a:t>4/15/25</a:t>
            </a:fld>
            <a:endParaRPr lang="fr-FR"/>
          </a:p>
        </p:txBody>
      </p:sp>
      <p:sp>
        <p:nvSpPr>
          <p:cNvPr id="4" name="Slide Image Placeholder 3">
            <a:extLst>
              <a:ext uri="{FF2B5EF4-FFF2-40B4-BE49-F238E27FC236}">
                <a16:creationId xmlns:a16="http://schemas.microsoft.com/office/drawing/2014/main" id="{D10955F6-409A-1B48-8C4D-452283FF88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a:extLst>
              <a:ext uri="{FF2B5EF4-FFF2-40B4-BE49-F238E27FC236}">
                <a16:creationId xmlns:a16="http://schemas.microsoft.com/office/drawing/2014/main" id="{CB05B902-ADF1-F246-9F4E-508296CA49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a:extLst>
              <a:ext uri="{FF2B5EF4-FFF2-40B4-BE49-F238E27FC236}">
                <a16:creationId xmlns:a16="http://schemas.microsoft.com/office/drawing/2014/main" id="{D2328EE1-AA26-D048-997E-86743CE1270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fr-FR"/>
          </a:p>
        </p:txBody>
      </p:sp>
      <p:sp>
        <p:nvSpPr>
          <p:cNvPr id="7" name="Slide Number Placeholder 6">
            <a:extLst>
              <a:ext uri="{FF2B5EF4-FFF2-40B4-BE49-F238E27FC236}">
                <a16:creationId xmlns:a16="http://schemas.microsoft.com/office/drawing/2014/main" id="{EC7EDB4F-7163-2C44-B769-2CB6D83D8B5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822557C-4AE6-4746-8E8B-C5F1904DB7DA}" type="slidenum">
              <a:rPr lang="fr-FR" altLang="en-US"/>
              <a:pPr/>
              <a:t>‹#›</a:t>
            </a:fld>
            <a:endParaRPr lang="fr-F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809EA666-E524-8223-521E-C9DC01E428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9F8D2C5D-BF27-76AB-EA5E-9AF068080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
        <p:nvSpPr>
          <p:cNvPr id="15363" name="Slide Number Placeholder 3">
            <a:extLst>
              <a:ext uri="{FF2B5EF4-FFF2-40B4-BE49-F238E27FC236}">
                <a16:creationId xmlns:a16="http://schemas.microsoft.com/office/drawing/2014/main" id="{624DFF9B-D17D-B561-27A8-ACBAF4F962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2BCFBF-B6E9-924F-804B-191683F1861E}" type="slidenum">
              <a:rPr lang="fr-FR" altLang="en-US">
                <a:latin typeface="Arial" panose="020B0604020202020204" pitchFamily="34" charset="0"/>
              </a:rPr>
              <a:pPr>
                <a:spcBef>
                  <a:spcPct val="0"/>
                </a:spcBef>
              </a:pPr>
              <a:t>1</a:t>
            </a:fld>
            <a:endParaRPr lang="fr-FR"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3</a:t>
            </a:fld>
            <a:endParaRPr lang="fr-FR" altLang="en-US"/>
          </a:p>
        </p:txBody>
      </p:sp>
    </p:spTree>
    <p:extLst>
      <p:ext uri="{BB962C8B-B14F-4D97-AF65-F5344CB8AC3E}">
        <p14:creationId xmlns:p14="http://schemas.microsoft.com/office/powerpoint/2010/main" val="301917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7</a:t>
            </a:fld>
            <a:endParaRPr lang="fr-FR" altLang="en-US"/>
          </a:p>
        </p:txBody>
      </p:sp>
    </p:spTree>
    <p:extLst>
      <p:ext uri="{BB962C8B-B14F-4D97-AF65-F5344CB8AC3E}">
        <p14:creationId xmlns:p14="http://schemas.microsoft.com/office/powerpoint/2010/main" val="368735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32</a:t>
            </a:fld>
            <a:endParaRPr lang="fr-FR" altLang="en-US"/>
          </a:p>
        </p:txBody>
      </p:sp>
    </p:spTree>
    <p:extLst>
      <p:ext uri="{BB962C8B-B14F-4D97-AF65-F5344CB8AC3E}">
        <p14:creationId xmlns:p14="http://schemas.microsoft.com/office/powerpoint/2010/main" val="417079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42</a:t>
            </a:fld>
            <a:endParaRPr lang="fr-FR" altLang="en-US"/>
          </a:p>
        </p:txBody>
      </p:sp>
    </p:spTree>
    <p:extLst>
      <p:ext uri="{BB962C8B-B14F-4D97-AF65-F5344CB8AC3E}">
        <p14:creationId xmlns:p14="http://schemas.microsoft.com/office/powerpoint/2010/main" val="163621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E4A298-45E1-DA47-021D-12FC39037896}"/>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641848E7-EFEB-3293-5799-D2F8126094CE}"/>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72B5C53E-0E3C-897F-852D-10D6897C7B6A}"/>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19B1A991-9A1A-E6DB-A3DB-1E616D0962B8}"/>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traight Connector 5">
            <a:extLst>
              <a:ext uri="{FF2B5EF4-FFF2-40B4-BE49-F238E27FC236}">
                <a16:creationId xmlns:a16="http://schemas.microsoft.com/office/drawing/2014/main" id="{5798F3FD-1611-85E0-1072-182B5005BC4D}"/>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6">
            <a:extLst>
              <a:ext uri="{FF2B5EF4-FFF2-40B4-BE49-F238E27FC236}">
                <a16:creationId xmlns:a16="http://schemas.microsoft.com/office/drawing/2014/main" id="{F192EB28-D9E5-2BEB-D616-FB345839DFFC}"/>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02DFDE7A-DEDC-CDA7-EFDF-90C15923CD77}"/>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8CF120B8-552F-0204-681D-E9F2B4FAE56F}"/>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50B6CBF6-A305-E0B0-951F-1C0C74AB50B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Straight Connector 12">
            <a:extLst>
              <a:ext uri="{FF2B5EF4-FFF2-40B4-BE49-F238E27FC236}">
                <a16:creationId xmlns:a16="http://schemas.microsoft.com/office/drawing/2014/main" id="{3E9CB1B2-6C3F-5333-0675-1767284F050D}"/>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4" name="Rectangle 13">
            <a:extLst>
              <a:ext uri="{FF2B5EF4-FFF2-40B4-BE49-F238E27FC236}">
                <a16:creationId xmlns:a16="http://schemas.microsoft.com/office/drawing/2014/main" id="{36829F21-B213-ADF8-28BB-C7D1E5DFB22D}"/>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C17D1820-4E33-CD8C-545A-6985B36BC89B}"/>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228597BA-DA33-36DF-BC52-B0DD0B8FAABC}"/>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60781190-768C-0D8C-A4DF-76FDEC0B4C09}"/>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FB3CFDD5-DA61-686F-0137-2328833F70D4}"/>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FC1AECFC-A8B7-CE38-DCCD-067FA9E6E619}"/>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B6246E8A-2019-871C-505A-999B74F2AAB9}"/>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B0C246B0-5F2A-494A-9358-34D39FE4E8A2}" type="datetimeFigureOut">
              <a:rPr lang="en-US"/>
              <a:pPr>
                <a:defRPr/>
              </a:pPr>
              <a:t>4/15/25</a:t>
            </a:fld>
            <a:endParaRPr lang="en-US" dirty="0"/>
          </a:p>
        </p:txBody>
      </p:sp>
      <p:sp>
        <p:nvSpPr>
          <p:cNvPr id="21" name="Footer Placeholder 16">
            <a:extLst>
              <a:ext uri="{FF2B5EF4-FFF2-40B4-BE49-F238E27FC236}">
                <a16:creationId xmlns:a16="http://schemas.microsoft.com/office/drawing/2014/main" id="{80C147E7-16E0-D552-3BB8-5135621B4469}"/>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2" name="Slide Number Placeholder 28">
            <a:extLst>
              <a:ext uri="{FF2B5EF4-FFF2-40B4-BE49-F238E27FC236}">
                <a16:creationId xmlns:a16="http://schemas.microsoft.com/office/drawing/2014/main" id="{8AF65577-D4EC-5010-EC26-50FD361ADA68}"/>
              </a:ext>
            </a:extLst>
          </p:cNvPr>
          <p:cNvSpPr>
            <a:spLocks noGrp="1"/>
          </p:cNvSpPr>
          <p:nvPr>
            <p:ph type="sldNum" sz="quarter" idx="12"/>
          </p:nvPr>
        </p:nvSpPr>
        <p:spPr bwMode="auto">
          <a:xfrm>
            <a:off x="1325563" y="4929188"/>
            <a:ext cx="609600" cy="517525"/>
          </a:xfrm>
        </p:spPr>
        <p:txBody>
          <a:bodyPr/>
          <a:lstStyle>
            <a:lvl1pPr>
              <a:defRPr/>
            </a:lvl1pPr>
          </a:lstStyle>
          <a:p>
            <a:fld id="{B08FF234-B0B4-704E-A2F4-0DEC07CDF284}" type="slidenum">
              <a:rPr lang="en-US" altLang="en-US"/>
              <a:pPr/>
              <a:t>‹#›</a:t>
            </a:fld>
            <a:endParaRPr lang="en-US" altLang="en-US"/>
          </a:p>
        </p:txBody>
      </p:sp>
    </p:spTree>
    <p:extLst>
      <p:ext uri="{BB962C8B-B14F-4D97-AF65-F5344CB8AC3E}">
        <p14:creationId xmlns:p14="http://schemas.microsoft.com/office/powerpoint/2010/main" val="41143469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141BAB9-8C5E-F607-B79B-998ABCF9FED5}"/>
              </a:ext>
            </a:extLst>
          </p:cNvPr>
          <p:cNvSpPr>
            <a:spLocks noGrp="1"/>
          </p:cNvSpPr>
          <p:nvPr>
            <p:ph type="dt" sz="half" idx="10"/>
          </p:nvPr>
        </p:nvSpPr>
        <p:spPr/>
        <p:txBody>
          <a:bodyPr/>
          <a:lstStyle>
            <a:lvl1pPr>
              <a:defRPr/>
            </a:lvl1pPr>
          </a:lstStyle>
          <a:p>
            <a:pPr>
              <a:defRPr/>
            </a:pPr>
            <a:fld id="{D6E3DE27-A0E1-D64B-91B7-60AF3158A753}" type="datetimeFigureOut">
              <a:rPr lang="en-US"/>
              <a:pPr>
                <a:defRPr/>
              </a:pPr>
              <a:t>4/15/25</a:t>
            </a:fld>
            <a:endParaRPr lang="en-US" dirty="0"/>
          </a:p>
        </p:txBody>
      </p:sp>
      <p:sp>
        <p:nvSpPr>
          <p:cNvPr id="5" name="Footer Placeholder 2">
            <a:extLst>
              <a:ext uri="{FF2B5EF4-FFF2-40B4-BE49-F238E27FC236}">
                <a16:creationId xmlns:a16="http://schemas.microsoft.com/office/drawing/2014/main" id="{D0EC909A-3491-6E57-2547-EF7CD692FE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0A97208-F213-C1F7-2C12-FE9D81B6806A}"/>
              </a:ext>
            </a:extLst>
          </p:cNvPr>
          <p:cNvSpPr>
            <a:spLocks noGrp="1"/>
          </p:cNvSpPr>
          <p:nvPr>
            <p:ph type="sldNum" sz="quarter" idx="12"/>
          </p:nvPr>
        </p:nvSpPr>
        <p:spPr/>
        <p:txBody>
          <a:bodyPr/>
          <a:lstStyle>
            <a:lvl1pPr>
              <a:defRPr/>
            </a:lvl1pPr>
          </a:lstStyle>
          <a:p>
            <a:fld id="{1BA31B4E-AD30-784E-A73A-E46EF03360B7}" type="slidenum">
              <a:rPr lang="en-US" altLang="en-US"/>
              <a:pPr/>
              <a:t>‹#›</a:t>
            </a:fld>
            <a:endParaRPr lang="en-US" altLang="en-US"/>
          </a:p>
        </p:txBody>
      </p:sp>
    </p:spTree>
    <p:extLst>
      <p:ext uri="{BB962C8B-B14F-4D97-AF65-F5344CB8AC3E}">
        <p14:creationId xmlns:p14="http://schemas.microsoft.com/office/powerpoint/2010/main" val="182162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B9C971C-BAE8-98F9-1EE9-7F5199E166D9}"/>
              </a:ext>
            </a:extLst>
          </p:cNvPr>
          <p:cNvSpPr>
            <a:spLocks noGrp="1"/>
          </p:cNvSpPr>
          <p:nvPr>
            <p:ph type="dt" sz="half" idx="10"/>
          </p:nvPr>
        </p:nvSpPr>
        <p:spPr/>
        <p:txBody>
          <a:bodyPr/>
          <a:lstStyle>
            <a:lvl1pPr>
              <a:defRPr/>
            </a:lvl1pPr>
          </a:lstStyle>
          <a:p>
            <a:pPr>
              <a:defRPr/>
            </a:pPr>
            <a:fld id="{B671574C-5267-2B40-A1F1-37A823340582}" type="datetimeFigureOut">
              <a:rPr lang="en-US"/>
              <a:pPr>
                <a:defRPr/>
              </a:pPr>
              <a:t>4/15/25</a:t>
            </a:fld>
            <a:endParaRPr lang="en-US" dirty="0"/>
          </a:p>
        </p:txBody>
      </p:sp>
      <p:sp>
        <p:nvSpPr>
          <p:cNvPr id="5" name="Footer Placeholder 2">
            <a:extLst>
              <a:ext uri="{FF2B5EF4-FFF2-40B4-BE49-F238E27FC236}">
                <a16:creationId xmlns:a16="http://schemas.microsoft.com/office/drawing/2014/main" id="{82BE0C3E-915A-6D96-BCF9-AD7CFE8CFA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CC2757F-3660-1532-A603-3CB4893002BC}"/>
              </a:ext>
            </a:extLst>
          </p:cNvPr>
          <p:cNvSpPr>
            <a:spLocks noGrp="1"/>
          </p:cNvSpPr>
          <p:nvPr>
            <p:ph type="sldNum" sz="quarter" idx="12"/>
          </p:nvPr>
        </p:nvSpPr>
        <p:spPr/>
        <p:txBody>
          <a:bodyPr/>
          <a:lstStyle>
            <a:lvl1pPr>
              <a:defRPr/>
            </a:lvl1pPr>
          </a:lstStyle>
          <a:p>
            <a:fld id="{2E2B73BB-8FD8-D743-955F-FC90B540AB38}" type="slidenum">
              <a:rPr lang="en-US" altLang="en-US"/>
              <a:pPr/>
              <a:t>‹#›</a:t>
            </a:fld>
            <a:endParaRPr lang="en-US" altLang="en-US"/>
          </a:p>
        </p:txBody>
      </p:sp>
    </p:spTree>
    <p:extLst>
      <p:ext uri="{BB962C8B-B14F-4D97-AF65-F5344CB8AC3E}">
        <p14:creationId xmlns:p14="http://schemas.microsoft.com/office/powerpoint/2010/main" val="239271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2E73CC97-1B13-B349-5164-59AED971602C}"/>
              </a:ext>
            </a:extLst>
          </p:cNvPr>
          <p:cNvSpPr>
            <a:spLocks noGrp="1"/>
          </p:cNvSpPr>
          <p:nvPr>
            <p:ph type="dt" sz="half" idx="10"/>
          </p:nvPr>
        </p:nvSpPr>
        <p:spPr/>
        <p:txBody>
          <a:bodyPr rtlCol="0"/>
          <a:lstStyle>
            <a:lvl1pPr>
              <a:defRPr/>
            </a:lvl1pPr>
          </a:lstStyle>
          <a:p>
            <a:pPr>
              <a:defRPr/>
            </a:pPr>
            <a:fld id="{191832B9-9B55-CD46-8979-B9D6F8EFC3C2}" type="datetimeFigureOut">
              <a:rPr lang="en-US"/>
              <a:pPr>
                <a:defRPr/>
              </a:pPr>
              <a:t>4/15/25</a:t>
            </a:fld>
            <a:endParaRPr lang="en-US" dirty="0"/>
          </a:p>
        </p:txBody>
      </p:sp>
      <p:sp>
        <p:nvSpPr>
          <p:cNvPr id="4" name="Slide Number Placeholder 8">
            <a:extLst>
              <a:ext uri="{FF2B5EF4-FFF2-40B4-BE49-F238E27FC236}">
                <a16:creationId xmlns:a16="http://schemas.microsoft.com/office/drawing/2014/main" id="{8784F7EA-4D1A-FE4C-E3B7-40E734147E7B}"/>
              </a:ext>
            </a:extLst>
          </p:cNvPr>
          <p:cNvSpPr>
            <a:spLocks noGrp="1"/>
          </p:cNvSpPr>
          <p:nvPr>
            <p:ph type="sldNum" sz="quarter" idx="11"/>
          </p:nvPr>
        </p:nvSpPr>
        <p:spPr/>
        <p:txBody>
          <a:bodyPr/>
          <a:lstStyle>
            <a:lvl1pPr>
              <a:defRPr/>
            </a:lvl1pPr>
          </a:lstStyle>
          <a:p>
            <a:fld id="{47D2A69C-2A67-DA4B-8E9D-CD1BE7F30E66}" type="slidenum">
              <a:rPr lang="en-US" altLang="en-US"/>
              <a:pPr/>
              <a:t>‹#›</a:t>
            </a:fld>
            <a:endParaRPr lang="en-US" altLang="en-US"/>
          </a:p>
        </p:txBody>
      </p:sp>
      <p:sp>
        <p:nvSpPr>
          <p:cNvPr id="5" name="Footer Placeholder 9">
            <a:extLst>
              <a:ext uri="{FF2B5EF4-FFF2-40B4-BE49-F238E27FC236}">
                <a16:creationId xmlns:a16="http://schemas.microsoft.com/office/drawing/2014/main" id="{57677771-6806-977B-62DA-AF188447D3A1}"/>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7609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87478-EF7A-9F17-9558-2BCCA7D01297}"/>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F96D59F9-673C-F04F-AA59-22C63BC6A79C}"/>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AB8A30B3-8B57-72D1-7084-2F80F0C44728}"/>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DC1A266E-2823-0CB1-5980-092FAF806A57}"/>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Straight Connector 7">
            <a:extLst>
              <a:ext uri="{FF2B5EF4-FFF2-40B4-BE49-F238E27FC236}">
                <a16:creationId xmlns:a16="http://schemas.microsoft.com/office/drawing/2014/main" id="{ECA71498-967A-EB2B-FCF3-E7F787FFFE25}"/>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9" name="Straight Connector 8">
            <a:extLst>
              <a:ext uri="{FF2B5EF4-FFF2-40B4-BE49-F238E27FC236}">
                <a16:creationId xmlns:a16="http://schemas.microsoft.com/office/drawing/2014/main" id="{F7563B12-0713-1A8C-2B64-05C8F37A3AD0}"/>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B94C7E50-3CAE-A822-35C1-01C75755534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4F1FE565-1083-10AB-4968-D371C49A0128}"/>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5F809B16-AE8C-0DA8-6660-0A764E3513AC}"/>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Rectangle 12">
            <a:extLst>
              <a:ext uri="{FF2B5EF4-FFF2-40B4-BE49-F238E27FC236}">
                <a16:creationId xmlns:a16="http://schemas.microsoft.com/office/drawing/2014/main" id="{04276915-0CF7-D41A-4C6E-87514FECFBBD}"/>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99C83AA8-4DA3-EAC5-2E70-C5500591491B}"/>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FE27C6E7-CD60-338B-6181-B1C5CD45062D}"/>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8BC74160-ED03-DDD1-6561-557A63CFF580}"/>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78368FC-0B50-71EE-4554-5A778C03AB86}"/>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8D549218-C23F-4C40-7B5E-54E27A270BBE}"/>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0E65CEC5-A307-8F39-4966-3C577DECFF08}"/>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F2BB011A-F123-80A9-F8D9-C72F0FF3187E}"/>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A2C41D50-1123-7344-A272-A5F425BA1A3C}" type="datetimeFigureOut">
              <a:rPr lang="en-US"/>
              <a:pPr>
                <a:defRPr/>
              </a:pPr>
              <a:t>4/15/25</a:t>
            </a:fld>
            <a:endParaRPr lang="en-US" dirty="0"/>
          </a:p>
        </p:txBody>
      </p:sp>
      <p:sp>
        <p:nvSpPr>
          <p:cNvPr id="21" name="Footer Placeholder 4">
            <a:extLst>
              <a:ext uri="{FF2B5EF4-FFF2-40B4-BE49-F238E27FC236}">
                <a16:creationId xmlns:a16="http://schemas.microsoft.com/office/drawing/2014/main" id="{D383F22D-3B38-EFBD-BF70-E60BAB676867}"/>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43EE2353-2E26-2401-C15C-740F4CE2CBA1}"/>
              </a:ext>
            </a:extLst>
          </p:cNvPr>
          <p:cNvSpPr>
            <a:spLocks noGrp="1"/>
          </p:cNvSpPr>
          <p:nvPr>
            <p:ph type="sldNum" sz="quarter" idx="12"/>
          </p:nvPr>
        </p:nvSpPr>
        <p:spPr bwMode="auto">
          <a:xfrm>
            <a:off x="1339850" y="4929188"/>
            <a:ext cx="609600" cy="517525"/>
          </a:xfrm>
        </p:spPr>
        <p:txBody>
          <a:bodyPr/>
          <a:lstStyle>
            <a:lvl1pPr>
              <a:defRPr/>
            </a:lvl1pPr>
          </a:lstStyle>
          <a:p>
            <a:fld id="{C2172954-09F3-B244-967C-BAE107C23387}" type="slidenum">
              <a:rPr lang="en-US" altLang="en-US"/>
              <a:pPr/>
              <a:t>‹#›</a:t>
            </a:fld>
            <a:endParaRPr lang="en-US" altLang="en-US"/>
          </a:p>
        </p:txBody>
      </p:sp>
    </p:spTree>
    <p:extLst>
      <p:ext uri="{BB962C8B-B14F-4D97-AF65-F5344CB8AC3E}">
        <p14:creationId xmlns:p14="http://schemas.microsoft.com/office/powerpoint/2010/main" val="34840409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D1015750-4B4A-4A86-0956-0DDB2522486F}"/>
              </a:ext>
            </a:extLst>
          </p:cNvPr>
          <p:cNvSpPr>
            <a:spLocks noGrp="1"/>
          </p:cNvSpPr>
          <p:nvPr>
            <p:ph type="dt" sz="half" idx="10"/>
          </p:nvPr>
        </p:nvSpPr>
        <p:spPr/>
        <p:txBody>
          <a:bodyPr/>
          <a:lstStyle>
            <a:lvl1pPr>
              <a:defRPr/>
            </a:lvl1pPr>
          </a:lstStyle>
          <a:p>
            <a:pPr>
              <a:defRPr/>
            </a:pPr>
            <a:fld id="{DA40E817-216A-6B42-BE96-3824AF70096C}" type="datetimeFigureOut">
              <a:rPr lang="en-US"/>
              <a:pPr>
                <a:defRPr/>
              </a:pPr>
              <a:t>4/15/25</a:t>
            </a:fld>
            <a:endParaRPr lang="en-US" dirty="0"/>
          </a:p>
        </p:txBody>
      </p:sp>
      <p:sp>
        <p:nvSpPr>
          <p:cNvPr id="4" name="Footer Placeholder 2">
            <a:extLst>
              <a:ext uri="{FF2B5EF4-FFF2-40B4-BE49-F238E27FC236}">
                <a16:creationId xmlns:a16="http://schemas.microsoft.com/office/drawing/2014/main" id="{067D2884-25C4-858A-8D4A-83F618E942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B0879531-A05A-BC1A-FA75-65702DB9D7E7}"/>
              </a:ext>
            </a:extLst>
          </p:cNvPr>
          <p:cNvSpPr>
            <a:spLocks noGrp="1"/>
          </p:cNvSpPr>
          <p:nvPr>
            <p:ph type="sldNum" sz="quarter" idx="12"/>
          </p:nvPr>
        </p:nvSpPr>
        <p:spPr/>
        <p:txBody>
          <a:bodyPr/>
          <a:lstStyle>
            <a:lvl1pPr>
              <a:defRPr/>
            </a:lvl1pPr>
          </a:lstStyle>
          <a:p>
            <a:fld id="{7C46EC9E-02B2-8D42-8F48-2171A46A6455}" type="slidenum">
              <a:rPr lang="en-US" altLang="en-US"/>
              <a:pPr/>
              <a:t>‹#›</a:t>
            </a:fld>
            <a:endParaRPr lang="en-US" altLang="en-US"/>
          </a:p>
        </p:txBody>
      </p:sp>
    </p:spTree>
    <p:extLst>
      <p:ext uri="{BB962C8B-B14F-4D97-AF65-F5344CB8AC3E}">
        <p14:creationId xmlns:p14="http://schemas.microsoft.com/office/powerpoint/2010/main" val="270848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AA2D0284-5F03-6CD2-DBF9-B380A6BF3D96}"/>
              </a:ext>
            </a:extLst>
          </p:cNvPr>
          <p:cNvSpPr>
            <a:spLocks noGrp="1"/>
          </p:cNvSpPr>
          <p:nvPr>
            <p:ph type="dt" sz="half" idx="10"/>
          </p:nvPr>
        </p:nvSpPr>
        <p:spPr/>
        <p:txBody>
          <a:bodyPr/>
          <a:lstStyle>
            <a:lvl1pPr>
              <a:defRPr/>
            </a:lvl1pPr>
          </a:lstStyle>
          <a:p>
            <a:pPr>
              <a:defRPr/>
            </a:pPr>
            <a:fld id="{5FE22858-CFE5-3149-821A-B510226D0A0F}" type="datetimeFigureOut">
              <a:rPr lang="en-US"/>
              <a:pPr>
                <a:defRPr/>
              </a:pPr>
              <a:t>4/15/25</a:t>
            </a:fld>
            <a:endParaRPr lang="en-US" dirty="0"/>
          </a:p>
        </p:txBody>
      </p:sp>
      <p:sp>
        <p:nvSpPr>
          <p:cNvPr id="4" name="Footer Placeholder 2">
            <a:extLst>
              <a:ext uri="{FF2B5EF4-FFF2-40B4-BE49-F238E27FC236}">
                <a16:creationId xmlns:a16="http://schemas.microsoft.com/office/drawing/2014/main" id="{3858A3E9-3027-FE6D-5607-AF4A48994F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39A36EF5-B19A-8ECB-CC73-9C21F631BE48}"/>
              </a:ext>
            </a:extLst>
          </p:cNvPr>
          <p:cNvSpPr>
            <a:spLocks noGrp="1"/>
          </p:cNvSpPr>
          <p:nvPr>
            <p:ph type="sldNum" sz="quarter" idx="12"/>
          </p:nvPr>
        </p:nvSpPr>
        <p:spPr/>
        <p:txBody>
          <a:bodyPr/>
          <a:lstStyle>
            <a:lvl1pPr>
              <a:defRPr/>
            </a:lvl1pPr>
          </a:lstStyle>
          <a:p>
            <a:fld id="{FAC118F2-3E8E-AF42-96F5-82A497A778D7}" type="slidenum">
              <a:rPr lang="en-US" altLang="en-US"/>
              <a:pPr/>
              <a:t>‹#›</a:t>
            </a:fld>
            <a:endParaRPr lang="en-US" altLang="en-US"/>
          </a:p>
        </p:txBody>
      </p:sp>
    </p:spTree>
    <p:extLst>
      <p:ext uri="{BB962C8B-B14F-4D97-AF65-F5344CB8AC3E}">
        <p14:creationId xmlns:p14="http://schemas.microsoft.com/office/powerpoint/2010/main" val="407222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68CEBE41-3932-F3CF-714D-84A31EE6EBA1}"/>
              </a:ext>
            </a:extLst>
          </p:cNvPr>
          <p:cNvSpPr>
            <a:spLocks noGrp="1"/>
          </p:cNvSpPr>
          <p:nvPr>
            <p:ph type="dt" sz="half" idx="10"/>
          </p:nvPr>
        </p:nvSpPr>
        <p:spPr/>
        <p:txBody>
          <a:bodyPr rtlCol="0"/>
          <a:lstStyle>
            <a:lvl1pPr>
              <a:defRPr/>
            </a:lvl1pPr>
          </a:lstStyle>
          <a:p>
            <a:pPr>
              <a:defRPr/>
            </a:pPr>
            <a:fld id="{E3D69B35-6C1A-A340-8237-5F18771F15D3}" type="datetimeFigureOut">
              <a:rPr lang="en-US"/>
              <a:pPr>
                <a:defRPr/>
              </a:pPr>
              <a:t>4/15/25</a:t>
            </a:fld>
            <a:endParaRPr lang="en-US" dirty="0"/>
          </a:p>
        </p:txBody>
      </p:sp>
      <p:sp>
        <p:nvSpPr>
          <p:cNvPr id="4" name="Slide Number Placeholder 6">
            <a:extLst>
              <a:ext uri="{FF2B5EF4-FFF2-40B4-BE49-F238E27FC236}">
                <a16:creationId xmlns:a16="http://schemas.microsoft.com/office/drawing/2014/main" id="{4C87D19F-FFE0-8356-B9FD-E1E828F610C8}"/>
              </a:ext>
            </a:extLst>
          </p:cNvPr>
          <p:cNvSpPr>
            <a:spLocks noGrp="1"/>
          </p:cNvSpPr>
          <p:nvPr>
            <p:ph type="sldNum" sz="quarter" idx="11"/>
          </p:nvPr>
        </p:nvSpPr>
        <p:spPr/>
        <p:txBody>
          <a:bodyPr/>
          <a:lstStyle>
            <a:lvl1pPr>
              <a:defRPr/>
            </a:lvl1pPr>
          </a:lstStyle>
          <a:p>
            <a:fld id="{ABF45541-A078-3845-8C65-6A5E8E30F6ED}" type="slidenum">
              <a:rPr lang="en-US" altLang="en-US"/>
              <a:pPr/>
              <a:t>‹#›</a:t>
            </a:fld>
            <a:endParaRPr lang="en-US" altLang="en-US"/>
          </a:p>
        </p:txBody>
      </p:sp>
      <p:sp>
        <p:nvSpPr>
          <p:cNvPr id="5" name="Footer Placeholder 7">
            <a:extLst>
              <a:ext uri="{FF2B5EF4-FFF2-40B4-BE49-F238E27FC236}">
                <a16:creationId xmlns:a16="http://schemas.microsoft.com/office/drawing/2014/main" id="{1C846A6A-7D7A-674F-073A-B57D70B3648C}"/>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68306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A42F13AC-7A6F-5A7F-B250-B8DB5669B24D}"/>
              </a:ext>
            </a:extLst>
          </p:cNvPr>
          <p:cNvSpPr>
            <a:spLocks noGrp="1"/>
          </p:cNvSpPr>
          <p:nvPr>
            <p:ph type="dt" sz="half" idx="10"/>
          </p:nvPr>
        </p:nvSpPr>
        <p:spPr/>
        <p:txBody>
          <a:bodyPr/>
          <a:lstStyle>
            <a:lvl1pPr>
              <a:defRPr/>
            </a:lvl1pPr>
          </a:lstStyle>
          <a:p>
            <a:pPr>
              <a:defRPr/>
            </a:pPr>
            <a:fld id="{C149AE4E-B696-9C4E-A0FD-35C2E5AC2684}" type="datetimeFigureOut">
              <a:rPr lang="en-US"/>
              <a:pPr>
                <a:defRPr/>
              </a:pPr>
              <a:t>4/15/25</a:t>
            </a:fld>
            <a:endParaRPr lang="en-US" dirty="0"/>
          </a:p>
        </p:txBody>
      </p:sp>
      <p:sp>
        <p:nvSpPr>
          <p:cNvPr id="3" name="Footer Placeholder 2">
            <a:extLst>
              <a:ext uri="{FF2B5EF4-FFF2-40B4-BE49-F238E27FC236}">
                <a16:creationId xmlns:a16="http://schemas.microsoft.com/office/drawing/2014/main" id="{5CF6D06D-9372-C454-DD4C-4069831664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2DA77309-A271-8A9B-39E0-D28AEF8F730B}"/>
              </a:ext>
            </a:extLst>
          </p:cNvPr>
          <p:cNvSpPr>
            <a:spLocks noGrp="1"/>
          </p:cNvSpPr>
          <p:nvPr>
            <p:ph type="sldNum" sz="quarter" idx="12"/>
          </p:nvPr>
        </p:nvSpPr>
        <p:spPr/>
        <p:txBody>
          <a:bodyPr/>
          <a:lstStyle>
            <a:lvl1pPr>
              <a:defRPr/>
            </a:lvl1pPr>
          </a:lstStyle>
          <a:p>
            <a:fld id="{378BD2A5-A361-E04B-A057-899A154D7BB7}" type="slidenum">
              <a:rPr lang="en-US" altLang="en-US"/>
              <a:pPr/>
              <a:t>‹#›</a:t>
            </a:fld>
            <a:endParaRPr lang="en-US" altLang="en-US"/>
          </a:p>
        </p:txBody>
      </p:sp>
    </p:spTree>
    <p:extLst>
      <p:ext uri="{BB962C8B-B14F-4D97-AF65-F5344CB8AC3E}">
        <p14:creationId xmlns:p14="http://schemas.microsoft.com/office/powerpoint/2010/main" val="253607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3BF81C9B-B1DA-7236-FBC2-7417235DA1A1}"/>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7B9F62D6-7096-480C-2994-CB4FC574F697}"/>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B488EA9F-BE05-3ED0-38D9-156B86358650}"/>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6C29FCC7-1947-3DC1-EC61-B227D59C126F}"/>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7E125461-9A57-4FED-85DE-2933E51BB0C3}"/>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9">
            <a:extLst>
              <a:ext uri="{FF2B5EF4-FFF2-40B4-BE49-F238E27FC236}">
                <a16:creationId xmlns:a16="http://schemas.microsoft.com/office/drawing/2014/main" id="{E39D7C57-720C-D0D4-2F4B-EE179778E1BC}"/>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C02D3A19-E366-F4EC-31F3-E4A1DAE0950E}"/>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D61ABC02-D1C6-1D4F-775A-EF0C79B4D1AA}"/>
              </a:ext>
            </a:extLst>
          </p:cNvPr>
          <p:cNvSpPr>
            <a:spLocks noGrp="1"/>
          </p:cNvSpPr>
          <p:nvPr>
            <p:ph type="dt" sz="half" idx="10"/>
          </p:nvPr>
        </p:nvSpPr>
        <p:spPr/>
        <p:txBody>
          <a:bodyPr rtlCol="0"/>
          <a:lstStyle>
            <a:lvl1pPr>
              <a:defRPr/>
            </a:lvl1pPr>
          </a:lstStyle>
          <a:p>
            <a:pPr>
              <a:defRPr/>
            </a:pPr>
            <a:fld id="{993ECD43-2017-944E-98BB-554FB0F780C0}" type="datetimeFigureOut">
              <a:rPr lang="en-US"/>
              <a:pPr>
                <a:defRPr/>
              </a:pPr>
              <a:t>4/15/25</a:t>
            </a:fld>
            <a:endParaRPr lang="en-US" dirty="0"/>
          </a:p>
        </p:txBody>
      </p:sp>
      <p:sp>
        <p:nvSpPr>
          <p:cNvPr id="12" name="Slide Number Placeholder 21">
            <a:extLst>
              <a:ext uri="{FF2B5EF4-FFF2-40B4-BE49-F238E27FC236}">
                <a16:creationId xmlns:a16="http://schemas.microsoft.com/office/drawing/2014/main" id="{2428AC14-7DBB-6E06-8E03-240C6D7FCBFD}"/>
              </a:ext>
            </a:extLst>
          </p:cNvPr>
          <p:cNvSpPr>
            <a:spLocks noGrp="1"/>
          </p:cNvSpPr>
          <p:nvPr>
            <p:ph type="sldNum" sz="quarter" idx="11"/>
          </p:nvPr>
        </p:nvSpPr>
        <p:spPr/>
        <p:txBody>
          <a:bodyPr/>
          <a:lstStyle>
            <a:lvl1pPr>
              <a:defRPr/>
            </a:lvl1pPr>
          </a:lstStyle>
          <a:p>
            <a:fld id="{19F76F7A-A7CB-2D4C-A7B9-F5F8419F92BC}" type="slidenum">
              <a:rPr lang="en-US" altLang="en-US"/>
              <a:pPr/>
              <a:t>‹#›</a:t>
            </a:fld>
            <a:endParaRPr lang="en-US" altLang="en-US"/>
          </a:p>
        </p:txBody>
      </p:sp>
      <p:sp>
        <p:nvSpPr>
          <p:cNvPr id="13" name="Footer Placeholder 22">
            <a:extLst>
              <a:ext uri="{FF2B5EF4-FFF2-40B4-BE49-F238E27FC236}">
                <a16:creationId xmlns:a16="http://schemas.microsoft.com/office/drawing/2014/main" id="{B073935E-4895-56FA-DC3C-EC64933A81CF}"/>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6403516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EAFF81E-1581-18ED-65D6-FA4F88BA0571}"/>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Oval 5">
            <a:extLst>
              <a:ext uri="{FF2B5EF4-FFF2-40B4-BE49-F238E27FC236}">
                <a16:creationId xmlns:a16="http://schemas.microsoft.com/office/drawing/2014/main" id="{0929478E-37D8-A4BE-0638-C7CF65C55CC4}"/>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7C33485D-8C5B-7755-6046-FF85CB3C9E62}"/>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431238E6-7A2A-86D5-2DAA-F2328E61FD3C}"/>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8">
            <a:extLst>
              <a:ext uri="{FF2B5EF4-FFF2-40B4-BE49-F238E27FC236}">
                <a16:creationId xmlns:a16="http://schemas.microsoft.com/office/drawing/2014/main" id="{9BBE2951-E3DF-2654-3CA6-E546AEE853C8}"/>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8706261A-4D85-1B39-A902-F9BBE055CC09}"/>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45D747FA-596C-67E8-887F-C1BD76D43F6D}"/>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5C7513F7-21E0-ECA7-562B-58802C51E7F5}"/>
              </a:ext>
            </a:extLst>
          </p:cNvPr>
          <p:cNvSpPr>
            <a:spLocks noGrp="1"/>
          </p:cNvSpPr>
          <p:nvPr>
            <p:ph type="dt" sz="half" idx="10"/>
          </p:nvPr>
        </p:nvSpPr>
        <p:spPr/>
        <p:txBody>
          <a:bodyPr rtlCol="0"/>
          <a:lstStyle>
            <a:lvl1pPr>
              <a:defRPr/>
            </a:lvl1pPr>
          </a:lstStyle>
          <a:p>
            <a:pPr>
              <a:defRPr/>
            </a:pPr>
            <a:fld id="{5B2AABF9-D47D-534E-BEA4-E7F44C651FBC}" type="datetimeFigureOut">
              <a:rPr lang="en-US"/>
              <a:pPr>
                <a:defRPr/>
              </a:pPr>
              <a:t>4/15/25</a:t>
            </a:fld>
            <a:endParaRPr lang="en-US" dirty="0"/>
          </a:p>
        </p:txBody>
      </p:sp>
      <p:sp>
        <p:nvSpPr>
          <p:cNvPr id="13" name="Slide Number Placeholder 17">
            <a:extLst>
              <a:ext uri="{FF2B5EF4-FFF2-40B4-BE49-F238E27FC236}">
                <a16:creationId xmlns:a16="http://schemas.microsoft.com/office/drawing/2014/main" id="{C3722AF6-5E61-36B8-1D5B-C3A3A79829BD}"/>
              </a:ext>
            </a:extLst>
          </p:cNvPr>
          <p:cNvSpPr>
            <a:spLocks noGrp="1"/>
          </p:cNvSpPr>
          <p:nvPr>
            <p:ph type="sldNum" sz="quarter" idx="11"/>
          </p:nvPr>
        </p:nvSpPr>
        <p:spPr/>
        <p:txBody>
          <a:bodyPr/>
          <a:lstStyle>
            <a:lvl1pPr>
              <a:defRPr/>
            </a:lvl1pPr>
          </a:lstStyle>
          <a:p>
            <a:fld id="{1B532961-4A5B-5E42-BED1-225D67740838}" type="slidenum">
              <a:rPr lang="en-US" altLang="en-US"/>
              <a:pPr/>
              <a:t>‹#›</a:t>
            </a:fld>
            <a:endParaRPr lang="en-US" altLang="en-US"/>
          </a:p>
        </p:txBody>
      </p:sp>
      <p:sp>
        <p:nvSpPr>
          <p:cNvPr id="14" name="Footer Placeholder 20">
            <a:extLst>
              <a:ext uri="{FF2B5EF4-FFF2-40B4-BE49-F238E27FC236}">
                <a16:creationId xmlns:a16="http://schemas.microsoft.com/office/drawing/2014/main" id="{B29E0A34-D5C5-14ED-BF62-3B3BA6C24F5D}"/>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98645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F2C3FB50-3289-3744-8E40-9E55A079008A}"/>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9643A440-F0B0-5748-8912-A7CBBBDF87BF}"/>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DCCA47E1-4621-2937-227A-4163CDA8B9EA}"/>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38A9332F-D66F-B443-A505-85C65CDB9EF2}"/>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9013BAA0-BD44-FC41-818C-3CBBADFE1C94}" type="datetimeFigureOut">
              <a:rPr lang="en-US"/>
              <a:pPr>
                <a:defRPr/>
              </a:pPr>
              <a:t>4/15/25</a:t>
            </a:fld>
            <a:endParaRPr lang="en-US" dirty="0"/>
          </a:p>
        </p:txBody>
      </p:sp>
      <p:sp>
        <p:nvSpPr>
          <p:cNvPr id="3" name="Footer Placeholder 2">
            <a:extLst>
              <a:ext uri="{FF2B5EF4-FFF2-40B4-BE49-F238E27FC236}">
                <a16:creationId xmlns:a16="http://schemas.microsoft.com/office/drawing/2014/main" id="{E0D52BC9-92B9-0147-8A47-D0AFFF91762D}"/>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a:extLst>
              <a:ext uri="{FF2B5EF4-FFF2-40B4-BE49-F238E27FC236}">
                <a16:creationId xmlns:a16="http://schemas.microsoft.com/office/drawing/2014/main" id="{26122AFF-398A-F044-8544-3C079DD2950A}"/>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32" name="Straight Connector 8">
            <a:extLst>
              <a:ext uri="{FF2B5EF4-FFF2-40B4-BE49-F238E27FC236}">
                <a16:creationId xmlns:a16="http://schemas.microsoft.com/office/drawing/2014/main" id="{C38FAF27-0EBA-466F-DFFA-2CC6AF775A02}"/>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7B9DAF60-E850-9041-AD22-00A7BF27161C}"/>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4" name="Straight Connector 10">
            <a:extLst>
              <a:ext uri="{FF2B5EF4-FFF2-40B4-BE49-F238E27FC236}">
                <a16:creationId xmlns:a16="http://schemas.microsoft.com/office/drawing/2014/main" id="{A64CF0D2-0D27-3440-ABD1-64A690F24714}"/>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BEC40FAE-DF86-0244-8EC3-B25E38391BC9}"/>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E568EFE1-717B-954E-A0E7-73661BA05BFD}"/>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30A4854E-073F-1045-82D7-6FF77669F1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88" r:id="rId4"/>
    <p:sldLayoutId id="2147484189" r:id="rId5"/>
    <p:sldLayoutId id="2147484196" r:id="rId6"/>
    <p:sldLayoutId id="2147484190" r:id="rId7"/>
    <p:sldLayoutId id="2147484197" r:id="rId8"/>
    <p:sldLayoutId id="2147484198" r:id="rId9"/>
    <p:sldLayoutId id="2147484191" r:id="rId10"/>
    <p:sldLayoutId id="2147484192"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F9E2-FFA1-FA47-9957-1FC9FCB511DC}"/>
              </a:ext>
            </a:extLst>
          </p:cNvPr>
          <p:cNvSpPr>
            <a:spLocks noGrp="1"/>
          </p:cNvSpPr>
          <p:nvPr>
            <p:ph type="ctrTitle"/>
          </p:nvPr>
        </p:nvSpPr>
        <p:spPr>
          <a:xfrm>
            <a:off x="2543175" y="1785938"/>
            <a:ext cx="6172200" cy="1893887"/>
          </a:xfrm>
        </p:spPr>
        <p:txBody>
          <a:bodyPr/>
          <a:lstStyle/>
          <a:p>
            <a:pPr algn="r" eaLnBrk="1" fontAlgn="auto" hangingPunct="1">
              <a:spcAft>
                <a:spcPts val="0"/>
              </a:spcAft>
              <a:defRPr/>
            </a:pPr>
            <a:r>
              <a:rPr lang="en-US" sz="2600" dirty="0">
                <a:solidFill>
                  <a:schemeClr val="tx1"/>
                </a:solidFill>
              </a:rPr>
              <a:t>Training module</a:t>
            </a:r>
          </a:p>
        </p:txBody>
      </p:sp>
      <p:sp>
        <p:nvSpPr>
          <p:cNvPr id="14338" name="Subtitle 2">
            <a:extLst>
              <a:ext uri="{FF2B5EF4-FFF2-40B4-BE49-F238E27FC236}">
                <a16:creationId xmlns:a16="http://schemas.microsoft.com/office/drawing/2014/main" id="{F4737E79-3AB5-59C0-93EC-A94BFA809E1E}"/>
              </a:ext>
            </a:extLst>
          </p:cNvPr>
          <p:cNvSpPr>
            <a:spLocks noGrp="1"/>
          </p:cNvSpPr>
          <p:nvPr>
            <p:ph type="subTitle" idx="1"/>
          </p:nvPr>
        </p:nvSpPr>
        <p:spPr>
          <a:xfrm>
            <a:off x="2528888" y="3914775"/>
            <a:ext cx="6172200" cy="1371600"/>
          </a:xfrm>
        </p:spPr>
        <p:txBody>
          <a:bodyPr/>
          <a:lstStyle/>
          <a:p>
            <a:pPr algn="r" eaLnBrk="1" hangingPunct="1"/>
            <a:r>
              <a:rPr lang="en-US" altLang="en-US"/>
              <a:t>A guide to the radio monitoring</a:t>
            </a:r>
          </a:p>
          <a:p>
            <a:pPr algn="r" eaLnBrk="1" hangingPunct="1"/>
            <a:r>
              <a:rPr lang="en-US" altLang="en-US"/>
              <a:t>Section 1: The story</a:t>
            </a:r>
          </a:p>
        </p:txBody>
      </p:sp>
      <p:pic>
        <p:nvPicPr>
          <p:cNvPr id="4" name="Picture 3" descr="A person and person sitting on a globe&#10;&#10;AI-generated content may be incorrect.">
            <a:extLst>
              <a:ext uri="{FF2B5EF4-FFF2-40B4-BE49-F238E27FC236}">
                <a16:creationId xmlns:a16="http://schemas.microsoft.com/office/drawing/2014/main" id="{45D76692-B375-6149-6AB8-50BBA9C2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00852"/>
            <a:ext cx="1771482" cy="24800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2">
            <a:extLst>
              <a:ext uri="{FF2B5EF4-FFF2-40B4-BE49-F238E27FC236}">
                <a16:creationId xmlns:a16="http://schemas.microsoft.com/office/drawing/2014/main" id="{4D52E4D8-7744-40DC-40A8-6916127BB6E1}"/>
              </a:ext>
            </a:extLst>
          </p:cNvPr>
          <p:cNvSpPr>
            <a:spLocks noGrp="1"/>
          </p:cNvSpPr>
          <p:nvPr>
            <p:ph type="subTitle" idx="1"/>
          </p:nvPr>
        </p:nvSpPr>
        <p:spPr>
          <a:xfrm>
            <a:off x="2528888" y="3914775"/>
            <a:ext cx="6172200" cy="1371600"/>
          </a:xfrm>
        </p:spPr>
        <p:txBody>
          <a:bodyPr/>
          <a:lstStyle/>
          <a:p>
            <a:pPr algn="r" eaLnBrk="1" hangingPunct="1"/>
            <a:r>
              <a:rPr lang="en-US" altLang="en-US"/>
              <a:t>Section 2: Analysis</a:t>
            </a:r>
          </a:p>
        </p:txBody>
      </p:sp>
      <p:pic>
        <p:nvPicPr>
          <p:cNvPr id="25602" name="Picture 1">
            <a:extLst>
              <a:ext uri="{FF2B5EF4-FFF2-40B4-BE49-F238E27FC236}">
                <a16:creationId xmlns:a16="http://schemas.microsoft.com/office/drawing/2014/main" id="{F7ACCF73-B4A7-5AE1-73FC-1510B970D3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158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8DD-B48F-CE47-A1A9-5E5C5A97E3B4}"/>
              </a:ext>
            </a:extLst>
          </p:cNvPr>
          <p:cNvSpPr>
            <a:spLocks noGrp="1"/>
          </p:cNvSpPr>
          <p:nvPr>
            <p:ph type="title"/>
          </p:nvPr>
        </p:nvSpPr>
        <p:spPr>
          <a:xfrm>
            <a:off x="96838" y="-214313"/>
            <a:ext cx="3903662" cy="808038"/>
          </a:xfrm>
        </p:spPr>
        <p:txBody>
          <a:bodyPr/>
          <a:lstStyle/>
          <a:p>
            <a:pPr eaLnBrk="1" fontAlgn="auto" hangingPunct="1">
              <a:spcAft>
                <a:spcPts val="0"/>
              </a:spcAft>
              <a:defRPr/>
            </a:pPr>
            <a:r>
              <a:rPr lang="en-US" dirty="0">
                <a:solidFill>
                  <a:srgbClr val="00B050"/>
                </a:solidFill>
              </a:rPr>
              <a:t>Question 4</a:t>
            </a:r>
          </a:p>
        </p:txBody>
      </p:sp>
      <p:sp>
        <p:nvSpPr>
          <p:cNvPr id="26626" name="TextBox 3">
            <a:extLst>
              <a:ext uri="{FF2B5EF4-FFF2-40B4-BE49-F238E27FC236}">
                <a16:creationId xmlns:a16="http://schemas.microsoft.com/office/drawing/2014/main" id="{7ABBBCC3-D0B3-AAD6-EA93-47CAE6116D6F}"/>
              </a:ext>
            </a:extLst>
          </p:cNvPr>
          <p:cNvSpPr txBox="1">
            <a:spLocks noChangeArrowheads="1"/>
          </p:cNvSpPr>
          <p:nvPr/>
        </p:nvSpPr>
        <p:spPr bwMode="auto">
          <a:xfrm>
            <a:off x="311150" y="593725"/>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GB" altLang="en-US" sz="1800"/>
              <a:t>Reference to gender equality/ human rights legislation/ policy? </a:t>
            </a:r>
            <a:endParaRPr lang="en-US" altLang="en-US" sz="1800"/>
          </a:p>
        </p:txBody>
      </p:sp>
      <p:sp>
        <p:nvSpPr>
          <p:cNvPr id="5" name="Oval 4">
            <a:extLst>
              <a:ext uri="{FF2B5EF4-FFF2-40B4-BE49-F238E27FC236}">
                <a16:creationId xmlns:a16="http://schemas.microsoft.com/office/drawing/2014/main" id="{EB534CC1-A5BC-EA46-9CB1-1D91259FEED9}"/>
              </a:ext>
            </a:extLst>
          </p:cNvPr>
          <p:cNvSpPr/>
          <p:nvPr/>
        </p:nvSpPr>
        <p:spPr>
          <a:xfrm flipH="1" flipV="1">
            <a:off x="273050" y="7651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09D39C61-0636-2398-1A56-3B1F9F7AC1FB}"/>
              </a:ext>
            </a:extLst>
          </p:cNvPr>
          <p:cNvSpPr txBox="1">
            <a:spLocks noChangeArrowheads="1"/>
          </p:cNvSpPr>
          <p:nvPr/>
        </p:nvSpPr>
        <p:spPr bwMode="auto">
          <a:xfrm>
            <a:off x="1109663" y="1366838"/>
            <a:ext cx="132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AutoNum type="arabicPeriod"/>
            </a:pPr>
            <a:r>
              <a:rPr lang="en-US" altLang="en-US" sz="1500"/>
              <a:t>Yes</a:t>
            </a:r>
          </a:p>
          <a:p>
            <a:pPr eaLnBrk="1" hangingPunct="1">
              <a:spcBef>
                <a:spcPct val="0"/>
              </a:spcBef>
              <a:buClrTx/>
              <a:buSzTx/>
              <a:buFontTx/>
              <a:buAutoNum type="arabicPeriod"/>
            </a:pPr>
            <a:endParaRPr lang="en-US" altLang="en-US" sz="1500"/>
          </a:p>
          <a:p>
            <a:pPr eaLnBrk="1" hangingPunct="1">
              <a:spcBef>
                <a:spcPct val="0"/>
              </a:spcBef>
              <a:buClrTx/>
              <a:buSzTx/>
              <a:buFontTx/>
              <a:buAutoNum type="arabicPeriod"/>
            </a:pPr>
            <a:r>
              <a:rPr lang="en-US" altLang="en-US" sz="1500"/>
              <a:t>No</a:t>
            </a:r>
          </a:p>
        </p:txBody>
      </p:sp>
      <p:sp>
        <p:nvSpPr>
          <p:cNvPr id="15" name="Rectangle 14">
            <a:extLst>
              <a:ext uri="{FF2B5EF4-FFF2-40B4-BE49-F238E27FC236}">
                <a16:creationId xmlns:a16="http://schemas.microsoft.com/office/drawing/2014/main" id="{3738F773-F9DC-0144-A411-6B16B4C52D5E}"/>
              </a:ext>
            </a:extLst>
          </p:cNvPr>
          <p:cNvSpPr/>
          <p:nvPr/>
        </p:nvSpPr>
        <p:spPr>
          <a:xfrm>
            <a:off x="1165225" y="1760538"/>
            <a:ext cx="792163"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6635" name="Picture 2">
            <a:extLst>
              <a:ext uri="{FF2B5EF4-FFF2-40B4-BE49-F238E27FC236}">
                <a16:creationId xmlns:a16="http://schemas.microsoft.com/office/drawing/2014/main" id="{F1118831-044E-D3D1-0DA0-370EF164D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798" y="5491162"/>
            <a:ext cx="438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3E458236-97C7-E698-3C8F-AC0A6D6A8433}"/>
              </a:ext>
            </a:extLst>
          </p:cNvPr>
          <p:cNvSpPr txBox="1">
            <a:spLocks/>
          </p:cNvSpPr>
          <p:nvPr/>
        </p:nvSpPr>
        <p:spPr bwMode="auto">
          <a:xfrm>
            <a:off x="3748087" y="263802"/>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7" name="Content Placeholder 2">
            <a:extLst>
              <a:ext uri="{FF2B5EF4-FFF2-40B4-BE49-F238E27FC236}">
                <a16:creationId xmlns:a16="http://schemas.microsoft.com/office/drawing/2014/main" id="{79B5366A-24CA-E443-896E-E0B748E274B6}"/>
              </a:ext>
            </a:extLst>
          </p:cNvPr>
          <p:cNvSpPr txBox="1">
            <a:spLocks/>
          </p:cNvSpPr>
          <p:nvPr/>
        </p:nvSpPr>
        <p:spPr>
          <a:xfrm>
            <a:off x="4168750" y="1524113"/>
            <a:ext cx="3781425" cy="873125"/>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en-US" sz="1600" dirty="0"/>
              <a:t>The story makes no mention of any specific legislation or policy related to the issue.</a:t>
            </a:r>
            <a:r>
              <a:rPr lang="en-US" sz="1600" b="1" dirty="0"/>
              <a:t> Code 2</a:t>
            </a:r>
            <a:endParaRPr lang="en-CA" sz="1600" dirty="0"/>
          </a:p>
        </p:txBody>
      </p:sp>
      <p:pic>
        <p:nvPicPr>
          <p:cNvPr id="3" name="Picture 2" descr="A person and person sitting on a globe&#10;&#10;AI-generated content may be incorrect.">
            <a:extLst>
              <a:ext uri="{FF2B5EF4-FFF2-40B4-BE49-F238E27FC236}">
                <a16:creationId xmlns:a16="http://schemas.microsoft.com/office/drawing/2014/main" id="{8B375EDC-2FA4-25E4-D67D-1BA192293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06" y="6068243"/>
            <a:ext cx="519432" cy="727205"/>
          </a:xfrm>
          <a:prstGeom prst="rect">
            <a:avLst/>
          </a:prstGeom>
        </p:spPr>
      </p:pic>
      <p:pic>
        <p:nvPicPr>
          <p:cNvPr id="6" name="Picture 5">
            <a:extLst>
              <a:ext uri="{FF2B5EF4-FFF2-40B4-BE49-F238E27FC236}">
                <a16:creationId xmlns:a16="http://schemas.microsoft.com/office/drawing/2014/main" id="{DBC910C8-C20A-3DDB-01D2-3AA0A641CCB5}"/>
              </a:ext>
            </a:extLst>
          </p:cNvPr>
          <p:cNvPicPr>
            <a:picLocks noChangeAspect="1"/>
          </p:cNvPicPr>
          <p:nvPr/>
        </p:nvPicPr>
        <p:blipFill>
          <a:blip r:embed="rId4"/>
          <a:stretch>
            <a:fillRect/>
          </a:stretch>
        </p:blipFill>
        <p:spPr>
          <a:xfrm>
            <a:off x="706437" y="2609081"/>
            <a:ext cx="2235293" cy="2947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CFF51F9-88BA-4642-B51D-D412C0A64739}"/>
              </a:ext>
            </a:extLst>
          </p:cNvPr>
          <p:cNvSpPr txBox="1">
            <a:spLocks/>
          </p:cNvSpPr>
          <p:nvPr/>
        </p:nvSpPr>
        <p:spPr>
          <a:xfrm>
            <a:off x="85725" y="-109538"/>
            <a:ext cx="3543300" cy="679451"/>
          </a:xfrm>
          <a:prstGeom prst="rect">
            <a:avLst/>
          </a:prstGeom>
        </p:spPr>
        <p:txBody>
          <a:bodyPr anchor="b">
            <a:normAutofit/>
          </a:bodyPr>
          <a:lstStyle/>
          <a:p>
            <a:pPr eaLnBrk="1" fontAlgn="auto" hangingPunct="1">
              <a:spcAft>
                <a:spcPts val="0"/>
              </a:spcAft>
              <a:defRPr/>
            </a:pPr>
            <a:r>
              <a:rPr lang="en-GB" sz="3000" cap="small" dirty="0">
                <a:solidFill>
                  <a:srgbClr val="00B050"/>
                </a:solidFill>
                <a:latin typeface="+mj-lt"/>
                <a:ea typeface="+mj-ea"/>
                <a:cs typeface="+mj-cs"/>
              </a:rPr>
              <a:t>Question 5</a:t>
            </a:r>
          </a:p>
        </p:txBody>
      </p:sp>
      <p:sp>
        <p:nvSpPr>
          <p:cNvPr id="15" name="Oval 14">
            <a:extLst>
              <a:ext uri="{FF2B5EF4-FFF2-40B4-BE49-F238E27FC236}">
                <a16:creationId xmlns:a16="http://schemas.microsoft.com/office/drawing/2014/main" id="{F3EBA3FF-9617-5944-9113-FC65C99B3F32}"/>
              </a:ext>
            </a:extLst>
          </p:cNvPr>
          <p:cNvSpPr/>
          <p:nvPr/>
        </p:nvSpPr>
        <p:spPr>
          <a:xfrm>
            <a:off x="206375" y="5699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TextBox 15">
            <a:extLst>
              <a:ext uri="{FF2B5EF4-FFF2-40B4-BE49-F238E27FC236}">
                <a16:creationId xmlns:a16="http://schemas.microsoft.com/office/drawing/2014/main" id="{BD08BD10-AA4E-42B3-1380-5674739C4607}"/>
              </a:ext>
            </a:extLst>
          </p:cNvPr>
          <p:cNvSpPr txBox="1">
            <a:spLocks noChangeArrowheads="1"/>
          </p:cNvSpPr>
          <p:nvPr/>
        </p:nvSpPr>
        <p:spPr bwMode="auto">
          <a:xfrm>
            <a:off x="1711325" y="1190625"/>
            <a:ext cx="1622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a:t>2. No</a:t>
            </a:r>
          </a:p>
        </p:txBody>
      </p:sp>
      <p:sp>
        <p:nvSpPr>
          <p:cNvPr id="20" name="TextBox 19">
            <a:extLst>
              <a:ext uri="{FF2B5EF4-FFF2-40B4-BE49-F238E27FC236}">
                <a16:creationId xmlns:a16="http://schemas.microsoft.com/office/drawing/2014/main" id="{C57FB307-003B-1F7E-53A0-28E27E1A7AEC}"/>
              </a:ext>
            </a:extLst>
          </p:cNvPr>
          <p:cNvSpPr txBox="1">
            <a:spLocks noChangeArrowheads="1"/>
          </p:cNvSpPr>
          <p:nvPr/>
        </p:nvSpPr>
        <p:spPr bwMode="auto">
          <a:xfrm>
            <a:off x="457200" y="11938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a:t>1. Yes</a:t>
            </a:r>
          </a:p>
        </p:txBody>
      </p:sp>
      <p:sp>
        <p:nvSpPr>
          <p:cNvPr id="27653" name="TextBox 12">
            <a:extLst>
              <a:ext uri="{FF2B5EF4-FFF2-40B4-BE49-F238E27FC236}">
                <a16:creationId xmlns:a16="http://schemas.microsoft.com/office/drawing/2014/main" id="{26AEB7B1-58B1-AB8B-38EA-61EE43AB156F}"/>
              </a:ext>
            </a:extLst>
          </p:cNvPr>
          <p:cNvSpPr txBox="1">
            <a:spLocks noChangeArrowheads="1"/>
          </p:cNvSpPr>
          <p:nvPr/>
        </p:nvSpPr>
        <p:spPr bwMode="auto">
          <a:xfrm>
            <a:off x="323850" y="471488"/>
            <a:ext cx="348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800"/>
              <a:t>Is the story about a particular woman or group of women? </a:t>
            </a:r>
          </a:p>
        </p:txBody>
      </p:sp>
      <p:sp>
        <p:nvSpPr>
          <p:cNvPr id="11" name="Rectangle 10">
            <a:extLst>
              <a:ext uri="{FF2B5EF4-FFF2-40B4-BE49-F238E27FC236}">
                <a16:creationId xmlns:a16="http://schemas.microsoft.com/office/drawing/2014/main" id="{F634E3D8-0D94-7747-9776-01BC67528A64}"/>
              </a:ext>
            </a:extLst>
          </p:cNvPr>
          <p:cNvSpPr/>
          <p:nvPr/>
        </p:nvSpPr>
        <p:spPr>
          <a:xfrm>
            <a:off x="1528763" y="1241425"/>
            <a:ext cx="1366837" cy="23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9" name="Straight Arrow Connector 18">
            <a:extLst>
              <a:ext uri="{FF2B5EF4-FFF2-40B4-BE49-F238E27FC236}">
                <a16:creationId xmlns:a16="http://schemas.microsoft.com/office/drawing/2014/main" id="{F9327F84-2103-9D4D-B4E3-03489AC0D62E}"/>
              </a:ext>
            </a:extLst>
          </p:cNvPr>
          <p:cNvCxnSpPr/>
          <p:nvPr/>
        </p:nvCxnSpPr>
        <p:spPr>
          <a:xfrm flipV="1">
            <a:off x="1619672" y="5457803"/>
            <a:ext cx="0" cy="427038"/>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DEBF1220-7B0D-F5B4-5796-CFA710C65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94" y="5884841"/>
            <a:ext cx="576064" cy="806491"/>
          </a:xfrm>
          <a:prstGeom prst="rect">
            <a:avLst/>
          </a:prstGeom>
        </p:spPr>
      </p:pic>
      <p:sp>
        <p:nvSpPr>
          <p:cNvPr id="3" name="Content Placeholder 2">
            <a:extLst>
              <a:ext uri="{FF2B5EF4-FFF2-40B4-BE49-F238E27FC236}">
                <a16:creationId xmlns:a16="http://schemas.microsoft.com/office/drawing/2014/main" id="{A567297B-B383-14FF-10B9-60CA349F9ED2}"/>
              </a:ext>
            </a:extLst>
          </p:cNvPr>
          <p:cNvSpPr txBox="1">
            <a:spLocks/>
          </p:cNvSpPr>
          <p:nvPr/>
        </p:nvSpPr>
        <p:spPr bwMode="auto">
          <a:xfrm>
            <a:off x="3748087" y="263802"/>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7D372956-320B-1443-B135-50F2C2DCCB8B}"/>
              </a:ext>
            </a:extLst>
          </p:cNvPr>
          <p:cNvSpPr txBox="1">
            <a:spLocks/>
          </p:cNvSpPr>
          <p:nvPr/>
        </p:nvSpPr>
        <p:spPr>
          <a:xfrm>
            <a:off x="4241798" y="836712"/>
            <a:ext cx="3714578" cy="1100832"/>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hangingPunct="1">
              <a:defRPr/>
            </a:pPr>
            <a:r>
              <a:rPr lang="en-GB" sz="1400" dirty="0"/>
              <a:t>A woman’s point of view are mentioned in this story, along with other actors who are reacting to these economic measures, but the story is not about her or any group of women. </a:t>
            </a:r>
            <a:r>
              <a:rPr lang="en-GB" sz="1400" b="1" dirty="0"/>
              <a:t>Code 2</a:t>
            </a:r>
            <a:r>
              <a:rPr lang="en-GB" sz="1400" dirty="0"/>
              <a:t>.</a:t>
            </a:r>
            <a:endParaRPr lang="en-CA" sz="1400" dirty="0"/>
          </a:p>
        </p:txBody>
      </p:sp>
      <p:pic>
        <p:nvPicPr>
          <p:cNvPr id="4" name="Picture 3">
            <a:extLst>
              <a:ext uri="{FF2B5EF4-FFF2-40B4-BE49-F238E27FC236}">
                <a16:creationId xmlns:a16="http://schemas.microsoft.com/office/drawing/2014/main" id="{39FEB504-F882-8D53-3190-70F3D68608E5}"/>
              </a:ext>
            </a:extLst>
          </p:cNvPr>
          <p:cNvPicPr>
            <a:picLocks noChangeAspect="1"/>
          </p:cNvPicPr>
          <p:nvPr/>
        </p:nvPicPr>
        <p:blipFill>
          <a:blip r:embed="rId3"/>
          <a:stretch>
            <a:fillRect/>
          </a:stretch>
        </p:blipFill>
        <p:spPr>
          <a:xfrm>
            <a:off x="697705" y="2001325"/>
            <a:ext cx="2530074" cy="33358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0"/>
                            </p:stCondLst>
                            <p:childTnLst>
                              <p:par>
                                <p:cTn id="5" presetID="1"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3000"/>
                            </p:stCondLst>
                            <p:childTnLst>
                              <p:par>
                                <p:cTn id="8" presetID="1" presetClass="entr" presetSubtype="0" fill="hold" grpId="0" nodeType="afterEffect">
                                  <p:stCondLst>
                                    <p:cond delay="1000"/>
                                  </p:stCondLst>
                                  <p:childTnLst>
                                    <p:set>
                                      <p:cBhvr>
                                        <p:cTn id="9" dur="1" fill="hold">
                                          <p:stCondLst>
                                            <p:cond delay="0"/>
                                          </p:stCondLst>
                                        </p:cTn>
                                        <p:tgtEl>
                                          <p:spTgt spid="20"/>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7698-F8D5-0741-8E9B-39A8F4BBA818}"/>
              </a:ext>
            </a:extLst>
          </p:cNvPr>
          <p:cNvSpPr>
            <a:spLocks noGrp="1"/>
          </p:cNvSpPr>
          <p:nvPr>
            <p:ph type="title"/>
          </p:nvPr>
        </p:nvSpPr>
        <p:spPr>
          <a:xfrm>
            <a:off x="74613" y="-142875"/>
            <a:ext cx="3543300" cy="725488"/>
          </a:xfrm>
        </p:spPr>
        <p:txBody>
          <a:bodyPr/>
          <a:lstStyle/>
          <a:p>
            <a:pPr eaLnBrk="1" fontAlgn="auto" hangingPunct="1">
              <a:spcAft>
                <a:spcPts val="0"/>
              </a:spcAft>
              <a:defRPr/>
            </a:pPr>
            <a:r>
              <a:rPr lang="en-US" dirty="0">
                <a:solidFill>
                  <a:srgbClr val="00B050"/>
                </a:solidFill>
              </a:rPr>
              <a:t>Question 6</a:t>
            </a:r>
          </a:p>
        </p:txBody>
      </p:sp>
      <p:sp>
        <p:nvSpPr>
          <p:cNvPr id="5" name="Oval 4">
            <a:extLst>
              <a:ext uri="{FF2B5EF4-FFF2-40B4-BE49-F238E27FC236}">
                <a16:creationId xmlns:a16="http://schemas.microsoft.com/office/drawing/2014/main" id="{8BF98095-A6CA-1347-8F7B-111F3CF85DC8}"/>
              </a:ext>
            </a:extLst>
          </p:cNvPr>
          <p:cNvSpPr/>
          <p:nvPr/>
        </p:nvSpPr>
        <p:spPr>
          <a:xfrm flipV="1">
            <a:off x="277813" y="7651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194DF45B-43D4-1EEC-FB5A-3E19911BD720}"/>
              </a:ext>
            </a:extLst>
          </p:cNvPr>
          <p:cNvSpPr txBox="1">
            <a:spLocks noChangeArrowheads="1"/>
          </p:cNvSpPr>
          <p:nvPr/>
        </p:nvSpPr>
        <p:spPr bwMode="auto">
          <a:xfrm>
            <a:off x="2054225" y="2160588"/>
            <a:ext cx="1216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Disagree</a:t>
            </a:r>
          </a:p>
        </p:txBody>
      </p:sp>
      <p:sp>
        <p:nvSpPr>
          <p:cNvPr id="12" name="TextBox 11">
            <a:extLst>
              <a:ext uri="{FF2B5EF4-FFF2-40B4-BE49-F238E27FC236}">
                <a16:creationId xmlns:a16="http://schemas.microsoft.com/office/drawing/2014/main" id="{0241810D-7C8E-F55A-1A4F-BFED5C71371A}"/>
              </a:ext>
            </a:extLst>
          </p:cNvPr>
          <p:cNvSpPr txBox="1">
            <a:spLocks noChangeArrowheads="1"/>
          </p:cNvSpPr>
          <p:nvPr/>
        </p:nvSpPr>
        <p:spPr bwMode="auto">
          <a:xfrm>
            <a:off x="468313" y="2171700"/>
            <a:ext cx="1003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Agree</a:t>
            </a:r>
          </a:p>
        </p:txBody>
      </p:sp>
      <p:sp>
        <p:nvSpPr>
          <p:cNvPr id="28677" name="TextBox 12">
            <a:extLst>
              <a:ext uri="{FF2B5EF4-FFF2-40B4-BE49-F238E27FC236}">
                <a16:creationId xmlns:a16="http://schemas.microsoft.com/office/drawing/2014/main" id="{E91EF105-9014-A7C8-4990-8EDA73CBCC38}"/>
              </a:ext>
            </a:extLst>
          </p:cNvPr>
          <p:cNvSpPr txBox="1">
            <a:spLocks noChangeArrowheads="1"/>
          </p:cNvSpPr>
          <p:nvPr/>
        </p:nvSpPr>
        <p:spPr bwMode="auto">
          <a:xfrm>
            <a:off x="277813" y="615950"/>
            <a:ext cx="35798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To what extent do you agree with the following statement: </a:t>
            </a:r>
          </a:p>
          <a:p>
            <a:pPr eaLnBrk="1" hangingPunct="1">
              <a:spcBef>
                <a:spcPct val="0"/>
              </a:spcBef>
              <a:buClrTx/>
              <a:buSzTx/>
              <a:buFontTx/>
              <a:buNone/>
            </a:pPr>
            <a:r>
              <a:rPr lang="en-US" altLang="en-US" sz="1800"/>
              <a:t>“This story clearly highlights issues of inequality between women and men”</a:t>
            </a:r>
          </a:p>
        </p:txBody>
      </p:sp>
      <p:sp>
        <p:nvSpPr>
          <p:cNvPr id="18" name="Rectangle 17">
            <a:extLst>
              <a:ext uri="{FF2B5EF4-FFF2-40B4-BE49-F238E27FC236}">
                <a16:creationId xmlns:a16="http://schemas.microsoft.com/office/drawing/2014/main" id="{54A4A752-F756-0042-A236-4F374E2D234F}"/>
              </a:ext>
            </a:extLst>
          </p:cNvPr>
          <p:cNvSpPr/>
          <p:nvPr/>
        </p:nvSpPr>
        <p:spPr>
          <a:xfrm>
            <a:off x="2057400" y="2198688"/>
            <a:ext cx="1143000"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F909EE4D-73D6-584A-8EF1-6BF3E69F6080}"/>
              </a:ext>
            </a:extLst>
          </p:cNvPr>
          <p:cNvCxnSpPr/>
          <p:nvPr/>
        </p:nvCxnSpPr>
        <p:spPr>
          <a:xfrm flipV="1">
            <a:off x="2483768" y="5817467"/>
            <a:ext cx="0" cy="404812"/>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C0FCF94F-FEF9-3120-707D-E7AD616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18" y="6054989"/>
            <a:ext cx="562407" cy="787370"/>
          </a:xfrm>
          <a:prstGeom prst="rect">
            <a:avLst/>
          </a:prstGeom>
        </p:spPr>
      </p:pic>
      <p:sp>
        <p:nvSpPr>
          <p:cNvPr id="4" name="Content Placeholder 2">
            <a:extLst>
              <a:ext uri="{FF2B5EF4-FFF2-40B4-BE49-F238E27FC236}">
                <a16:creationId xmlns:a16="http://schemas.microsoft.com/office/drawing/2014/main" id="{21120358-4118-C1DF-1C02-2F008FAFB376}"/>
              </a:ext>
            </a:extLst>
          </p:cNvPr>
          <p:cNvSpPr txBox="1">
            <a:spLocks/>
          </p:cNvSpPr>
          <p:nvPr/>
        </p:nvSpPr>
        <p:spPr bwMode="auto">
          <a:xfrm>
            <a:off x="3748087" y="263802"/>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22" name="Content Placeholder 2">
            <a:extLst>
              <a:ext uri="{FF2B5EF4-FFF2-40B4-BE49-F238E27FC236}">
                <a16:creationId xmlns:a16="http://schemas.microsoft.com/office/drawing/2014/main" id="{E62221D2-FA1A-DA4B-AE9C-EC3E57013CF9}"/>
              </a:ext>
            </a:extLst>
          </p:cNvPr>
          <p:cNvSpPr txBox="1">
            <a:spLocks/>
          </p:cNvSpPr>
          <p:nvPr/>
        </p:nvSpPr>
        <p:spPr>
          <a:xfrm>
            <a:off x="4243386" y="1104805"/>
            <a:ext cx="3781425" cy="1000125"/>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Bef>
                <a:spcPts val="600"/>
              </a:spcBef>
              <a:spcAft>
                <a:spcPts val="0"/>
              </a:spcAft>
              <a:buClr>
                <a:schemeClr val="accent1"/>
              </a:buClr>
              <a:buSzPct val="70000"/>
              <a:defRPr/>
            </a:pPr>
            <a:r>
              <a:rPr lang="en-GB" sz="1400" dirty="0"/>
              <a:t>We disagree with the statement that ‘this story clearly highlights issues concerning inequality between women and men’, as the story does not explicitly address this issue.  </a:t>
            </a:r>
          </a:p>
        </p:txBody>
      </p:sp>
      <p:pic>
        <p:nvPicPr>
          <p:cNvPr id="6" name="Picture 5">
            <a:extLst>
              <a:ext uri="{FF2B5EF4-FFF2-40B4-BE49-F238E27FC236}">
                <a16:creationId xmlns:a16="http://schemas.microsoft.com/office/drawing/2014/main" id="{E1F3816E-C7CB-9F19-9909-94C796846588}"/>
              </a:ext>
            </a:extLst>
          </p:cNvPr>
          <p:cNvPicPr>
            <a:picLocks noChangeAspect="1"/>
          </p:cNvPicPr>
          <p:nvPr/>
        </p:nvPicPr>
        <p:blipFill>
          <a:blip r:embed="rId3"/>
          <a:stretch>
            <a:fillRect/>
          </a:stretch>
        </p:blipFill>
        <p:spPr>
          <a:xfrm>
            <a:off x="1073787" y="2780928"/>
            <a:ext cx="2196463" cy="2895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6BCA-0C0F-3F42-B1C0-6052D7C7A7EC}"/>
              </a:ext>
            </a:extLst>
          </p:cNvPr>
          <p:cNvSpPr>
            <a:spLocks noGrp="1"/>
          </p:cNvSpPr>
          <p:nvPr>
            <p:ph type="title"/>
          </p:nvPr>
        </p:nvSpPr>
        <p:spPr>
          <a:xfrm>
            <a:off x="87313" y="12700"/>
            <a:ext cx="3543300" cy="619125"/>
          </a:xfrm>
        </p:spPr>
        <p:txBody>
          <a:bodyPr/>
          <a:lstStyle/>
          <a:p>
            <a:pPr eaLnBrk="1" fontAlgn="auto" hangingPunct="1">
              <a:spcAft>
                <a:spcPts val="0"/>
              </a:spcAft>
              <a:defRPr/>
            </a:pPr>
            <a:r>
              <a:rPr lang="en-US" dirty="0">
                <a:solidFill>
                  <a:srgbClr val="00B050"/>
                </a:solidFill>
              </a:rPr>
              <a:t>Question 7</a:t>
            </a:r>
          </a:p>
        </p:txBody>
      </p:sp>
      <p:sp>
        <p:nvSpPr>
          <p:cNvPr id="5" name="Oval 4">
            <a:extLst>
              <a:ext uri="{FF2B5EF4-FFF2-40B4-BE49-F238E27FC236}">
                <a16:creationId xmlns:a16="http://schemas.microsoft.com/office/drawing/2014/main" id="{C9FB62A5-8F6D-C946-8724-0B6A4C02F6F3}"/>
              </a:ext>
            </a:extLst>
          </p:cNvPr>
          <p:cNvSpPr/>
          <p:nvPr/>
        </p:nvSpPr>
        <p:spPr>
          <a:xfrm flipH="1" flipV="1">
            <a:off x="242888" y="760413"/>
            <a:ext cx="60325"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699" name="TextBox 12">
            <a:extLst>
              <a:ext uri="{FF2B5EF4-FFF2-40B4-BE49-F238E27FC236}">
                <a16:creationId xmlns:a16="http://schemas.microsoft.com/office/drawing/2014/main" id="{CAAF91CA-EDFC-D375-CAEA-B57867440EFF}"/>
              </a:ext>
            </a:extLst>
          </p:cNvPr>
          <p:cNvSpPr txBox="1">
            <a:spLocks noChangeArrowheads="1"/>
          </p:cNvSpPr>
          <p:nvPr/>
        </p:nvSpPr>
        <p:spPr bwMode="auto">
          <a:xfrm>
            <a:off x="277813" y="631825"/>
            <a:ext cx="34671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a:t>To what extent do you agree with the following statement: </a:t>
            </a:r>
          </a:p>
          <a:p>
            <a:pPr eaLnBrk="1" hangingPunct="1">
              <a:spcBef>
                <a:spcPct val="0"/>
              </a:spcBef>
              <a:spcAft>
                <a:spcPts val="1200"/>
              </a:spcAft>
              <a:buClrTx/>
              <a:buSzTx/>
              <a:buFontTx/>
              <a:buNone/>
            </a:pPr>
            <a:r>
              <a:rPr lang="en-US" altLang="en-US" sz="1800"/>
              <a:t>“This story clearly challenges gender stereotypes.”</a:t>
            </a:r>
          </a:p>
        </p:txBody>
      </p:sp>
      <p:sp>
        <p:nvSpPr>
          <p:cNvPr id="19" name="TextBox 18">
            <a:extLst>
              <a:ext uri="{FF2B5EF4-FFF2-40B4-BE49-F238E27FC236}">
                <a16:creationId xmlns:a16="http://schemas.microsoft.com/office/drawing/2014/main" id="{991EC1A3-C3A7-6ACC-E88D-0030F2FA536E}"/>
              </a:ext>
            </a:extLst>
          </p:cNvPr>
          <p:cNvSpPr txBox="1">
            <a:spLocks noChangeArrowheads="1"/>
          </p:cNvSpPr>
          <p:nvPr/>
        </p:nvSpPr>
        <p:spPr bwMode="auto">
          <a:xfrm>
            <a:off x="1827213" y="2090738"/>
            <a:ext cx="1214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Disagree</a:t>
            </a:r>
          </a:p>
        </p:txBody>
      </p:sp>
      <p:sp>
        <p:nvSpPr>
          <p:cNvPr id="20" name="TextBox 19">
            <a:extLst>
              <a:ext uri="{FF2B5EF4-FFF2-40B4-BE49-F238E27FC236}">
                <a16:creationId xmlns:a16="http://schemas.microsoft.com/office/drawing/2014/main" id="{7D067A35-45F7-CA10-5420-56D94794E548}"/>
              </a:ext>
            </a:extLst>
          </p:cNvPr>
          <p:cNvSpPr txBox="1">
            <a:spLocks noChangeArrowheads="1"/>
          </p:cNvSpPr>
          <p:nvPr/>
        </p:nvSpPr>
        <p:spPr bwMode="auto">
          <a:xfrm>
            <a:off x="244475" y="2024063"/>
            <a:ext cx="1625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Agree</a:t>
            </a:r>
          </a:p>
        </p:txBody>
      </p:sp>
      <p:sp>
        <p:nvSpPr>
          <p:cNvPr id="25" name="Rectangle 24">
            <a:extLst>
              <a:ext uri="{FF2B5EF4-FFF2-40B4-BE49-F238E27FC236}">
                <a16:creationId xmlns:a16="http://schemas.microsoft.com/office/drawing/2014/main" id="{41F64CA7-9AC9-5D4B-A91F-5EE30AB0566E}"/>
              </a:ext>
            </a:extLst>
          </p:cNvPr>
          <p:cNvSpPr/>
          <p:nvPr/>
        </p:nvSpPr>
        <p:spPr>
          <a:xfrm>
            <a:off x="1849438" y="2109788"/>
            <a:ext cx="1143000"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5" name="Straight Arrow Connector 14">
            <a:extLst>
              <a:ext uri="{FF2B5EF4-FFF2-40B4-BE49-F238E27FC236}">
                <a16:creationId xmlns:a16="http://schemas.microsoft.com/office/drawing/2014/main" id="{6856C50A-E037-EF4A-8915-FFA66C516F01}"/>
              </a:ext>
            </a:extLst>
          </p:cNvPr>
          <p:cNvCxnSpPr/>
          <p:nvPr/>
        </p:nvCxnSpPr>
        <p:spPr>
          <a:xfrm flipH="1" flipV="1">
            <a:off x="3131840" y="6035093"/>
            <a:ext cx="6350" cy="404813"/>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9A5167CA-3A32-68FE-155F-344F71AC2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3" y="5788219"/>
            <a:ext cx="720080" cy="1008113"/>
          </a:xfrm>
          <a:prstGeom prst="rect">
            <a:avLst/>
          </a:prstGeom>
        </p:spPr>
      </p:pic>
      <p:sp>
        <p:nvSpPr>
          <p:cNvPr id="4" name="Content Placeholder 2">
            <a:extLst>
              <a:ext uri="{FF2B5EF4-FFF2-40B4-BE49-F238E27FC236}">
                <a16:creationId xmlns:a16="http://schemas.microsoft.com/office/drawing/2014/main" id="{ABF74BC3-F6C8-9F3E-538A-5E4A5E023996}"/>
              </a:ext>
            </a:extLst>
          </p:cNvPr>
          <p:cNvSpPr txBox="1">
            <a:spLocks/>
          </p:cNvSpPr>
          <p:nvPr/>
        </p:nvSpPr>
        <p:spPr bwMode="auto">
          <a:xfrm>
            <a:off x="3830638" y="188640"/>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22" name="Content Placeholder 2">
            <a:extLst>
              <a:ext uri="{FF2B5EF4-FFF2-40B4-BE49-F238E27FC236}">
                <a16:creationId xmlns:a16="http://schemas.microsoft.com/office/drawing/2014/main" id="{2A34AA77-E702-A849-AAE5-3FA6502501D8}"/>
              </a:ext>
            </a:extLst>
          </p:cNvPr>
          <p:cNvSpPr txBox="1">
            <a:spLocks/>
          </p:cNvSpPr>
          <p:nvPr/>
        </p:nvSpPr>
        <p:spPr>
          <a:xfrm>
            <a:off x="4387850" y="1196752"/>
            <a:ext cx="3781425" cy="642938"/>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Bef>
                <a:spcPts val="600"/>
              </a:spcBef>
              <a:spcAft>
                <a:spcPts val="0"/>
              </a:spcAft>
              <a:buClr>
                <a:schemeClr val="accent1"/>
              </a:buClr>
              <a:buSzPct val="70000"/>
              <a:buFont typeface="Wingdings"/>
              <a:buNone/>
              <a:defRPr/>
            </a:pPr>
            <a:r>
              <a:rPr lang="en-US" sz="1400" dirty="0"/>
              <a:t>Nothing in this story clearly challenges gender stereotypes. </a:t>
            </a:r>
            <a:r>
              <a:rPr lang="en-US" sz="1400" b="1" dirty="0"/>
              <a:t>Code 2. </a:t>
            </a:r>
          </a:p>
        </p:txBody>
      </p:sp>
      <p:pic>
        <p:nvPicPr>
          <p:cNvPr id="6" name="Picture 5">
            <a:extLst>
              <a:ext uri="{FF2B5EF4-FFF2-40B4-BE49-F238E27FC236}">
                <a16:creationId xmlns:a16="http://schemas.microsoft.com/office/drawing/2014/main" id="{A7F63B3C-0A20-1688-67FD-F9B818099B21}"/>
              </a:ext>
            </a:extLst>
          </p:cNvPr>
          <p:cNvPicPr>
            <a:picLocks noChangeAspect="1"/>
          </p:cNvPicPr>
          <p:nvPr/>
        </p:nvPicPr>
        <p:blipFill>
          <a:blip r:embed="rId3"/>
          <a:stretch>
            <a:fillRect/>
          </a:stretch>
        </p:blipFill>
        <p:spPr>
          <a:xfrm>
            <a:off x="1115616" y="2924944"/>
            <a:ext cx="2278856" cy="3004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ubtitle 2">
            <a:extLst>
              <a:ext uri="{FF2B5EF4-FFF2-40B4-BE49-F238E27FC236}">
                <a16:creationId xmlns:a16="http://schemas.microsoft.com/office/drawing/2014/main" id="{FD478643-5DD3-FBDB-A5F8-1F1A669735A0}"/>
              </a:ext>
            </a:extLst>
          </p:cNvPr>
          <p:cNvSpPr>
            <a:spLocks noGrp="1"/>
          </p:cNvSpPr>
          <p:nvPr>
            <p:ph type="subTitle" idx="1"/>
          </p:nvPr>
        </p:nvSpPr>
        <p:spPr>
          <a:xfrm>
            <a:off x="2528888" y="3914775"/>
            <a:ext cx="6172200" cy="1371600"/>
          </a:xfrm>
        </p:spPr>
        <p:txBody>
          <a:bodyPr/>
          <a:lstStyle/>
          <a:p>
            <a:pPr algn="r" eaLnBrk="1" hangingPunct="1"/>
            <a:r>
              <a:rPr lang="en-US" altLang="en-US"/>
              <a:t>Section 2: Journalists/Reporters</a:t>
            </a:r>
          </a:p>
        </p:txBody>
      </p:sp>
      <p:pic>
        <p:nvPicPr>
          <p:cNvPr id="30722" name="Picture 1">
            <a:extLst>
              <a:ext uri="{FF2B5EF4-FFF2-40B4-BE49-F238E27FC236}">
                <a16:creationId xmlns:a16="http://schemas.microsoft.com/office/drawing/2014/main" id="{C7612BEF-E887-889A-199E-24C232AF5A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158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1F34-6721-1E42-BA3A-57866D398B0D}"/>
              </a:ext>
            </a:extLst>
          </p:cNvPr>
          <p:cNvSpPr>
            <a:spLocks noGrp="1"/>
          </p:cNvSpPr>
          <p:nvPr>
            <p:ph type="title"/>
          </p:nvPr>
        </p:nvSpPr>
        <p:spPr>
          <a:xfrm>
            <a:off x="457200" y="-357188"/>
            <a:ext cx="3543300" cy="1143001"/>
          </a:xfrm>
        </p:spPr>
        <p:txBody>
          <a:bodyPr/>
          <a:lstStyle/>
          <a:p>
            <a:pPr eaLnBrk="1" fontAlgn="auto" hangingPunct="1">
              <a:spcAft>
                <a:spcPts val="0"/>
              </a:spcAft>
              <a:defRPr/>
            </a:pPr>
            <a:r>
              <a:rPr lang="en-US" dirty="0">
                <a:solidFill>
                  <a:srgbClr val="00B050"/>
                </a:solidFill>
              </a:rPr>
              <a:t>Guidelines</a:t>
            </a:r>
          </a:p>
        </p:txBody>
      </p:sp>
      <p:sp>
        <p:nvSpPr>
          <p:cNvPr id="15" name="TextBox 14">
            <a:extLst>
              <a:ext uri="{FF2B5EF4-FFF2-40B4-BE49-F238E27FC236}">
                <a16:creationId xmlns:a16="http://schemas.microsoft.com/office/drawing/2014/main" id="{D00178DA-D76E-86C9-7F3F-8A07C9B15DCF}"/>
              </a:ext>
            </a:extLst>
          </p:cNvPr>
          <p:cNvSpPr txBox="1">
            <a:spLocks noChangeArrowheads="1"/>
          </p:cNvSpPr>
          <p:nvPr/>
        </p:nvSpPr>
        <p:spPr bwMode="auto">
          <a:xfrm>
            <a:off x="539750" y="1693863"/>
            <a:ext cx="29194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In this section you will need to code:</a:t>
            </a:r>
          </a:p>
          <a:p>
            <a:pPr eaLnBrk="1" hangingPunct="1">
              <a:spcBef>
                <a:spcPct val="0"/>
              </a:spcBef>
              <a:buClrTx/>
              <a:buSzTx/>
              <a:buFontTx/>
              <a:buNone/>
            </a:pPr>
            <a:r>
              <a:rPr lang="en-US" altLang="en-US" sz="1800" dirty="0"/>
              <a:t> </a:t>
            </a:r>
          </a:p>
          <a:p>
            <a:pPr eaLnBrk="1" hangingPunct="1">
              <a:spcBef>
                <a:spcPct val="0"/>
              </a:spcBef>
              <a:buClrTx/>
              <a:buSzTx/>
              <a:buFont typeface="Arial" panose="020B0604020202020204" pitchFamily="34" charset="0"/>
              <a:buChar char="•"/>
            </a:pPr>
            <a:r>
              <a:rPr lang="en-US" altLang="en-US" sz="1800" dirty="0"/>
              <a:t>All journalists and reporters, in this case, Neil Nunes, Marc Ashdown, Jonathan Josephs, and Will Ross. </a:t>
            </a:r>
          </a:p>
        </p:txBody>
      </p:sp>
      <p:pic>
        <p:nvPicPr>
          <p:cNvPr id="3" name="Picture 2" descr="A person and person sitting on a globe&#10;&#10;AI-generated content may be incorrect.">
            <a:extLst>
              <a:ext uri="{FF2B5EF4-FFF2-40B4-BE49-F238E27FC236}">
                <a16:creationId xmlns:a16="http://schemas.microsoft.com/office/drawing/2014/main" id="{B456AC7D-BC73-285B-6981-5BDD0049E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10" y="5840635"/>
            <a:ext cx="720080" cy="1008113"/>
          </a:xfrm>
          <a:prstGeom prst="rect">
            <a:avLst/>
          </a:prstGeom>
        </p:spPr>
      </p:pic>
      <p:sp>
        <p:nvSpPr>
          <p:cNvPr id="4" name="Content Placeholder 2">
            <a:extLst>
              <a:ext uri="{FF2B5EF4-FFF2-40B4-BE49-F238E27FC236}">
                <a16:creationId xmlns:a16="http://schemas.microsoft.com/office/drawing/2014/main" id="{D8F08838-A2DB-4A03-E43D-C5305F0F9ED0}"/>
              </a:ext>
            </a:extLst>
          </p:cNvPr>
          <p:cNvSpPr txBox="1">
            <a:spLocks/>
          </p:cNvSpPr>
          <p:nvPr/>
        </p:nvSpPr>
        <p:spPr bwMode="auto">
          <a:xfrm>
            <a:off x="3830638" y="188640"/>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B6AB-B5B6-114E-9263-7236587F4E55}"/>
              </a:ext>
            </a:extLst>
          </p:cNvPr>
          <p:cNvSpPr>
            <a:spLocks noGrp="1"/>
          </p:cNvSpPr>
          <p:nvPr>
            <p:ph type="title"/>
          </p:nvPr>
        </p:nvSpPr>
        <p:spPr>
          <a:xfrm>
            <a:off x="107950" y="-315913"/>
            <a:ext cx="3892550" cy="911226"/>
          </a:xfrm>
        </p:spPr>
        <p:txBody>
          <a:bodyPr/>
          <a:lstStyle/>
          <a:p>
            <a:pPr eaLnBrk="1" fontAlgn="auto" hangingPunct="1">
              <a:spcAft>
                <a:spcPts val="0"/>
              </a:spcAft>
              <a:defRPr/>
            </a:pPr>
            <a:r>
              <a:rPr lang="en-US" dirty="0">
                <a:solidFill>
                  <a:srgbClr val="00B050"/>
                </a:solidFill>
              </a:rPr>
              <a:t>Questions 8 &amp; 9</a:t>
            </a:r>
          </a:p>
        </p:txBody>
      </p:sp>
      <p:sp>
        <p:nvSpPr>
          <p:cNvPr id="32770" name="TextBox 3">
            <a:extLst>
              <a:ext uri="{FF2B5EF4-FFF2-40B4-BE49-F238E27FC236}">
                <a16:creationId xmlns:a16="http://schemas.microsoft.com/office/drawing/2014/main" id="{731D3242-F049-660A-4046-AE4352996585}"/>
              </a:ext>
            </a:extLst>
          </p:cNvPr>
          <p:cNvSpPr txBox="1">
            <a:spLocks noChangeArrowheads="1"/>
          </p:cNvSpPr>
          <p:nvPr/>
        </p:nvSpPr>
        <p:spPr bwMode="auto">
          <a:xfrm>
            <a:off x="331788" y="644525"/>
            <a:ext cx="3749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dirty="0"/>
              <a:t>This is where the news anchors and reporters are coded. </a:t>
            </a:r>
          </a:p>
          <a:p>
            <a:pPr eaLnBrk="1" hangingPunct="1">
              <a:spcBef>
                <a:spcPct val="0"/>
              </a:spcBef>
              <a:spcAft>
                <a:spcPts val="1200"/>
              </a:spcAft>
              <a:buClrTx/>
              <a:buSzTx/>
              <a:buFontTx/>
              <a:buNone/>
            </a:pPr>
            <a:endParaRPr lang="en-US" altLang="en-US" sz="1800" dirty="0"/>
          </a:p>
        </p:txBody>
      </p:sp>
      <p:sp>
        <p:nvSpPr>
          <p:cNvPr id="5" name="Oval 4">
            <a:extLst>
              <a:ext uri="{FF2B5EF4-FFF2-40B4-BE49-F238E27FC236}">
                <a16:creationId xmlns:a16="http://schemas.microsoft.com/office/drawing/2014/main" id="{C5087476-F4F9-3D42-8393-AE24B152C88E}"/>
              </a:ext>
            </a:extLst>
          </p:cNvPr>
          <p:cNvSpPr/>
          <p:nvPr/>
        </p:nvSpPr>
        <p:spPr>
          <a:xfrm>
            <a:off x="317500" y="860425"/>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772" name="Rectangle 9">
            <a:extLst>
              <a:ext uri="{FF2B5EF4-FFF2-40B4-BE49-F238E27FC236}">
                <a16:creationId xmlns:a16="http://schemas.microsoft.com/office/drawing/2014/main" id="{1398ABA0-8CF8-0BAF-5929-1A3A249E669B}"/>
              </a:ext>
            </a:extLst>
          </p:cNvPr>
          <p:cNvSpPr>
            <a:spLocks noChangeArrowheads="1"/>
          </p:cNvSpPr>
          <p:nvPr/>
        </p:nvSpPr>
        <p:spPr bwMode="auto">
          <a:xfrm>
            <a:off x="219075" y="1501775"/>
            <a:ext cx="3705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buFontTx/>
              <a:buNone/>
            </a:pPr>
            <a:r>
              <a:rPr lang="en-US" altLang="en-US" sz="1500">
                <a:latin typeface="Arial" panose="020B0604020202020204" pitchFamily="34" charset="0"/>
              </a:rPr>
              <a:t>The news anchor is a man.</a:t>
            </a:r>
          </a:p>
          <a:p>
            <a:pPr eaLnBrk="1" hangingPunct="1">
              <a:buFontTx/>
              <a:buNone/>
            </a:pPr>
            <a:r>
              <a:rPr lang="en-US" altLang="en-US" sz="1500">
                <a:latin typeface="Arial" panose="020B0604020202020204" pitchFamily="34" charset="0"/>
              </a:rPr>
              <a:t>In this case, code ‘1’ for role and ‘2’ for sex. </a:t>
            </a:r>
          </a:p>
        </p:txBody>
      </p:sp>
      <p:sp>
        <p:nvSpPr>
          <p:cNvPr id="32774" name="Rectangle 9">
            <a:extLst>
              <a:ext uri="{FF2B5EF4-FFF2-40B4-BE49-F238E27FC236}">
                <a16:creationId xmlns:a16="http://schemas.microsoft.com/office/drawing/2014/main" id="{C562643C-5D38-0CE3-13E9-DC9EC9773344}"/>
              </a:ext>
            </a:extLst>
          </p:cNvPr>
          <p:cNvSpPr>
            <a:spLocks noChangeArrowheads="1"/>
          </p:cNvSpPr>
          <p:nvPr/>
        </p:nvSpPr>
        <p:spPr bwMode="auto">
          <a:xfrm>
            <a:off x="246063" y="2409825"/>
            <a:ext cx="380523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buFontTx/>
              <a:buNone/>
            </a:pPr>
            <a:r>
              <a:rPr lang="en-US" altLang="en-US" sz="1500" dirty="0">
                <a:latin typeface="Arial" panose="020B0604020202020204" pitchFamily="34" charset="0"/>
              </a:rPr>
              <a:t>The first, second, and third, reporters are a all men.</a:t>
            </a:r>
          </a:p>
          <a:p>
            <a:pPr eaLnBrk="1" hangingPunct="1">
              <a:buFontTx/>
              <a:buNone/>
            </a:pPr>
            <a:r>
              <a:rPr lang="en-US" altLang="en-US" sz="1500" dirty="0">
                <a:latin typeface="Arial" panose="020B0604020202020204" pitchFamily="34" charset="0"/>
              </a:rPr>
              <a:t>In this case, code ‘2’ for role and ‘2’ for sex. </a:t>
            </a:r>
          </a:p>
        </p:txBody>
      </p:sp>
      <p:cxnSp>
        <p:nvCxnSpPr>
          <p:cNvPr id="8" name="Straight Arrow Connector 7">
            <a:extLst>
              <a:ext uri="{FF2B5EF4-FFF2-40B4-BE49-F238E27FC236}">
                <a16:creationId xmlns:a16="http://schemas.microsoft.com/office/drawing/2014/main" id="{C8627FEE-A60C-A045-BDC7-9898E72EC7D2}"/>
              </a:ext>
            </a:extLst>
          </p:cNvPr>
          <p:cNvCxnSpPr/>
          <p:nvPr/>
        </p:nvCxnSpPr>
        <p:spPr>
          <a:xfrm flipV="1">
            <a:off x="1949293" y="6001496"/>
            <a:ext cx="611187" cy="31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4DAEE7F-F612-6343-B2CC-D9F776E276B9}"/>
              </a:ext>
            </a:extLst>
          </p:cNvPr>
          <p:cNvCxnSpPr/>
          <p:nvPr/>
        </p:nvCxnSpPr>
        <p:spPr>
          <a:xfrm>
            <a:off x="1793081" y="5833588"/>
            <a:ext cx="827087" cy="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29F575C1-4B03-AE13-0C3D-F4028206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14" y="5845048"/>
            <a:ext cx="720080" cy="1008113"/>
          </a:xfrm>
          <a:prstGeom prst="rect">
            <a:avLst/>
          </a:prstGeom>
        </p:spPr>
      </p:pic>
      <p:sp>
        <p:nvSpPr>
          <p:cNvPr id="4" name="Content Placeholder 2">
            <a:extLst>
              <a:ext uri="{FF2B5EF4-FFF2-40B4-BE49-F238E27FC236}">
                <a16:creationId xmlns:a16="http://schemas.microsoft.com/office/drawing/2014/main" id="{6DF4EA6F-3638-3FF9-3789-4EBBE2D050D4}"/>
              </a:ext>
            </a:extLst>
          </p:cNvPr>
          <p:cNvSpPr txBox="1">
            <a:spLocks/>
          </p:cNvSpPr>
          <p:nvPr/>
        </p:nvSpPr>
        <p:spPr bwMode="auto">
          <a:xfrm>
            <a:off x="3830638" y="188640"/>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3" name="Content Placeholder 2">
            <a:extLst>
              <a:ext uri="{FF2B5EF4-FFF2-40B4-BE49-F238E27FC236}">
                <a16:creationId xmlns:a16="http://schemas.microsoft.com/office/drawing/2014/main" id="{9BD60B4D-CE8B-9D43-AD7C-17C7CF21EC9E}"/>
              </a:ext>
            </a:extLst>
          </p:cNvPr>
          <p:cNvSpPr txBox="1">
            <a:spLocks/>
          </p:cNvSpPr>
          <p:nvPr/>
        </p:nvSpPr>
        <p:spPr>
          <a:xfrm>
            <a:off x="4572000" y="962244"/>
            <a:ext cx="3456384" cy="2466756"/>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eaLnBrk="1" hangingPunct="1">
              <a:defRPr/>
            </a:pPr>
            <a:r>
              <a:rPr lang="en-CA" sz="1400" dirty="0"/>
              <a:t>Neil Nunes</a:t>
            </a:r>
          </a:p>
          <a:p>
            <a:pPr algn="ctr" eaLnBrk="1" hangingPunct="1">
              <a:defRPr/>
            </a:pPr>
            <a:r>
              <a:rPr lang="en-GB" sz="1400" b="1" dirty="0"/>
              <a:t>8 - Role</a:t>
            </a:r>
            <a:r>
              <a:rPr lang="en-GB" sz="1400" dirty="0"/>
              <a:t>: </a:t>
            </a:r>
            <a:r>
              <a:rPr lang="en-GB" sz="1400" b="1" dirty="0"/>
              <a:t>Code 1 </a:t>
            </a:r>
            <a:r>
              <a:rPr lang="en-GB" sz="1400" dirty="0"/>
              <a:t>for ‘Anchor’</a:t>
            </a:r>
            <a:endParaRPr lang="en-CA" sz="1400" dirty="0"/>
          </a:p>
          <a:p>
            <a:pPr algn="ctr" eaLnBrk="1" hangingPunct="1">
              <a:defRPr/>
            </a:pPr>
            <a:r>
              <a:rPr lang="en-GB" sz="1400" b="1" dirty="0"/>
              <a:t>9 - Sex</a:t>
            </a:r>
            <a:r>
              <a:rPr lang="en-GB" sz="1400" dirty="0"/>
              <a:t>: </a:t>
            </a:r>
            <a:r>
              <a:rPr lang="en-GB" sz="1400" b="1" dirty="0"/>
              <a:t>Code 2</a:t>
            </a:r>
            <a:r>
              <a:rPr lang="en-GB" sz="1400" dirty="0"/>
              <a:t> for ‘male’</a:t>
            </a:r>
            <a:endParaRPr lang="en-CA" sz="1400" dirty="0"/>
          </a:p>
          <a:p>
            <a:pPr algn="ctr" eaLnBrk="1" hangingPunct="1">
              <a:defRPr/>
            </a:pPr>
            <a:r>
              <a:rPr lang="en-GB" sz="1400" dirty="0"/>
              <a:t> </a:t>
            </a:r>
            <a:endParaRPr lang="en-CA" sz="1400" dirty="0"/>
          </a:p>
          <a:p>
            <a:pPr algn="ctr" eaLnBrk="1" hangingPunct="1">
              <a:defRPr/>
            </a:pPr>
            <a:r>
              <a:rPr lang="en-CA" sz="1400" dirty="0"/>
              <a:t>Marc Ashdown</a:t>
            </a:r>
          </a:p>
          <a:p>
            <a:pPr algn="ctr" eaLnBrk="1" hangingPunct="1">
              <a:defRPr/>
            </a:pPr>
            <a:r>
              <a:rPr lang="en-GB" sz="1400" b="1" dirty="0"/>
              <a:t>8- Role</a:t>
            </a:r>
            <a:r>
              <a:rPr lang="en-GB" sz="1400" dirty="0"/>
              <a:t>: </a:t>
            </a:r>
            <a:r>
              <a:rPr lang="en-GB" sz="1400" b="1" dirty="0"/>
              <a:t>Code 2 </a:t>
            </a:r>
            <a:r>
              <a:rPr lang="en-GB" sz="1400" dirty="0"/>
              <a:t>for ‘Reporter’</a:t>
            </a:r>
            <a:endParaRPr lang="en-CA" sz="1400" dirty="0"/>
          </a:p>
          <a:p>
            <a:pPr algn="ctr" eaLnBrk="1" hangingPunct="1">
              <a:defRPr/>
            </a:pPr>
            <a:r>
              <a:rPr lang="en-GB" sz="1400" b="1" dirty="0"/>
              <a:t>9 - Sex</a:t>
            </a:r>
            <a:r>
              <a:rPr lang="en-GB" sz="1400" dirty="0"/>
              <a:t>: </a:t>
            </a:r>
            <a:r>
              <a:rPr lang="en-GB" sz="1400" b="1" dirty="0"/>
              <a:t>Code 2</a:t>
            </a:r>
            <a:r>
              <a:rPr lang="en-GB" sz="1400" dirty="0"/>
              <a:t> for ‘male’</a:t>
            </a:r>
          </a:p>
          <a:p>
            <a:pPr algn="ctr" eaLnBrk="1" hangingPunct="1">
              <a:defRPr/>
            </a:pPr>
            <a:endParaRPr lang="en-GB" sz="1400" dirty="0"/>
          </a:p>
          <a:p>
            <a:pPr algn="ctr" eaLnBrk="1" hangingPunct="1">
              <a:defRPr/>
            </a:pPr>
            <a:r>
              <a:rPr lang="en-CA" sz="1400" dirty="0"/>
              <a:t>Jonathan Josephs</a:t>
            </a:r>
          </a:p>
          <a:p>
            <a:pPr algn="ctr" eaLnBrk="1" hangingPunct="1">
              <a:defRPr/>
            </a:pPr>
            <a:r>
              <a:rPr lang="en-GB" sz="1400" b="1" dirty="0"/>
              <a:t>8- Role</a:t>
            </a:r>
            <a:r>
              <a:rPr lang="en-GB" sz="1400" dirty="0"/>
              <a:t>: </a:t>
            </a:r>
            <a:r>
              <a:rPr lang="en-GB" sz="1400" b="1" dirty="0"/>
              <a:t>Code 2 </a:t>
            </a:r>
            <a:r>
              <a:rPr lang="en-GB" sz="1400" dirty="0"/>
              <a:t>for ‘Reporter’</a:t>
            </a:r>
            <a:endParaRPr lang="en-CA" sz="1400" dirty="0"/>
          </a:p>
          <a:p>
            <a:pPr algn="ctr" eaLnBrk="1" hangingPunct="1">
              <a:defRPr/>
            </a:pPr>
            <a:r>
              <a:rPr lang="en-GB" sz="1400" b="1" dirty="0"/>
              <a:t>9 - Sex</a:t>
            </a:r>
            <a:r>
              <a:rPr lang="en-GB" sz="1400" dirty="0"/>
              <a:t>: </a:t>
            </a:r>
            <a:r>
              <a:rPr lang="en-GB" sz="1400" b="1" dirty="0"/>
              <a:t>Code 2</a:t>
            </a:r>
            <a:r>
              <a:rPr lang="en-GB" sz="1400" dirty="0"/>
              <a:t> for ‘male’</a:t>
            </a:r>
          </a:p>
          <a:p>
            <a:pPr algn="ctr" eaLnBrk="1" hangingPunct="1">
              <a:defRPr/>
            </a:pPr>
            <a:endParaRPr lang="en-GB" sz="1400" dirty="0"/>
          </a:p>
          <a:p>
            <a:pPr algn="ctr" eaLnBrk="1" hangingPunct="1">
              <a:defRPr/>
            </a:pPr>
            <a:r>
              <a:rPr lang="en-CA" sz="1400" dirty="0"/>
              <a:t>Will Ross</a:t>
            </a:r>
          </a:p>
          <a:p>
            <a:pPr algn="ctr" eaLnBrk="1" hangingPunct="1">
              <a:defRPr/>
            </a:pPr>
            <a:r>
              <a:rPr lang="en-GB" sz="1400" b="1" dirty="0"/>
              <a:t>8- Role</a:t>
            </a:r>
            <a:r>
              <a:rPr lang="en-GB" sz="1400" dirty="0"/>
              <a:t>: </a:t>
            </a:r>
            <a:r>
              <a:rPr lang="en-GB" sz="1400" b="1" dirty="0"/>
              <a:t>Code 2 </a:t>
            </a:r>
            <a:r>
              <a:rPr lang="en-GB" sz="1400" dirty="0"/>
              <a:t>for ‘Reporter’</a:t>
            </a:r>
            <a:endParaRPr lang="en-CA" sz="1400" dirty="0"/>
          </a:p>
          <a:p>
            <a:pPr algn="ctr" eaLnBrk="1" hangingPunct="1">
              <a:defRPr/>
            </a:pPr>
            <a:r>
              <a:rPr lang="en-GB" sz="1400" b="1" dirty="0"/>
              <a:t>9 - Sex</a:t>
            </a:r>
            <a:r>
              <a:rPr lang="en-GB" sz="1400" dirty="0"/>
              <a:t>: </a:t>
            </a:r>
            <a:r>
              <a:rPr lang="en-GB" sz="1400" b="1" dirty="0"/>
              <a:t>Code 2</a:t>
            </a:r>
            <a:r>
              <a:rPr lang="en-GB" sz="1400" dirty="0"/>
              <a:t> for ‘male’</a:t>
            </a:r>
            <a:endParaRPr lang="en-CA" sz="1400" dirty="0"/>
          </a:p>
          <a:p>
            <a:pPr algn="ctr" eaLnBrk="1" hangingPunct="1">
              <a:defRPr/>
            </a:pPr>
            <a:endParaRPr lang="en-GB" sz="1400" dirty="0"/>
          </a:p>
          <a:p>
            <a:pPr algn="ctr" eaLnBrk="1" hangingPunct="1">
              <a:defRPr/>
            </a:pPr>
            <a:endParaRPr lang="en-CA" sz="1400" dirty="0"/>
          </a:p>
          <a:p>
            <a:pPr algn="ctr" eaLnBrk="1" hangingPunct="1">
              <a:defRPr/>
            </a:pPr>
            <a:endParaRPr lang="en-CA" sz="1400" dirty="0"/>
          </a:p>
        </p:txBody>
      </p:sp>
      <p:pic>
        <p:nvPicPr>
          <p:cNvPr id="7" name="Picture 6">
            <a:extLst>
              <a:ext uri="{FF2B5EF4-FFF2-40B4-BE49-F238E27FC236}">
                <a16:creationId xmlns:a16="http://schemas.microsoft.com/office/drawing/2014/main" id="{3E5B744C-42AC-15C9-B434-5D4691322256}"/>
              </a:ext>
            </a:extLst>
          </p:cNvPr>
          <p:cNvPicPr>
            <a:picLocks noChangeAspect="1"/>
          </p:cNvPicPr>
          <p:nvPr/>
        </p:nvPicPr>
        <p:blipFill>
          <a:blip r:embed="rId3"/>
          <a:stretch>
            <a:fillRect/>
          </a:stretch>
        </p:blipFill>
        <p:spPr>
          <a:xfrm>
            <a:off x="2761457" y="3364885"/>
            <a:ext cx="698500" cy="3213100"/>
          </a:xfrm>
          <a:prstGeom prst="rect">
            <a:avLst/>
          </a:prstGeom>
        </p:spPr>
      </p:pic>
      <p:cxnSp>
        <p:nvCxnSpPr>
          <p:cNvPr id="10" name="Straight Arrow Connector 9">
            <a:extLst>
              <a:ext uri="{FF2B5EF4-FFF2-40B4-BE49-F238E27FC236}">
                <a16:creationId xmlns:a16="http://schemas.microsoft.com/office/drawing/2014/main" id="{3226C95F-E616-C82C-E27A-BD7F58274BF6}"/>
              </a:ext>
            </a:extLst>
          </p:cNvPr>
          <p:cNvCxnSpPr/>
          <p:nvPr/>
        </p:nvCxnSpPr>
        <p:spPr>
          <a:xfrm flipV="1">
            <a:off x="1960882" y="6210300"/>
            <a:ext cx="611187" cy="31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C7A6F878-EEB2-2462-9411-3F26270F4A67}"/>
              </a:ext>
            </a:extLst>
          </p:cNvPr>
          <p:cNvCxnSpPr/>
          <p:nvPr/>
        </p:nvCxnSpPr>
        <p:spPr>
          <a:xfrm flipV="1">
            <a:off x="1964929" y="6409771"/>
            <a:ext cx="611187" cy="31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2">
            <a:extLst>
              <a:ext uri="{FF2B5EF4-FFF2-40B4-BE49-F238E27FC236}">
                <a16:creationId xmlns:a16="http://schemas.microsoft.com/office/drawing/2014/main" id="{1B3A8324-985C-99D3-3D01-F1D047C784AA}"/>
              </a:ext>
            </a:extLst>
          </p:cNvPr>
          <p:cNvSpPr>
            <a:spLocks noGrp="1"/>
          </p:cNvSpPr>
          <p:nvPr>
            <p:ph type="subTitle" idx="1"/>
          </p:nvPr>
        </p:nvSpPr>
        <p:spPr>
          <a:xfrm>
            <a:off x="2528888" y="3914775"/>
            <a:ext cx="6172200" cy="1371600"/>
          </a:xfrm>
        </p:spPr>
        <p:txBody>
          <a:bodyPr/>
          <a:lstStyle/>
          <a:p>
            <a:pPr algn="r" eaLnBrk="1" hangingPunct="1"/>
            <a:r>
              <a:rPr lang="en-US" altLang="en-US"/>
              <a:t>Section 3: People in the news</a:t>
            </a:r>
          </a:p>
        </p:txBody>
      </p:sp>
      <p:pic>
        <p:nvPicPr>
          <p:cNvPr id="33794" name="Picture 1">
            <a:extLst>
              <a:ext uri="{FF2B5EF4-FFF2-40B4-BE49-F238E27FC236}">
                <a16:creationId xmlns:a16="http://schemas.microsoft.com/office/drawing/2014/main" id="{90AB0A99-B304-8BF0-75F3-DC1B576B57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158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1F34-6721-1E42-BA3A-57866D398B0D}"/>
              </a:ext>
            </a:extLst>
          </p:cNvPr>
          <p:cNvSpPr>
            <a:spLocks noGrp="1"/>
          </p:cNvSpPr>
          <p:nvPr>
            <p:ph type="title"/>
          </p:nvPr>
        </p:nvSpPr>
        <p:spPr>
          <a:xfrm>
            <a:off x="23813" y="-473075"/>
            <a:ext cx="3543300" cy="946150"/>
          </a:xfrm>
        </p:spPr>
        <p:txBody>
          <a:bodyPr/>
          <a:lstStyle/>
          <a:p>
            <a:pPr eaLnBrk="1" fontAlgn="auto" hangingPunct="1">
              <a:spcAft>
                <a:spcPts val="0"/>
              </a:spcAft>
              <a:defRPr/>
            </a:pPr>
            <a:r>
              <a:rPr lang="en-US" dirty="0">
                <a:solidFill>
                  <a:srgbClr val="00B050"/>
                </a:solidFill>
              </a:rPr>
              <a:t>Guidelines</a:t>
            </a:r>
          </a:p>
        </p:txBody>
      </p:sp>
      <p:sp>
        <p:nvSpPr>
          <p:cNvPr id="15" name="TextBox 14">
            <a:extLst>
              <a:ext uri="{FF2B5EF4-FFF2-40B4-BE49-F238E27FC236}">
                <a16:creationId xmlns:a16="http://schemas.microsoft.com/office/drawing/2014/main" id="{330F8308-F41F-7027-E29A-5B76F8DC10F4}"/>
              </a:ext>
            </a:extLst>
          </p:cNvPr>
          <p:cNvSpPr txBox="1">
            <a:spLocks noChangeArrowheads="1"/>
          </p:cNvSpPr>
          <p:nvPr/>
        </p:nvSpPr>
        <p:spPr bwMode="auto">
          <a:xfrm>
            <a:off x="138113" y="561975"/>
            <a:ext cx="36068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In this section you will need to code:</a:t>
            </a:r>
          </a:p>
          <a:p>
            <a:pPr eaLnBrk="1" hangingPunct="1">
              <a:spcBef>
                <a:spcPct val="0"/>
              </a:spcBef>
              <a:buClrTx/>
              <a:buSzTx/>
              <a:buFontTx/>
              <a:buNone/>
            </a:pPr>
            <a:endParaRPr lang="en-US" altLang="en-US" sz="1600" dirty="0"/>
          </a:p>
          <a:p>
            <a:pPr eaLnBrk="1" hangingPunct="1">
              <a:spcBef>
                <a:spcPct val="0"/>
              </a:spcBef>
              <a:buClrTx/>
              <a:buSzTx/>
              <a:buFont typeface="Arial" panose="020B0604020202020204" pitchFamily="34" charset="0"/>
              <a:buChar char="•"/>
            </a:pPr>
            <a:r>
              <a:rPr lang="en-US" altLang="en-US" sz="1400" dirty="0"/>
              <a:t>All people that appear in the story, in this case </a:t>
            </a:r>
            <a:r>
              <a:rPr lang="es-ES" sz="1400" b="1" kern="100" dirty="0" err="1">
                <a:latin typeface="Aptos" panose="020B0004020202020204" pitchFamily="34" charset="0"/>
                <a:ea typeface="Aptos" panose="020B0004020202020204" pitchFamily="34" charset="0"/>
                <a:cs typeface="Times New Roman" panose="02020603050405020304" pitchFamily="18" charset="0"/>
              </a:rPr>
              <a:t>Ngozi</a:t>
            </a:r>
            <a:r>
              <a:rPr lang="es-ES" sz="1400" b="1" kern="100" dirty="0">
                <a:latin typeface="Aptos" panose="020B0004020202020204" pitchFamily="34" charset="0"/>
                <a:ea typeface="Aptos" panose="020B0004020202020204" pitchFamily="34" charset="0"/>
                <a:cs typeface="Times New Roman" panose="02020603050405020304" pitchFamily="18" charset="0"/>
              </a:rPr>
              <a:t> Okonjo-Iweala</a:t>
            </a:r>
            <a:r>
              <a:rPr lang="en-US" altLang="en-US" sz="1400" dirty="0"/>
              <a:t>, and a nameless cloths factory owner. Each ‘person in the news’ is given their own row on the coding sheet in columns  10 to 19. </a:t>
            </a:r>
          </a:p>
          <a:p>
            <a:pPr eaLnBrk="1" hangingPunct="1">
              <a:spcBef>
                <a:spcPct val="0"/>
              </a:spcBef>
              <a:buClrTx/>
              <a:buSzTx/>
              <a:buFont typeface="Arial" panose="020B0604020202020204" pitchFamily="34" charset="0"/>
              <a:buChar char="•"/>
            </a:pPr>
            <a:endParaRPr lang="en-US" altLang="en-US" sz="1600" dirty="0"/>
          </a:p>
          <a:p>
            <a:pPr eaLnBrk="1" hangingPunct="1">
              <a:spcBef>
                <a:spcPct val="0"/>
              </a:spcBef>
              <a:buClrTx/>
              <a:buSzTx/>
              <a:buFont typeface="Arial" panose="020B0604020202020204" pitchFamily="34" charset="0"/>
              <a:buChar char="•"/>
            </a:pPr>
            <a:endParaRPr lang="en-US" altLang="en-US" sz="1600" dirty="0"/>
          </a:p>
          <a:p>
            <a:pPr eaLnBrk="1" hangingPunct="1">
              <a:spcBef>
                <a:spcPct val="0"/>
              </a:spcBef>
              <a:buClrTx/>
              <a:buSzTx/>
              <a:buFont typeface="Wingdings" pitchFamily="2" charset="2"/>
              <a:buNone/>
            </a:pPr>
            <a:endParaRPr lang="en-US" altLang="en-US" sz="1600" dirty="0"/>
          </a:p>
        </p:txBody>
      </p:sp>
      <p:sp>
        <p:nvSpPr>
          <p:cNvPr id="34820" name="Rectangle 2">
            <a:extLst>
              <a:ext uri="{FF2B5EF4-FFF2-40B4-BE49-F238E27FC236}">
                <a16:creationId xmlns:a16="http://schemas.microsoft.com/office/drawing/2014/main" id="{D991DAF6-9D2E-47BF-0693-00332C9CD8CF}"/>
              </a:ext>
            </a:extLst>
          </p:cNvPr>
          <p:cNvSpPr>
            <a:spLocks noChangeArrowheads="1"/>
          </p:cNvSpPr>
          <p:nvPr/>
        </p:nvSpPr>
        <p:spPr bwMode="auto">
          <a:xfrm>
            <a:off x="-4763" y="2017713"/>
            <a:ext cx="389413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628650" indent="-1714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Arial" panose="020B0604020202020204" pitchFamily="34" charset="0"/>
              <a:buChar char="•"/>
            </a:pPr>
            <a:endParaRPr lang="en-US" altLang="en-US" sz="1600">
              <a:solidFill>
                <a:srgbClr val="00B050"/>
              </a:solidFill>
              <a:latin typeface="Century Schoolbook" panose="02040604050505020304" pitchFamily="18" charset="0"/>
            </a:endParaRPr>
          </a:p>
          <a:p>
            <a:pPr lvl="1" eaLnBrk="1" hangingPunct="1">
              <a:buFont typeface="Arial" panose="020B0604020202020204" pitchFamily="34" charset="0"/>
              <a:buChar char="•"/>
            </a:pPr>
            <a:r>
              <a:rPr lang="en-US" altLang="en-US" sz="1400">
                <a:solidFill>
                  <a:srgbClr val="00B050"/>
                </a:solidFill>
                <a:latin typeface="Century Schoolbook" panose="02040604050505020304" pitchFamily="18" charset="0"/>
              </a:rPr>
              <a:t>Code:</a:t>
            </a:r>
            <a:r>
              <a:rPr lang="en-US" altLang="en-US" sz="1400">
                <a:latin typeface="Century Schoolbook" panose="02040604050505020304" pitchFamily="18" charset="0"/>
              </a:rPr>
              <a:t> (i) Each person in the story who speaks (ii) any person whom the story is about, even if they do not speak. </a:t>
            </a:r>
          </a:p>
          <a:p>
            <a:pPr lvl="1" eaLnBrk="1" hangingPunct="1">
              <a:buFont typeface="Arial" panose="020B0604020202020204" pitchFamily="34" charset="0"/>
              <a:buChar char="•"/>
            </a:pPr>
            <a:endParaRPr lang="en-US" altLang="en-US" sz="1400">
              <a:latin typeface="Century Schoolbook" panose="02040604050505020304" pitchFamily="18" charset="0"/>
            </a:endParaRPr>
          </a:p>
          <a:p>
            <a:pPr lvl="1" eaLnBrk="1" hangingPunct="1">
              <a:buFont typeface="Arial" panose="020B0604020202020204" pitchFamily="34" charset="0"/>
              <a:buChar char="•"/>
            </a:pPr>
            <a:r>
              <a:rPr lang="en-US" altLang="en-US" sz="1400">
                <a:solidFill>
                  <a:srgbClr val="FF0000"/>
                </a:solidFill>
                <a:latin typeface="Century Schoolbook" panose="02040604050505020304" pitchFamily="18" charset="0"/>
              </a:rPr>
              <a:t>Do not code: </a:t>
            </a:r>
            <a:r>
              <a:rPr lang="en-US" altLang="en-US" sz="1400">
                <a:latin typeface="Century Schoolbook" panose="02040604050505020304" pitchFamily="18" charset="0"/>
              </a:rPr>
              <a:t>(i) Groups (e.g. a group of nurses, a group of soldiers); (ii) Organisations, companies, collectivities (e.g. political parties); (iii) Characters in novels or movies (unless the story is about them); (iv)Deceased historical figures (unless the story is about them); Interpreters </a:t>
            </a:r>
          </a:p>
        </p:txBody>
      </p:sp>
      <p:pic>
        <p:nvPicPr>
          <p:cNvPr id="34821" name="Picture 6">
            <a:extLst>
              <a:ext uri="{FF2B5EF4-FFF2-40B4-BE49-F238E27FC236}">
                <a16:creationId xmlns:a16="http://schemas.microsoft.com/office/drawing/2014/main" id="{D1C981F7-6D6F-96F8-D4C8-E5FEAEA784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367088"/>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a:extLst>
              <a:ext uri="{FF2B5EF4-FFF2-40B4-BE49-F238E27FC236}">
                <a16:creationId xmlns:a16="http://schemas.microsoft.com/office/drawing/2014/main" id="{D2D34CAE-1173-7BEF-F268-379AAA1011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738" y="2349500"/>
            <a:ext cx="323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and person sitting on a globe&#10;&#10;AI-generated content may be incorrect.">
            <a:extLst>
              <a:ext uri="{FF2B5EF4-FFF2-40B4-BE49-F238E27FC236}">
                <a16:creationId xmlns:a16="http://schemas.microsoft.com/office/drawing/2014/main" id="{AF063631-F3DA-50B8-A364-FD2ECB182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35" y="5796393"/>
            <a:ext cx="720080" cy="1008113"/>
          </a:xfrm>
          <a:prstGeom prst="rect">
            <a:avLst/>
          </a:prstGeom>
        </p:spPr>
      </p:pic>
      <p:sp>
        <p:nvSpPr>
          <p:cNvPr id="4" name="Content Placeholder 2">
            <a:extLst>
              <a:ext uri="{FF2B5EF4-FFF2-40B4-BE49-F238E27FC236}">
                <a16:creationId xmlns:a16="http://schemas.microsoft.com/office/drawing/2014/main" id="{71649835-FF26-7046-92AD-4E003969003F}"/>
              </a:ext>
            </a:extLst>
          </p:cNvPr>
          <p:cNvSpPr txBox="1">
            <a:spLocks/>
          </p:cNvSpPr>
          <p:nvPr/>
        </p:nvSpPr>
        <p:spPr bwMode="auto">
          <a:xfrm>
            <a:off x="3830638" y="188640"/>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B0E09BF-7C15-D81E-76F0-65E14B6E1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485900"/>
            <a:ext cx="758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C74B3F1-8FE8-6942-AB8D-BFD7B2392B5D}"/>
              </a:ext>
            </a:extLst>
          </p:cNvPr>
          <p:cNvSpPr>
            <a:spLocks noGrp="1"/>
          </p:cNvSpPr>
          <p:nvPr>
            <p:ph type="title"/>
          </p:nvPr>
        </p:nvSpPr>
        <p:spPr/>
        <p:txBody>
          <a:bodyPr/>
          <a:lstStyle/>
          <a:p>
            <a:pPr eaLnBrk="1" fontAlgn="auto" hangingPunct="1">
              <a:spcAft>
                <a:spcPts val="0"/>
              </a:spcAft>
              <a:defRPr/>
            </a:pPr>
            <a:r>
              <a:rPr lang="en-US" dirty="0">
                <a:solidFill>
                  <a:srgbClr val="00B050"/>
                </a:solidFill>
              </a:rPr>
              <a:t>An international initiative…</a:t>
            </a:r>
          </a:p>
        </p:txBody>
      </p:sp>
      <p:sp>
        <p:nvSpPr>
          <p:cNvPr id="3" name="Content Placeholder 2">
            <a:extLst>
              <a:ext uri="{FF2B5EF4-FFF2-40B4-BE49-F238E27FC236}">
                <a16:creationId xmlns:a16="http://schemas.microsoft.com/office/drawing/2014/main" id="{F95B82FD-E883-2E44-9C2E-C9807BB707A2}"/>
              </a:ext>
            </a:extLst>
          </p:cNvPr>
          <p:cNvSpPr>
            <a:spLocks noGrp="1"/>
          </p:cNvSpPr>
          <p:nvPr>
            <p:ph sz="quarter" idx="1"/>
          </p:nvPr>
        </p:nvSpPr>
        <p:spPr>
          <a:xfrm>
            <a:off x="461963" y="2500313"/>
            <a:ext cx="7467600" cy="2500312"/>
          </a:xfrm>
        </p:spPr>
        <p:txBody>
          <a:bodyPr>
            <a:normAutofit fontScale="92500"/>
          </a:bodyPr>
          <a:lstStyle/>
          <a:p>
            <a:pPr marL="274320" indent="0" algn="ctr" eaLnBrk="1" fontAlgn="auto" hangingPunct="1">
              <a:spcAft>
                <a:spcPts val="0"/>
              </a:spcAft>
              <a:buFont typeface="Wingdings"/>
              <a:buNone/>
              <a:defRPr/>
            </a:pPr>
            <a:r>
              <a:rPr lang="en-US" dirty="0"/>
              <a:t>Because media monitoring is taking place in over 100 different countries across the globe, it is critical that all participants have a uniform understanding of the way the monitoring materials should be applied.  Please use this presentation as a means of familiarising yourself with the materials and becoming comfortable with their application. </a:t>
            </a:r>
          </a:p>
        </p:txBody>
      </p:sp>
      <p:pic>
        <p:nvPicPr>
          <p:cNvPr id="4" name="Picture 3" descr="A person and person sitting on a globe&#10;&#10;AI-generated content may be incorrect.">
            <a:extLst>
              <a:ext uri="{FF2B5EF4-FFF2-40B4-BE49-F238E27FC236}">
                <a16:creationId xmlns:a16="http://schemas.microsoft.com/office/drawing/2014/main" id="{5ADD747A-BAAA-D9CC-A2CD-966B4D6DD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31" y="5769982"/>
            <a:ext cx="720080" cy="100811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500"/>
                            </p:stCondLst>
                            <p:childTnLst>
                              <p:par>
                                <p:cTn id="9" presetID="10" presetClass="exit" presetSubtype="0" fill="hold" nodeType="afterEffect">
                                  <p:stCondLst>
                                    <p:cond delay="1000"/>
                                  </p:stCondLst>
                                  <p:childTnLst>
                                    <p:animEffect transition="out" filter="fade">
                                      <p:cBhvr>
                                        <p:cTn id="10" dur="2000"/>
                                        <p:tgtEl>
                                          <p:spTgt spid="1026"/>
                                        </p:tgtEl>
                                      </p:cBhvr>
                                    </p:animEffect>
                                    <p:set>
                                      <p:cBhvr>
                                        <p:cTn id="11"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3">
            <a:extLst>
              <a:ext uri="{FF2B5EF4-FFF2-40B4-BE49-F238E27FC236}">
                <a16:creationId xmlns:a16="http://schemas.microsoft.com/office/drawing/2014/main" id="{328FCD43-A049-A9F8-2DBA-558662F44F7A}"/>
              </a:ext>
            </a:extLst>
          </p:cNvPr>
          <p:cNvSpPr txBox="1">
            <a:spLocks noChangeArrowheads="1"/>
          </p:cNvSpPr>
          <p:nvPr/>
        </p:nvSpPr>
        <p:spPr bwMode="auto">
          <a:xfrm>
            <a:off x="211138" y="1401763"/>
            <a:ext cx="3929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What`s </a:t>
            </a:r>
            <a:r>
              <a:rPr lang="es-ES" sz="1800" dirty="0" err="1"/>
              <a:t>Ngozi</a:t>
            </a:r>
            <a:r>
              <a:rPr lang="es-ES" sz="1800" dirty="0"/>
              <a:t> Okonjo-Iweala </a:t>
            </a:r>
            <a:r>
              <a:rPr lang="en-US" altLang="en-US" sz="1800" dirty="0"/>
              <a:t>`s sex? </a:t>
            </a:r>
          </a:p>
        </p:txBody>
      </p:sp>
      <p:sp>
        <p:nvSpPr>
          <p:cNvPr id="9" name="TextBox 8">
            <a:extLst>
              <a:ext uri="{FF2B5EF4-FFF2-40B4-BE49-F238E27FC236}">
                <a16:creationId xmlns:a16="http://schemas.microsoft.com/office/drawing/2014/main" id="{16593AC2-B20C-911D-96C9-E62737CE1713}"/>
              </a:ext>
            </a:extLst>
          </p:cNvPr>
          <p:cNvSpPr txBox="1">
            <a:spLocks noChangeArrowheads="1"/>
          </p:cNvSpPr>
          <p:nvPr/>
        </p:nvSpPr>
        <p:spPr bwMode="auto">
          <a:xfrm>
            <a:off x="434999" y="2043112"/>
            <a:ext cx="1049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a:t>
            </a:r>
            <a:r>
              <a:rPr lang="en-US" altLang="en-US" sz="1400" dirty="0"/>
              <a:t>Female</a:t>
            </a:r>
          </a:p>
        </p:txBody>
      </p:sp>
      <p:sp>
        <p:nvSpPr>
          <p:cNvPr id="10" name="TextBox 9">
            <a:extLst>
              <a:ext uri="{FF2B5EF4-FFF2-40B4-BE49-F238E27FC236}">
                <a16:creationId xmlns:a16="http://schemas.microsoft.com/office/drawing/2014/main" id="{1BF00465-3911-2A8E-3231-6F98AA79A757}"/>
              </a:ext>
            </a:extLst>
          </p:cNvPr>
          <p:cNvSpPr txBox="1">
            <a:spLocks noChangeArrowheads="1"/>
          </p:cNvSpPr>
          <p:nvPr/>
        </p:nvSpPr>
        <p:spPr bwMode="auto">
          <a:xfrm>
            <a:off x="1735140" y="1995691"/>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2. Male</a:t>
            </a:r>
          </a:p>
        </p:txBody>
      </p:sp>
      <p:sp>
        <p:nvSpPr>
          <p:cNvPr id="11" name="TextBox 10">
            <a:extLst>
              <a:ext uri="{FF2B5EF4-FFF2-40B4-BE49-F238E27FC236}">
                <a16:creationId xmlns:a16="http://schemas.microsoft.com/office/drawing/2014/main" id="{7ECC2F70-0B3A-C587-9259-EF561B67B7D0}"/>
              </a:ext>
            </a:extLst>
          </p:cNvPr>
          <p:cNvSpPr txBox="1">
            <a:spLocks noChangeArrowheads="1"/>
          </p:cNvSpPr>
          <p:nvPr/>
        </p:nvSpPr>
        <p:spPr bwMode="auto">
          <a:xfrm>
            <a:off x="157509" y="2334868"/>
            <a:ext cx="3971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3. Gender diverse, including transgender.</a:t>
            </a:r>
          </a:p>
        </p:txBody>
      </p:sp>
      <p:sp>
        <p:nvSpPr>
          <p:cNvPr id="12" name="TextBox 11">
            <a:extLst>
              <a:ext uri="{FF2B5EF4-FFF2-40B4-BE49-F238E27FC236}">
                <a16:creationId xmlns:a16="http://schemas.microsoft.com/office/drawing/2014/main" id="{653F0A1E-5AAA-3DA9-2642-7C0B614707C6}"/>
              </a:ext>
            </a:extLst>
          </p:cNvPr>
          <p:cNvSpPr txBox="1">
            <a:spLocks noChangeArrowheads="1"/>
          </p:cNvSpPr>
          <p:nvPr/>
        </p:nvSpPr>
        <p:spPr bwMode="auto">
          <a:xfrm>
            <a:off x="249584" y="3166093"/>
            <a:ext cx="162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4. Do not know</a:t>
            </a:r>
          </a:p>
        </p:txBody>
      </p:sp>
      <p:sp>
        <p:nvSpPr>
          <p:cNvPr id="22" name="Title 1">
            <a:extLst>
              <a:ext uri="{FF2B5EF4-FFF2-40B4-BE49-F238E27FC236}">
                <a16:creationId xmlns:a16="http://schemas.microsoft.com/office/drawing/2014/main" id="{231290ED-798B-9643-ACB1-D75772B5CF42}"/>
              </a:ext>
            </a:extLst>
          </p:cNvPr>
          <p:cNvSpPr txBox="1">
            <a:spLocks/>
          </p:cNvSpPr>
          <p:nvPr/>
        </p:nvSpPr>
        <p:spPr>
          <a:xfrm>
            <a:off x="131763" y="-484188"/>
            <a:ext cx="3543300" cy="955676"/>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 10</a:t>
            </a:r>
          </a:p>
        </p:txBody>
      </p:sp>
      <p:sp>
        <p:nvSpPr>
          <p:cNvPr id="34" name="Rectangle 33">
            <a:extLst>
              <a:ext uri="{FF2B5EF4-FFF2-40B4-BE49-F238E27FC236}">
                <a16:creationId xmlns:a16="http://schemas.microsoft.com/office/drawing/2014/main" id="{469086F6-F96F-2C40-8DED-6E47FB1006CC}"/>
              </a:ext>
            </a:extLst>
          </p:cNvPr>
          <p:cNvSpPr/>
          <p:nvPr/>
        </p:nvSpPr>
        <p:spPr>
          <a:xfrm>
            <a:off x="527868" y="2043112"/>
            <a:ext cx="8636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850" name="TextBox 3">
            <a:extLst>
              <a:ext uri="{FF2B5EF4-FFF2-40B4-BE49-F238E27FC236}">
                <a16:creationId xmlns:a16="http://schemas.microsoft.com/office/drawing/2014/main" id="{0C95BA1A-F4F9-8230-3DF5-33692B57860B}"/>
              </a:ext>
            </a:extLst>
          </p:cNvPr>
          <p:cNvSpPr txBox="1">
            <a:spLocks noChangeArrowheads="1"/>
          </p:cNvSpPr>
          <p:nvPr/>
        </p:nvSpPr>
        <p:spPr bwMode="auto">
          <a:xfrm>
            <a:off x="152400" y="452438"/>
            <a:ext cx="39290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800" dirty="0"/>
              <a:t>There are 2 people to code: </a:t>
            </a:r>
            <a:r>
              <a:rPr lang="es-ES" sz="1800" dirty="0" err="1"/>
              <a:t>Ngozi</a:t>
            </a:r>
            <a:r>
              <a:rPr lang="es-ES" sz="1800" dirty="0"/>
              <a:t> Okonjo-Iweala </a:t>
            </a:r>
            <a:r>
              <a:rPr lang="en-GB" altLang="en-US" sz="1800" dirty="0"/>
              <a:t>and a nameless clothes store owner.</a:t>
            </a:r>
            <a:endParaRPr lang="en-US" altLang="en-US" sz="1800" dirty="0"/>
          </a:p>
        </p:txBody>
      </p:sp>
      <p:cxnSp>
        <p:nvCxnSpPr>
          <p:cNvPr id="42" name="Straight Arrow Connector 41">
            <a:extLst>
              <a:ext uri="{FF2B5EF4-FFF2-40B4-BE49-F238E27FC236}">
                <a16:creationId xmlns:a16="http://schemas.microsoft.com/office/drawing/2014/main" id="{54BC0978-2CF8-D04A-A018-DB3C523FCFC6}"/>
              </a:ext>
            </a:extLst>
          </p:cNvPr>
          <p:cNvCxnSpPr>
            <a:cxnSpLocks/>
          </p:cNvCxnSpPr>
          <p:nvPr/>
        </p:nvCxnSpPr>
        <p:spPr>
          <a:xfrm flipH="1" flipV="1">
            <a:off x="488962" y="5866469"/>
            <a:ext cx="340370" cy="398773"/>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0ED16740-C7DD-3C0C-42C5-3FB83202F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64" y="6265242"/>
            <a:ext cx="423398" cy="592758"/>
          </a:xfrm>
          <a:prstGeom prst="rect">
            <a:avLst/>
          </a:prstGeom>
        </p:spPr>
      </p:pic>
      <p:sp>
        <p:nvSpPr>
          <p:cNvPr id="3" name="Content Placeholder 2">
            <a:extLst>
              <a:ext uri="{FF2B5EF4-FFF2-40B4-BE49-F238E27FC236}">
                <a16:creationId xmlns:a16="http://schemas.microsoft.com/office/drawing/2014/main" id="{BC5FD44B-EB16-DB6A-CBAB-4DBF768CE314}"/>
              </a:ext>
            </a:extLst>
          </p:cNvPr>
          <p:cNvSpPr txBox="1">
            <a:spLocks/>
          </p:cNvSpPr>
          <p:nvPr/>
        </p:nvSpPr>
        <p:spPr bwMode="auto">
          <a:xfrm>
            <a:off x="4124324" y="201504"/>
            <a:ext cx="4695827" cy="6323840"/>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B8ED3115-5206-F24E-A508-BE44AF98895A}"/>
              </a:ext>
            </a:extLst>
          </p:cNvPr>
          <p:cNvSpPr txBox="1">
            <a:spLocks/>
          </p:cNvSpPr>
          <p:nvPr/>
        </p:nvSpPr>
        <p:spPr>
          <a:xfrm>
            <a:off x="4960630" y="968374"/>
            <a:ext cx="3470581" cy="1524522"/>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eaLnBrk="1" hangingPunct="1">
              <a:defRPr/>
            </a:pPr>
            <a:r>
              <a:rPr lang="en-GB" sz="1400" dirty="0"/>
              <a:t>There are 2 people to code: </a:t>
            </a:r>
            <a:r>
              <a:rPr lang="es-ES" sz="1400" dirty="0" err="1"/>
              <a:t>Ngozi</a:t>
            </a:r>
            <a:r>
              <a:rPr lang="es-ES" sz="1400" dirty="0"/>
              <a:t> Okonjo-Iweala </a:t>
            </a:r>
            <a:r>
              <a:rPr lang="en-GB" altLang="en-US" sz="1400" dirty="0"/>
              <a:t>and a nameless clothes store owner</a:t>
            </a:r>
            <a:r>
              <a:rPr lang="en-GB" sz="1400" dirty="0"/>
              <a:t>.</a:t>
            </a:r>
          </a:p>
          <a:p>
            <a:pPr eaLnBrk="1" hangingPunct="1">
              <a:defRPr/>
            </a:pPr>
            <a:endParaRPr lang="en-GB" sz="1400" dirty="0"/>
          </a:p>
          <a:p>
            <a:pPr eaLnBrk="1" hangingPunct="1">
              <a:defRPr/>
            </a:pPr>
            <a:r>
              <a:rPr lang="en-GB" sz="1400" dirty="0"/>
              <a:t>Enter the relevant codes for each one of them on a separate line of the coding sheet. Code the people in the order that they appear in the story.</a:t>
            </a:r>
          </a:p>
          <a:p>
            <a:pPr eaLnBrk="1" hangingPunct="1">
              <a:defRPr/>
            </a:pPr>
            <a:endParaRPr lang="en-GB" sz="1400" dirty="0"/>
          </a:p>
          <a:p>
            <a:pPr eaLnBrk="1" hangingPunct="1">
              <a:defRPr/>
            </a:pPr>
            <a:r>
              <a:rPr lang="es-ES" sz="1400" dirty="0" err="1"/>
              <a:t>Ngozi</a:t>
            </a:r>
            <a:r>
              <a:rPr lang="es-ES" sz="1400" dirty="0"/>
              <a:t> Okonjo-Iweala </a:t>
            </a:r>
            <a:r>
              <a:rPr lang="en-GB" sz="1400" dirty="0"/>
              <a:t>is a woman. Code 1.</a:t>
            </a:r>
            <a:endParaRPr lang="en-CA" sz="1400" dirty="0"/>
          </a:p>
        </p:txBody>
      </p:sp>
      <p:pic>
        <p:nvPicPr>
          <p:cNvPr id="4" name="Picture 3">
            <a:extLst>
              <a:ext uri="{FF2B5EF4-FFF2-40B4-BE49-F238E27FC236}">
                <a16:creationId xmlns:a16="http://schemas.microsoft.com/office/drawing/2014/main" id="{164869DF-ED71-F891-5EF5-07C939E455FA}"/>
              </a:ext>
            </a:extLst>
          </p:cNvPr>
          <p:cNvPicPr>
            <a:picLocks noChangeAspect="1"/>
          </p:cNvPicPr>
          <p:nvPr/>
        </p:nvPicPr>
        <p:blipFill>
          <a:blip r:embed="rId3"/>
          <a:stretch>
            <a:fillRect/>
          </a:stretch>
        </p:blipFill>
        <p:spPr>
          <a:xfrm>
            <a:off x="249584" y="3557233"/>
            <a:ext cx="3754147" cy="23438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
            <a:extLst>
              <a:ext uri="{FF2B5EF4-FFF2-40B4-BE49-F238E27FC236}">
                <a16:creationId xmlns:a16="http://schemas.microsoft.com/office/drawing/2014/main" id="{BE133E42-4E80-EE6E-252F-E1C6B75B7B29}"/>
              </a:ext>
            </a:extLst>
          </p:cNvPr>
          <p:cNvSpPr txBox="1">
            <a:spLocks noChangeArrowheads="1"/>
          </p:cNvSpPr>
          <p:nvPr/>
        </p:nvSpPr>
        <p:spPr bwMode="auto">
          <a:xfrm>
            <a:off x="430213" y="496888"/>
            <a:ext cx="3884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What is </a:t>
            </a:r>
            <a:r>
              <a:rPr lang="es-ES" sz="1800" dirty="0" err="1"/>
              <a:t>Ngozi</a:t>
            </a:r>
            <a:r>
              <a:rPr lang="es-ES" sz="1800" dirty="0"/>
              <a:t> Okonjo-Iweala </a:t>
            </a:r>
            <a:r>
              <a:rPr lang="en-US" altLang="en-US" sz="1800" dirty="0"/>
              <a:t>`s occupation or position? </a:t>
            </a:r>
          </a:p>
        </p:txBody>
      </p:sp>
      <p:sp>
        <p:nvSpPr>
          <p:cNvPr id="5" name="Oval 4">
            <a:extLst>
              <a:ext uri="{FF2B5EF4-FFF2-40B4-BE49-F238E27FC236}">
                <a16:creationId xmlns:a16="http://schemas.microsoft.com/office/drawing/2014/main" id="{11B59647-C650-3F4F-8A75-94FDAD301C84}"/>
              </a:ext>
            </a:extLst>
          </p:cNvPr>
          <p:cNvSpPr/>
          <p:nvPr/>
        </p:nvSpPr>
        <p:spPr>
          <a:xfrm>
            <a:off x="360363" y="585788"/>
            <a:ext cx="69850"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62ABAE5E-F30D-7374-55A9-F6BD611CC0C9}"/>
              </a:ext>
            </a:extLst>
          </p:cNvPr>
          <p:cNvSpPr txBox="1">
            <a:spLocks noChangeArrowheads="1"/>
          </p:cNvSpPr>
          <p:nvPr/>
        </p:nvSpPr>
        <p:spPr bwMode="auto">
          <a:xfrm>
            <a:off x="247650" y="1166813"/>
            <a:ext cx="3424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a:t>02. </a:t>
            </a:r>
            <a:r>
              <a:rPr lang="en-GB" altLang="en-US" sz="1600"/>
              <a:t>Politician/ member of parliament, …</a:t>
            </a:r>
            <a:endParaRPr lang="en-US" altLang="en-US" sz="1600"/>
          </a:p>
        </p:txBody>
      </p:sp>
      <p:sp>
        <p:nvSpPr>
          <p:cNvPr id="22" name="Title 1">
            <a:extLst>
              <a:ext uri="{FF2B5EF4-FFF2-40B4-BE49-F238E27FC236}">
                <a16:creationId xmlns:a16="http://schemas.microsoft.com/office/drawing/2014/main" id="{B91D06A9-BDDA-E941-BF02-789C6317995A}"/>
              </a:ext>
            </a:extLst>
          </p:cNvPr>
          <p:cNvSpPr txBox="1">
            <a:spLocks/>
          </p:cNvSpPr>
          <p:nvPr/>
        </p:nvSpPr>
        <p:spPr>
          <a:xfrm>
            <a:off x="128588" y="-471488"/>
            <a:ext cx="3543300" cy="996951"/>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 11</a:t>
            </a:r>
          </a:p>
        </p:txBody>
      </p:sp>
      <p:sp>
        <p:nvSpPr>
          <p:cNvPr id="15" name="TextBox 14">
            <a:extLst>
              <a:ext uri="{FF2B5EF4-FFF2-40B4-BE49-F238E27FC236}">
                <a16:creationId xmlns:a16="http://schemas.microsoft.com/office/drawing/2014/main" id="{D3142511-EC02-72B0-C097-AEE65A2DB03D}"/>
              </a:ext>
            </a:extLst>
          </p:cNvPr>
          <p:cNvSpPr txBox="1">
            <a:spLocks noChangeArrowheads="1"/>
          </p:cNvSpPr>
          <p:nvPr/>
        </p:nvSpPr>
        <p:spPr bwMode="auto">
          <a:xfrm>
            <a:off x="196850" y="1751013"/>
            <a:ext cx="3422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03. </a:t>
            </a:r>
            <a:r>
              <a:rPr lang="en-GB" altLang="en-US" sz="1600" dirty="0"/>
              <a:t>Government employee, public servant, spokesperson, etc.</a:t>
            </a:r>
            <a:endParaRPr lang="en-US" altLang="en-US" sz="1600" dirty="0"/>
          </a:p>
        </p:txBody>
      </p:sp>
      <p:sp>
        <p:nvSpPr>
          <p:cNvPr id="20" name="TextBox 19">
            <a:extLst>
              <a:ext uri="{FF2B5EF4-FFF2-40B4-BE49-F238E27FC236}">
                <a16:creationId xmlns:a16="http://schemas.microsoft.com/office/drawing/2014/main" id="{968BC77C-C57B-4A1F-3671-660CDC3ED0F7}"/>
              </a:ext>
            </a:extLst>
          </p:cNvPr>
          <p:cNvSpPr txBox="1">
            <a:spLocks noChangeArrowheads="1"/>
          </p:cNvSpPr>
          <p:nvPr/>
        </p:nvSpPr>
        <p:spPr bwMode="auto">
          <a:xfrm>
            <a:off x="188913" y="2391788"/>
            <a:ext cx="3422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05. Academic, expert, lecturer, teacher</a:t>
            </a:r>
            <a:endParaRPr lang="en-US" altLang="en-US" sz="1400" dirty="0"/>
          </a:p>
        </p:txBody>
      </p:sp>
      <p:sp>
        <p:nvSpPr>
          <p:cNvPr id="24" name="Rectangle 23">
            <a:extLst>
              <a:ext uri="{FF2B5EF4-FFF2-40B4-BE49-F238E27FC236}">
                <a16:creationId xmlns:a16="http://schemas.microsoft.com/office/drawing/2014/main" id="{D29E9D92-88FD-524F-B9EF-E20ED54D0F68}"/>
              </a:ext>
            </a:extLst>
          </p:cNvPr>
          <p:cNvSpPr/>
          <p:nvPr/>
        </p:nvSpPr>
        <p:spPr>
          <a:xfrm>
            <a:off x="247650" y="1828226"/>
            <a:ext cx="3487738" cy="515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3EE79339-C507-F34D-847D-59F659C26287}"/>
              </a:ext>
            </a:extLst>
          </p:cNvPr>
          <p:cNvCxnSpPr/>
          <p:nvPr/>
        </p:nvCxnSpPr>
        <p:spPr>
          <a:xfrm flipV="1">
            <a:off x="765177" y="5819386"/>
            <a:ext cx="0" cy="3587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2972398B-B064-9BCA-89F2-484E9FC78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8" y="5974835"/>
            <a:ext cx="520362" cy="815515"/>
          </a:xfrm>
          <a:prstGeom prst="rect">
            <a:avLst/>
          </a:prstGeom>
        </p:spPr>
      </p:pic>
      <p:sp>
        <p:nvSpPr>
          <p:cNvPr id="3" name="Content Placeholder 2">
            <a:extLst>
              <a:ext uri="{FF2B5EF4-FFF2-40B4-BE49-F238E27FC236}">
                <a16:creationId xmlns:a16="http://schemas.microsoft.com/office/drawing/2014/main" id="{A54172CF-EF3F-9188-1BEB-3C26798DB103}"/>
              </a:ext>
            </a:extLst>
          </p:cNvPr>
          <p:cNvSpPr txBox="1">
            <a:spLocks/>
          </p:cNvSpPr>
          <p:nvPr/>
        </p:nvSpPr>
        <p:spPr bwMode="auto">
          <a:xfrm>
            <a:off x="4310061" y="201503"/>
            <a:ext cx="4510090" cy="6649859"/>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E06FD472-918C-F648-9906-F2CA7284BCEF}"/>
              </a:ext>
            </a:extLst>
          </p:cNvPr>
          <p:cNvSpPr txBox="1">
            <a:spLocks/>
          </p:cNvSpPr>
          <p:nvPr/>
        </p:nvSpPr>
        <p:spPr>
          <a:xfrm>
            <a:off x="4572000" y="1304745"/>
            <a:ext cx="3816424" cy="1671817"/>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eaLnBrk="1" fontAlgn="auto" hangingPunct="1">
              <a:spcBef>
                <a:spcPts val="600"/>
              </a:spcBef>
              <a:spcAft>
                <a:spcPts val="0"/>
              </a:spcAft>
              <a:buClr>
                <a:schemeClr val="accent1"/>
              </a:buClr>
              <a:buSzPct val="70000"/>
              <a:buFont typeface="Wingdings"/>
              <a:buNone/>
              <a:defRPr/>
            </a:pPr>
            <a:r>
              <a:rPr lang="en-US" sz="1400" dirty="0"/>
              <a:t>The best occupation or position possible for </a:t>
            </a:r>
            <a:r>
              <a:rPr lang="es-ES" sz="1400" dirty="0" err="1"/>
              <a:t>Ngozi</a:t>
            </a:r>
            <a:r>
              <a:rPr lang="es-ES" sz="1400" dirty="0"/>
              <a:t> Okonjo-Iweala </a:t>
            </a:r>
            <a:r>
              <a:rPr lang="en-US" sz="1400" dirty="0"/>
              <a:t>is code 3: Government employee, public servant, spokesperson. As Director General of WTO she is involved in global governance and has close working ties with government employees, public servants. And in this news piece she is acting as the spokesperson of this organization. </a:t>
            </a:r>
          </a:p>
        </p:txBody>
      </p:sp>
      <p:pic>
        <p:nvPicPr>
          <p:cNvPr id="6" name="Picture 5">
            <a:extLst>
              <a:ext uri="{FF2B5EF4-FFF2-40B4-BE49-F238E27FC236}">
                <a16:creationId xmlns:a16="http://schemas.microsoft.com/office/drawing/2014/main" id="{A07AA6F8-8135-37C2-4C7F-F6727C17D269}"/>
              </a:ext>
            </a:extLst>
          </p:cNvPr>
          <p:cNvPicPr>
            <a:picLocks noChangeAspect="1"/>
          </p:cNvPicPr>
          <p:nvPr/>
        </p:nvPicPr>
        <p:blipFill>
          <a:blip r:embed="rId3"/>
          <a:stretch>
            <a:fillRect/>
          </a:stretch>
        </p:blipFill>
        <p:spPr>
          <a:xfrm>
            <a:off x="259120" y="3474754"/>
            <a:ext cx="3865784" cy="2344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3">
            <a:extLst>
              <a:ext uri="{FF2B5EF4-FFF2-40B4-BE49-F238E27FC236}">
                <a16:creationId xmlns:a16="http://schemas.microsoft.com/office/drawing/2014/main" id="{371B218F-E901-398D-FA10-EC7886EF74A0}"/>
              </a:ext>
            </a:extLst>
          </p:cNvPr>
          <p:cNvSpPr txBox="1">
            <a:spLocks noChangeArrowheads="1"/>
          </p:cNvSpPr>
          <p:nvPr/>
        </p:nvSpPr>
        <p:spPr bwMode="auto">
          <a:xfrm>
            <a:off x="276225" y="600075"/>
            <a:ext cx="3640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In what function or capacity is </a:t>
            </a:r>
            <a:r>
              <a:rPr lang="es-ES" sz="1800" dirty="0" err="1"/>
              <a:t>Ngozi</a:t>
            </a:r>
            <a:r>
              <a:rPr lang="es-ES" sz="1800" dirty="0"/>
              <a:t> Okonjo-Iweala </a:t>
            </a:r>
            <a:r>
              <a:rPr lang="en-US" altLang="en-US" sz="1800" dirty="0"/>
              <a:t>included in the story? </a:t>
            </a:r>
          </a:p>
        </p:txBody>
      </p:sp>
      <p:sp>
        <p:nvSpPr>
          <p:cNvPr id="5" name="Oval 4">
            <a:extLst>
              <a:ext uri="{FF2B5EF4-FFF2-40B4-BE49-F238E27FC236}">
                <a16:creationId xmlns:a16="http://schemas.microsoft.com/office/drawing/2014/main" id="{E9D26DAD-A132-0448-BCFD-133998C38875}"/>
              </a:ext>
            </a:extLst>
          </p:cNvPr>
          <p:cNvSpPr/>
          <p:nvPr/>
        </p:nvSpPr>
        <p:spPr>
          <a:xfrm>
            <a:off x="287338" y="754063"/>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07FFF954-133A-B2C2-AF7F-3BB8BA4C92A6}"/>
              </a:ext>
            </a:extLst>
          </p:cNvPr>
          <p:cNvSpPr txBox="1">
            <a:spLocks noChangeArrowheads="1"/>
          </p:cNvSpPr>
          <p:nvPr/>
        </p:nvSpPr>
        <p:spPr bwMode="auto">
          <a:xfrm>
            <a:off x="2287588" y="1416050"/>
            <a:ext cx="1481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Subject</a:t>
            </a:r>
          </a:p>
        </p:txBody>
      </p:sp>
      <p:sp>
        <p:nvSpPr>
          <p:cNvPr id="10" name="TextBox 9">
            <a:extLst>
              <a:ext uri="{FF2B5EF4-FFF2-40B4-BE49-F238E27FC236}">
                <a16:creationId xmlns:a16="http://schemas.microsoft.com/office/drawing/2014/main" id="{F7807610-A5AE-70A2-ED5A-96E434537D2C}"/>
              </a:ext>
            </a:extLst>
          </p:cNvPr>
          <p:cNvSpPr txBox="1">
            <a:spLocks noChangeArrowheads="1"/>
          </p:cNvSpPr>
          <p:nvPr/>
        </p:nvSpPr>
        <p:spPr bwMode="auto">
          <a:xfrm>
            <a:off x="711200" y="1816100"/>
            <a:ext cx="1697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Spokesperson</a:t>
            </a:r>
          </a:p>
        </p:txBody>
      </p:sp>
      <p:sp>
        <p:nvSpPr>
          <p:cNvPr id="11" name="TextBox 10">
            <a:extLst>
              <a:ext uri="{FF2B5EF4-FFF2-40B4-BE49-F238E27FC236}">
                <a16:creationId xmlns:a16="http://schemas.microsoft.com/office/drawing/2014/main" id="{A186A2DF-8D01-7342-D141-8C993FE37BCD}"/>
              </a:ext>
            </a:extLst>
          </p:cNvPr>
          <p:cNvSpPr txBox="1">
            <a:spLocks noChangeArrowheads="1"/>
          </p:cNvSpPr>
          <p:nvPr/>
        </p:nvSpPr>
        <p:spPr bwMode="auto">
          <a:xfrm>
            <a:off x="620713" y="2530475"/>
            <a:ext cx="2201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 Personal experience</a:t>
            </a:r>
          </a:p>
        </p:txBody>
      </p:sp>
      <p:sp>
        <p:nvSpPr>
          <p:cNvPr id="22" name="Title 1">
            <a:extLst>
              <a:ext uri="{FF2B5EF4-FFF2-40B4-BE49-F238E27FC236}">
                <a16:creationId xmlns:a16="http://schemas.microsoft.com/office/drawing/2014/main" id="{5D477073-C6E7-2B46-9DCD-FA98373FD72D}"/>
              </a:ext>
            </a:extLst>
          </p:cNvPr>
          <p:cNvSpPr txBox="1">
            <a:spLocks/>
          </p:cNvSpPr>
          <p:nvPr/>
        </p:nvSpPr>
        <p:spPr>
          <a:xfrm>
            <a:off x="92075" y="-608013"/>
            <a:ext cx="3543300" cy="1143001"/>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a:t>
            </a:r>
            <a:r>
              <a:rPr lang="en-US" sz="3000" cap="small" dirty="0">
                <a:solidFill>
                  <a:srgbClr val="00B0F0"/>
                </a:solidFill>
                <a:latin typeface="+mj-lt"/>
                <a:ea typeface="+mj-ea"/>
                <a:cs typeface="+mj-cs"/>
              </a:rPr>
              <a:t> </a:t>
            </a:r>
            <a:r>
              <a:rPr lang="en-US" sz="3000" cap="small" dirty="0">
                <a:solidFill>
                  <a:srgbClr val="00B050"/>
                </a:solidFill>
                <a:latin typeface="+mj-lt"/>
                <a:ea typeface="+mj-ea"/>
                <a:cs typeface="+mj-cs"/>
              </a:rPr>
              <a:t>12</a:t>
            </a:r>
          </a:p>
        </p:txBody>
      </p:sp>
      <p:sp>
        <p:nvSpPr>
          <p:cNvPr id="25" name="TextBox 24">
            <a:extLst>
              <a:ext uri="{FF2B5EF4-FFF2-40B4-BE49-F238E27FC236}">
                <a16:creationId xmlns:a16="http://schemas.microsoft.com/office/drawing/2014/main" id="{7D7B6A69-4389-83FE-402A-CD998D65618F}"/>
              </a:ext>
            </a:extLst>
          </p:cNvPr>
          <p:cNvSpPr txBox="1">
            <a:spLocks noChangeArrowheads="1"/>
          </p:cNvSpPr>
          <p:nvPr/>
        </p:nvSpPr>
        <p:spPr bwMode="auto">
          <a:xfrm>
            <a:off x="677863" y="143192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0. Do not know</a:t>
            </a:r>
          </a:p>
        </p:txBody>
      </p:sp>
      <p:sp>
        <p:nvSpPr>
          <p:cNvPr id="26" name="TextBox 25">
            <a:extLst>
              <a:ext uri="{FF2B5EF4-FFF2-40B4-BE49-F238E27FC236}">
                <a16:creationId xmlns:a16="http://schemas.microsoft.com/office/drawing/2014/main" id="{643898CA-F44A-7B92-8642-96F60A29CAB0}"/>
              </a:ext>
            </a:extLst>
          </p:cNvPr>
          <p:cNvSpPr txBox="1">
            <a:spLocks noChangeArrowheads="1"/>
          </p:cNvSpPr>
          <p:nvPr/>
        </p:nvSpPr>
        <p:spPr bwMode="auto">
          <a:xfrm>
            <a:off x="636588" y="2878138"/>
            <a:ext cx="1558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5. Eye witness</a:t>
            </a:r>
          </a:p>
        </p:txBody>
      </p:sp>
      <p:sp>
        <p:nvSpPr>
          <p:cNvPr id="30" name="TextBox 29">
            <a:extLst>
              <a:ext uri="{FF2B5EF4-FFF2-40B4-BE49-F238E27FC236}">
                <a16:creationId xmlns:a16="http://schemas.microsoft.com/office/drawing/2014/main" id="{20E61406-932C-CB54-628B-E39E136EADDE}"/>
              </a:ext>
            </a:extLst>
          </p:cNvPr>
          <p:cNvSpPr txBox="1">
            <a:spLocks noChangeArrowheads="1"/>
          </p:cNvSpPr>
          <p:nvPr/>
        </p:nvSpPr>
        <p:spPr bwMode="auto">
          <a:xfrm>
            <a:off x="636588" y="3284538"/>
            <a:ext cx="1849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6. Popular opinion</a:t>
            </a:r>
          </a:p>
        </p:txBody>
      </p:sp>
      <p:sp>
        <p:nvSpPr>
          <p:cNvPr id="31" name="TextBox 30">
            <a:extLst>
              <a:ext uri="{FF2B5EF4-FFF2-40B4-BE49-F238E27FC236}">
                <a16:creationId xmlns:a16="http://schemas.microsoft.com/office/drawing/2014/main" id="{F20A8E68-005D-B75C-0EDA-987F1DEBB1E8}"/>
              </a:ext>
            </a:extLst>
          </p:cNvPr>
          <p:cNvSpPr txBox="1">
            <a:spLocks noChangeArrowheads="1"/>
          </p:cNvSpPr>
          <p:nvPr/>
        </p:nvSpPr>
        <p:spPr bwMode="auto">
          <a:xfrm>
            <a:off x="2486025" y="3300413"/>
            <a:ext cx="1127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7. Other</a:t>
            </a:r>
          </a:p>
        </p:txBody>
      </p:sp>
      <p:sp>
        <p:nvSpPr>
          <p:cNvPr id="32" name="Rectangle 31">
            <a:extLst>
              <a:ext uri="{FF2B5EF4-FFF2-40B4-BE49-F238E27FC236}">
                <a16:creationId xmlns:a16="http://schemas.microsoft.com/office/drawing/2014/main" id="{673AB55E-C30D-7542-A8F8-9C9B8D0B5422}"/>
              </a:ext>
            </a:extLst>
          </p:cNvPr>
          <p:cNvSpPr/>
          <p:nvPr/>
        </p:nvSpPr>
        <p:spPr>
          <a:xfrm>
            <a:off x="711200" y="1860550"/>
            <a:ext cx="1655763"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TextBox 18">
            <a:extLst>
              <a:ext uri="{FF2B5EF4-FFF2-40B4-BE49-F238E27FC236}">
                <a16:creationId xmlns:a16="http://schemas.microsoft.com/office/drawing/2014/main" id="{924D2E31-7698-A360-627C-ED58FB5DAB75}"/>
              </a:ext>
            </a:extLst>
          </p:cNvPr>
          <p:cNvSpPr txBox="1">
            <a:spLocks noChangeArrowheads="1"/>
          </p:cNvSpPr>
          <p:nvPr/>
        </p:nvSpPr>
        <p:spPr bwMode="auto">
          <a:xfrm>
            <a:off x="657225" y="2166938"/>
            <a:ext cx="2489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Expert or commentator</a:t>
            </a:r>
          </a:p>
        </p:txBody>
      </p:sp>
      <p:cxnSp>
        <p:nvCxnSpPr>
          <p:cNvPr id="17" name="Straight Arrow Connector 16">
            <a:extLst>
              <a:ext uri="{FF2B5EF4-FFF2-40B4-BE49-F238E27FC236}">
                <a16:creationId xmlns:a16="http://schemas.microsoft.com/office/drawing/2014/main" id="{5F10216A-79B6-4146-837C-62C710A45E52}"/>
              </a:ext>
            </a:extLst>
          </p:cNvPr>
          <p:cNvCxnSpPr/>
          <p:nvPr/>
        </p:nvCxnSpPr>
        <p:spPr>
          <a:xfrm flipV="1">
            <a:off x="1238521" y="5995161"/>
            <a:ext cx="1588" cy="35560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818BFB15-8D86-FA3C-26AE-787F5A0F6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67" y="5918306"/>
            <a:ext cx="494756" cy="823061"/>
          </a:xfrm>
          <a:prstGeom prst="rect">
            <a:avLst/>
          </a:prstGeom>
        </p:spPr>
      </p:pic>
      <p:sp>
        <p:nvSpPr>
          <p:cNvPr id="4" name="Content Placeholder 2">
            <a:extLst>
              <a:ext uri="{FF2B5EF4-FFF2-40B4-BE49-F238E27FC236}">
                <a16:creationId xmlns:a16="http://schemas.microsoft.com/office/drawing/2014/main" id="{4E6FF358-ECA2-82B0-562B-3DE120B80CF9}"/>
              </a:ext>
            </a:extLst>
          </p:cNvPr>
          <p:cNvSpPr txBox="1">
            <a:spLocks/>
          </p:cNvSpPr>
          <p:nvPr/>
        </p:nvSpPr>
        <p:spPr bwMode="auto">
          <a:xfrm>
            <a:off x="4171948" y="300418"/>
            <a:ext cx="4695827" cy="6323840"/>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77EF5B49-46F6-9047-A6D8-6E6A9E88F4D6}"/>
              </a:ext>
            </a:extLst>
          </p:cNvPr>
          <p:cNvSpPr txBox="1">
            <a:spLocks/>
          </p:cNvSpPr>
          <p:nvPr/>
        </p:nvSpPr>
        <p:spPr>
          <a:xfrm>
            <a:off x="4832348" y="1628801"/>
            <a:ext cx="3340052" cy="1249338"/>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s-ES" sz="1400" dirty="0" err="1"/>
              <a:t>Ngozi</a:t>
            </a:r>
            <a:r>
              <a:rPr lang="es-ES" sz="1400" dirty="0"/>
              <a:t> Okonjo-Iweala </a:t>
            </a:r>
            <a:r>
              <a:rPr lang="en-US" sz="1400" dirty="0"/>
              <a:t>is acting as  Spokesperson </a:t>
            </a:r>
            <a:r>
              <a:rPr lang="en-GB" sz="1400" dirty="0"/>
              <a:t>(</a:t>
            </a:r>
            <a:r>
              <a:rPr lang="en-GB" sz="1400" b="1" dirty="0"/>
              <a:t>Code 2)  </a:t>
            </a:r>
            <a:r>
              <a:rPr lang="en-US" sz="1400" dirty="0"/>
              <a:t>for the World Trade Organization, while her formal title is Director General for the global institution.  </a:t>
            </a:r>
            <a:endParaRPr lang="en-US" sz="1400" b="1" dirty="0"/>
          </a:p>
        </p:txBody>
      </p:sp>
      <p:pic>
        <p:nvPicPr>
          <p:cNvPr id="3" name="Picture 2">
            <a:extLst>
              <a:ext uri="{FF2B5EF4-FFF2-40B4-BE49-F238E27FC236}">
                <a16:creationId xmlns:a16="http://schemas.microsoft.com/office/drawing/2014/main" id="{53B7E0BF-1E86-223E-09E3-1559D89C1540}"/>
              </a:ext>
            </a:extLst>
          </p:cNvPr>
          <p:cNvPicPr>
            <a:picLocks noChangeAspect="1"/>
          </p:cNvPicPr>
          <p:nvPr/>
        </p:nvPicPr>
        <p:blipFill>
          <a:blip r:embed="rId3"/>
          <a:stretch>
            <a:fillRect/>
          </a:stretch>
        </p:blipFill>
        <p:spPr>
          <a:xfrm>
            <a:off x="429418" y="3752380"/>
            <a:ext cx="3640139" cy="2207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nodeType="afterGroup">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5" grpId="0"/>
      <p:bldP spid="26" grpId="0"/>
      <p:bldP spid="30" grpId="0"/>
      <p:bldP spid="31" grpId="0"/>
      <p:bldP spid="19"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a:extLst>
              <a:ext uri="{FF2B5EF4-FFF2-40B4-BE49-F238E27FC236}">
                <a16:creationId xmlns:a16="http://schemas.microsoft.com/office/drawing/2014/main" id="{D8DEF3A0-DC15-0FDE-D21F-DF4C5AC56029}"/>
              </a:ext>
            </a:extLst>
          </p:cNvPr>
          <p:cNvSpPr txBox="1">
            <a:spLocks noChangeArrowheads="1"/>
          </p:cNvSpPr>
          <p:nvPr/>
        </p:nvSpPr>
        <p:spPr bwMode="auto">
          <a:xfrm>
            <a:off x="173038" y="579438"/>
            <a:ext cx="3735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Is </a:t>
            </a:r>
            <a:r>
              <a:rPr lang="es-ES" sz="1600" dirty="0" err="1"/>
              <a:t>Ngozi</a:t>
            </a:r>
            <a:r>
              <a:rPr lang="es-ES" sz="1600" dirty="0"/>
              <a:t> Okonjo-Iweala</a:t>
            </a:r>
            <a:r>
              <a:rPr lang="en-US" altLang="en-US" sz="1600" dirty="0"/>
              <a:t> family role given? At any point within the story, in terms of his family relationships (e.g. father, son, husband, brother etc.)</a:t>
            </a:r>
          </a:p>
          <a:p>
            <a:pPr eaLnBrk="1" hangingPunct="1">
              <a:spcBef>
                <a:spcPct val="0"/>
              </a:spcBef>
              <a:buClrTx/>
              <a:buSzTx/>
              <a:buFontTx/>
              <a:buNone/>
            </a:pPr>
            <a:endParaRPr lang="en-US" altLang="en-US" sz="1600" dirty="0"/>
          </a:p>
        </p:txBody>
      </p:sp>
      <p:sp>
        <p:nvSpPr>
          <p:cNvPr id="5" name="Oval 4">
            <a:extLst>
              <a:ext uri="{FF2B5EF4-FFF2-40B4-BE49-F238E27FC236}">
                <a16:creationId xmlns:a16="http://schemas.microsoft.com/office/drawing/2014/main" id="{66D9330C-84AF-7148-8A85-3C85262BD17D}"/>
              </a:ext>
            </a:extLst>
          </p:cNvPr>
          <p:cNvSpPr/>
          <p:nvPr/>
        </p:nvSpPr>
        <p:spPr>
          <a:xfrm>
            <a:off x="141288" y="7651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4095737A-8EDE-144E-A257-2E9CFF59A5BA}"/>
              </a:ext>
            </a:extLst>
          </p:cNvPr>
          <p:cNvSpPr txBox="1">
            <a:spLocks/>
          </p:cNvSpPr>
          <p:nvPr/>
        </p:nvSpPr>
        <p:spPr>
          <a:xfrm>
            <a:off x="55563" y="-134938"/>
            <a:ext cx="3543300" cy="692151"/>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 13</a:t>
            </a:r>
          </a:p>
        </p:txBody>
      </p:sp>
      <p:sp>
        <p:nvSpPr>
          <p:cNvPr id="21" name="Rectangle 20">
            <a:extLst>
              <a:ext uri="{FF2B5EF4-FFF2-40B4-BE49-F238E27FC236}">
                <a16:creationId xmlns:a16="http://schemas.microsoft.com/office/drawing/2014/main" id="{F0FB9E82-0F4D-264F-A3F6-157370F605FF}"/>
              </a:ext>
            </a:extLst>
          </p:cNvPr>
          <p:cNvSpPr/>
          <p:nvPr/>
        </p:nvSpPr>
        <p:spPr>
          <a:xfrm>
            <a:off x="1713290" y="2144052"/>
            <a:ext cx="10810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TextBox 13">
            <a:extLst>
              <a:ext uri="{FF2B5EF4-FFF2-40B4-BE49-F238E27FC236}">
                <a16:creationId xmlns:a16="http://schemas.microsoft.com/office/drawing/2014/main" id="{3AEE8CA1-E299-F9A1-D1E0-BE331940D3A8}"/>
              </a:ext>
            </a:extLst>
          </p:cNvPr>
          <p:cNvSpPr txBox="1">
            <a:spLocks noChangeArrowheads="1"/>
          </p:cNvSpPr>
          <p:nvPr/>
        </p:nvSpPr>
        <p:spPr bwMode="auto">
          <a:xfrm>
            <a:off x="409089" y="2126589"/>
            <a:ext cx="908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a:t>1. Yes</a:t>
            </a:r>
          </a:p>
        </p:txBody>
      </p:sp>
      <p:sp>
        <p:nvSpPr>
          <p:cNvPr id="19" name="TextBox 18">
            <a:extLst>
              <a:ext uri="{FF2B5EF4-FFF2-40B4-BE49-F238E27FC236}">
                <a16:creationId xmlns:a16="http://schemas.microsoft.com/office/drawing/2014/main" id="{3EFAD385-1734-8DD0-2B7B-39051F7F806A}"/>
              </a:ext>
            </a:extLst>
          </p:cNvPr>
          <p:cNvSpPr txBox="1">
            <a:spLocks noChangeArrowheads="1"/>
          </p:cNvSpPr>
          <p:nvPr/>
        </p:nvSpPr>
        <p:spPr bwMode="auto">
          <a:xfrm>
            <a:off x="1799809" y="2149098"/>
            <a:ext cx="908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a:t>2. No</a:t>
            </a:r>
          </a:p>
        </p:txBody>
      </p:sp>
      <p:cxnSp>
        <p:nvCxnSpPr>
          <p:cNvPr id="17" name="Straight Arrow Connector 16">
            <a:extLst>
              <a:ext uri="{FF2B5EF4-FFF2-40B4-BE49-F238E27FC236}">
                <a16:creationId xmlns:a16="http://schemas.microsoft.com/office/drawing/2014/main" id="{A3AF927A-1E63-DB43-80D8-331673D332FC}"/>
              </a:ext>
            </a:extLst>
          </p:cNvPr>
          <p:cNvCxnSpPr/>
          <p:nvPr/>
        </p:nvCxnSpPr>
        <p:spPr>
          <a:xfrm flipV="1">
            <a:off x="1187624" y="5534792"/>
            <a:ext cx="0" cy="4794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37597C4D-9BBC-BC1C-07C4-B9716D1A5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8" y="5774505"/>
            <a:ext cx="720080" cy="1008113"/>
          </a:xfrm>
          <a:prstGeom prst="rect">
            <a:avLst/>
          </a:prstGeom>
        </p:spPr>
      </p:pic>
      <p:sp>
        <p:nvSpPr>
          <p:cNvPr id="3" name="Content Placeholder 2">
            <a:extLst>
              <a:ext uri="{FF2B5EF4-FFF2-40B4-BE49-F238E27FC236}">
                <a16:creationId xmlns:a16="http://schemas.microsoft.com/office/drawing/2014/main" id="{0A798204-75A7-C110-D0C0-B8A8D7D44F63}"/>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C6A59EEE-958E-1D41-AC18-032EC7B19E93}"/>
              </a:ext>
            </a:extLst>
          </p:cNvPr>
          <p:cNvSpPr txBox="1">
            <a:spLocks/>
          </p:cNvSpPr>
          <p:nvPr/>
        </p:nvSpPr>
        <p:spPr>
          <a:xfrm>
            <a:off x="5148064" y="1348265"/>
            <a:ext cx="2952328" cy="1084711"/>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At no point is </a:t>
            </a:r>
            <a:r>
              <a:rPr lang="es-ES" sz="1400" dirty="0" err="1"/>
              <a:t>Ngozi</a:t>
            </a:r>
            <a:r>
              <a:rPr lang="es-ES" sz="1400" dirty="0"/>
              <a:t> Okonjo-Iweala </a:t>
            </a:r>
            <a:r>
              <a:rPr lang="en-US" sz="1400" dirty="0"/>
              <a:t>described in terms of a family relationship. </a:t>
            </a:r>
          </a:p>
          <a:p>
            <a:pPr algn="ctr" eaLnBrk="1" fontAlgn="auto" hangingPunct="1">
              <a:spcBef>
                <a:spcPts val="600"/>
              </a:spcBef>
              <a:spcAft>
                <a:spcPts val="0"/>
              </a:spcAft>
              <a:buClr>
                <a:schemeClr val="accent1"/>
              </a:buClr>
              <a:buSzPct val="70000"/>
              <a:buFont typeface="Wingdings"/>
              <a:buNone/>
              <a:defRPr/>
            </a:pPr>
            <a:endParaRPr lang="en-US" sz="1400" dirty="0"/>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4" name="Picture 3">
            <a:extLst>
              <a:ext uri="{FF2B5EF4-FFF2-40B4-BE49-F238E27FC236}">
                <a16:creationId xmlns:a16="http://schemas.microsoft.com/office/drawing/2014/main" id="{50D51169-4834-6611-CB90-893778F43FA4}"/>
              </a:ext>
            </a:extLst>
          </p:cNvPr>
          <p:cNvPicPr>
            <a:picLocks noChangeAspect="1"/>
          </p:cNvPicPr>
          <p:nvPr/>
        </p:nvPicPr>
        <p:blipFill>
          <a:blip r:embed="rId3"/>
          <a:stretch>
            <a:fillRect/>
          </a:stretch>
        </p:blipFill>
        <p:spPr>
          <a:xfrm>
            <a:off x="55564" y="2996952"/>
            <a:ext cx="4082730" cy="2476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a:extLst>
              <a:ext uri="{FF2B5EF4-FFF2-40B4-BE49-F238E27FC236}">
                <a16:creationId xmlns:a16="http://schemas.microsoft.com/office/drawing/2014/main" id="{D30EA41D-E240-22D8-F735-A363053C1671}"/>
              </a:ext>
            </a:extLst>
          </p:cNvPr>
          <p:cNvSpPr txBox="1">
            <a:spLocks noChangeArrowheads="1"/>
          </p:cNvSpPr>
          <p:nvPr/>
        </p:nvSpPr>
        <p:spPr bwMode="auto">
          <a:xfrm>
            <a:off x="395535" y="655913"/>
            <a:ext cx="3643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the story identify </a:t>
            </a:r>
            <a:r>
              <a:rPr lang="es-ES" sz="1800" dirty="0" err="1"/>
              <a:t>Ngozi</a:t>
            </a:r>
            <a:r>
              <a:rPr lang="es-ES" sz="1800" dirty="0"/>
              <a:t> Okonjo-Iweala</a:t>
            </a:r>
            <a:r>
              <a:rPr lang="en-US" altLang="en-US" sz="1800" dirty="0"/>
              <a:t> as a victim or survivor, or both?  </a:t>
            </a:r>
          </a:p>
        </p:txBody>
      </p:sp>
      <p:sp>
        <p:nvSpPr>
          <p:cNvPr id="5" name="Oval 4">
            <a:extLst>
              <a:ext uri="{FF2B5EF4-FFF2-40B4-BE49-F238E27FC236}">
                <a16:creationId xmlns:a16="http://schemas.microsoft.com/office/drawing/2014/main" id="{58100F56-9E14-DF4D-B471-5FE1CF2F4F6C}"/>
              </a:ext>
            </a:extLst>
          </p:cNvPr>
          <p:cNvSpPr/>
          <p:nvPr/>
        </p:nvSpPr>
        <p:spPr>
          <a:xfrm flipV="1">
            <a:off x="296863" y="935038"/>
            <a:ext cx="460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0E1B4D3A-5D92-064F-A878-99DA7AADE283}"/>
              </a:ext>
            </a:extLst>
          </p:cNvPr>
          <p:cNvSpPr txBox="1">
            <a:spLocks/>
          </p:cNvSpPr>
          <p:nvPr/>
        </p:nvSpPr>
        <p:spPr>
          <a:xfrm>
            <a:off x="457200" y="-142875"/>
            <a:ext cx="3543300" cy="671333"/>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 14</a:t>
            </a:r>
          </a:p>
        </p:txBody>
      </p:sp>
      <p:sp>
        <p:nvSpPr>
          <p:cNvPr id="14" name="TextBox 13">
            <a:extLst>
              <a:ext uri="{FF2B5EF4-FFF2-40B4-BE49-F238E27FC236}">
                <a16:creationId xmlns:a16="http://schemas.microsoft.com/office/drawing/2014/main" id="{A205A733-90EA-94C3-71B2-9A356982C1A0}"/>
              </a:ext>
            </a:extLst>
          </p:cNvPr>
          <p:cNvSpPr txBox="1">
            <a:spLocks noChangeArrowheads="1"/>
          </p:cNvSpPr>
          <p:nvPr/>
        </p:nvSpPr>
        <p:spPr bwMode="auto">
          <a:xfrm>
            <a:off x="1851119" y="1722437"/>
            <a:ext cx="1076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 typeface="Wingdings" pitchFamily="2" charset="2"/>
              <a:buNone/>
            </a:pPr>
            <a:r>
              <a:rPr lang="en-US" altLang="en-US" sz="1500" dirty="0"/>
              <a:t>2. No*</a:t>
            </a:r>
          </a:p>
        </p:txBody>
      </p:sp>
      <p:sp>
        <p:nvSpPr>
          <p:cNvPr id="17" name="Rectangle 16">
            <a:extLst>
              <a:ext uri="{FF2B5EF4-FFF2-40B4-BE49-F238E27FC236}">
                <a16:creationId xmlns:a16="http://schemas.microsoft.com/office/drawing/2014/main" id="{0474991E-8DD9-D44E-9AE9-DFC3451B0D10}"/>
              </a:ext>
            </a:extLst>
          </p:cNvPr>
          <p:cNvSpPr/>
          <p:nvPr/>
        </p:nvSpPr>
        <p:spPr>
          <a:xfrm>
            <a:off x="1835582" y="1755775"/>
            <a:ext cx="10810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TextBox 10">
            <a:extLst>
              <a:ext uri="{FF2B5EF4-FFF2-40B4-BE49-F238E27FC236}">
                <a16:creationId xmlns:a16="http://schemas.microsoft.com/office/drawing/2014/main" id="{18C2C1C3-B8F0-FB1D-FB56-339DB45B9414}"/>
              </a:ext>
            </a:extLst>
          </p:cNvPr>
          <p:cNvSpPr txBox="1">
            <a:spLocks noChangeArrowheads="1"/>
          </p:cNvSpPr>
          <p:nvPr/>
        </p:nvSpPr>
        <p:spPr bwMode="auto">
          <a:xfrm>
            <a:off x="330643" y="1706698"/>
            <a:ext cx="906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dirty="0"/>
              <a:t>1. Yes</a:t>
            </a:r>
          </a:p>
        </p:txBody>
      </p:sp>
      <p:cxnSp>
        <p:nvCxnSpPr>
          <p:cNvPr id="13" name="Straight Arrow Connector 12">
            <a:extLst>
              <a:ext uri="{FF2B5EF4-FFF2-40B4-BE49-F238E27FC236}">
                <a16:creationId xmlns:a16="http://schemas.microsoft.com/office/drawing/2014/main" id="{E62A7325-C560-D248-9D36-C012CCEF55B5}"/>
              </a:ext>
            </a:extLst>
          </p:cNvPr>
          <p:cNvCxnSpPr/>
          <p:nvPr/>
        </p:nvCxnSpPr>
        <p:spPr>
          <a:xfrm flipV="1">
            <a:off x="1691680" y="5091451"/>
            <a:ext cx="0" cy="75565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9947" name="Picture 1">
            <a:extLst>
              <a:ext uri="{FF2B5EF4-FFF2-40B4-BE49-F238E27FC236}">
                <a16:creationId xmlns:a16="http://schemas.microsoft.com/office/drawing/2014/main" id="{F4EAADFF-2F7F-5373-E34C-0A6AFF6133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3" y="58054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95C25BFC-F8EB-8E06-70E9-8765FB76C709}"/>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892F832A-FD46-EC43-90ED-78B96156CD8D}"/>
              </a:ext>
            </a:extLst>
          </p:cNvPr>
          <p:cNvSpPr txBox="1">
            <a:spLocks/>
          </p:cNvSpPr>
          <p:nvPr/>
        </p:nvSpPr>
        <p:spPr>
          <a:xfrm>
            <a:off x="4313484" y="995364"/>
            <a:ext cx="4191344" cy="2577652"/>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fontAlgn="auto" hangingPunct="1">
              <a:spcBef>
                <a:spcPts val="600"/>
              </a:spcBef>
              <a:spcAft>
                <a:spcPts val="0"/>
              </a:spcAft>
              <a:buClr>
                <a:schemeClr val="accent1"/>
              </a:buClr>
              <a:buSzPct val="70000"/>
              <a:buFont typeface="Wingdings"/>
              <a:buNone/>
              <a:defRPr/>
            </a:pPr>
            <a:r>
              <a:rPr lang="es-ES" sz="1400" dirty="0" err="1"/>
              <a:t>Ngozi</a:t>
            </a:r>
            <a:r>
              <a:rPr lang="es-ES" sz="1400" dirty="0"/>
              <a:t> Okonjo-Iweala</a:t>
            </a:r>
            <a:r>
              <a:rPr lang="en-US" altLang="en-US" sz="1400" dirty="0"/>
              <a:t> </a:t>
            </a:r>
            <a:r>
              <a:rPr lang="en-US" sz="1400" dirty="0"/>
              <a:t>is not depicted as a victim. </a:t>
            </a:r>
          </a:p>
          <a:p>
            <a:pPr algn="ctr" eaLnBrk="1" fontAlgn="auto" hangingPunct="1">
              <a:spcBef>
                <a:spcPts val="600"/>
              </a:spcBef>
              <a:spcAft>
                <a:spcPts val="0"/>
              </a:spcAft>
              <a:buClr>
                <a:schemeClr val="accent1"/>
              </a:buClr>
              <a:buSzPct val="70000"/>
              <a:defRPr/>
            </a:pPr>
            <a:r>
              <a:rPr lang="en-US" sz="1400" dirty="0"/>
              <a:t>Code a person as a victim either if the word 'victim' is used to describe her/him, or if the story implies that the person is a victim - e.g. by using language or images that evoke particular emotions such as shock, horror, pity for the person. </a:t>
            </a:r>
          </a:p>
          <a:p>
            <a:pPr algn="ctr" eaLnBrk="1" fontAlgn="auto" hangingPunct="1">
              <a:spcBef>
                <a:spcPts val="600"/>
              </a:spcBef>
              <a:spcAft>
                <a:spcPts val="0"/>
              </a:spcAft>
              <a:buClr>
                <a:schemeClr val="accent1"/>
              </a:buClr>
              <a:buSzPct val="70000"/>
              <a:defRPr/>
            </a:pPr>
            <a:endParaRPr lang="en-US" sz="1400" dirty="0"/>
          </a:p>
          <a:p>
            <a:pPr algn="ctr" eaLnBrk="1" hangingPunct="1">
              <a:defRPr/>
            </a:pPr>
            <a:r>
              <a:rPr lang="en-US" sz="1400" dirty="0"/>
              <a:t>* </a:t>
            </a:r>
            <a:r>
              <a:rPr lang="en-US" sz="1400" b="1" dirty="0"/>
              <a:t>If you select 2 in q.14 skip to q.17</a:t>
            </a:r>
          </a:p>
          <a:p>
            <a:pPr algn="ctr" eaLnBrk="1" hangingPunct="1">
              <a:defRPr/>
            </a:pPr>
            <a:endParaRPr lang="en-CA" sz="1400" dirty="0"/>
          </a:p>
          <a:p>
            <a:pPr algn="ctr" eaLnBrk="1" hangingPunct="1">
              <a:defRPr/>
            </a:pPr>
            <a:r>
              <a:rPr lang="en-GB" sz="1400" dirty="0"/>
              <a:t>*Complete Q.15 and Q.16 if the person is described as victim or survivor</a:t>
            </a:r>
            <a:endParaRPr lang="en-US" sz="1400" dirty="0"/>
          </a:p>
          <a:p>
            <a:pPr algn="ctr" eaLnBrk="1" fontAlgn="auto" hangingPunct="1">
              <a:spcBef>
                <a:spcPts val="600"/>
              </a:spcBef>
              <a:spcAft>
                <a:spcPts val="0"/>
              </a:spcAft>
              <a:buClr>
                <a:schemeClr val="accent1"/>
              </a:buClr>
              <a:buSzPct val="70000"/>
              <a:defRPr/>
            </a:pPr>
            <a:endParaRPr lang="en-US" sz="1400" dirty="0"/>
          </a:p>
          <a:p>
            <a:pPr algn="ctr" eaLnBrk="1" fontAlgn="auto" hangingPunct="1">
              <a:spcBef>
                <a:spcPts val="600"/>
              </a:spcBef>
              <a:spcAft>
                <a:spcPts val="0"/>
              </a:spcAft>
              <a:buClr>
                <a:schemeClr val="accent1"/>
              </a:buClr>
              <a:buSzPct val="70000"/>
              <a:defRPr/>
            </a:pPr>
            <a:endParaRPr lang="en-US" sz="1400" dirty="0"/>
          </a:p>
          <a:p>
            <a:pPr algn="ctr" eaLnBrk="1" fontAlgn="auto" hangingPunct="1">
              <a:spcBef>
                <a:spcPts val="600"/>
              </a:spcBef>
              <a:spcAft>
                <a:spcPts val="0"/>
              </a:spcAft>
              <a:buClr>
                <a:schemeClr val="accent1"/>
              </a:buClr>
              <a:buSzPct val="70000"/>
              <a:defRPr/>
            </a:pPr>
            <a:endParaRPr lang="en-US" sz="1400" b="1" dirty="0"/>
          </a:p>
          <a:p>
            <a:pPr algn="ctr" eaLnBrk="1" fontAlgn="auto" hangingPunct="1">
              <a:spcBef>
                <a:spcPts val="600"/>
              </a:spcBef>
              <a:spcAft>
                <a:spcPts val="0"/>
              </a:spcAft>
              <a:buClr>
                <a:schemeClr val="accent1"/>
              </a:buClr>
              <a:buSzPct val="70000"/>
              <a:defRPr/>
            </a:pPr>
            <a:endParaRPr lang="en-US" sz="1400" dirty="0"/>
          </a:p>
        </p:txBody>
      </p:sp>
      <p:pic>
        <p:nvPicPr>
          <p:cNvPr id="3" name="Picture 2">
            <a:extLst>
              <a:ext uri="{FF2B5EF4-FFF2-40B4-BE49-F238E27FC236}">
                <a16:creationId xmlns:a16="http://schemas.microsoft.com/office/drawing/2014/main" id="{B74F8356-EB94-8E39-CA98-7E7FC5AFF1F4}"/>
              </a:ext>
            </a:extLst>
          </p:cNvPr>
          <p:cNvPicPr>
            <a:picLocks noChangeAspect="1"/>
          </p:cNvPicPr>
          <p:nvPr/>
        </p:nvPicPr>
        <p:blipFill>
          <a:blip r:embed="rId3"/>
          <a:stretch>
            <a:fillRect/>
          </a:stretch>
        </p:blipFill>
        <p:spPr>
          <a:xfrm>
            <a:off x="189966" y="2731149"/>
            <a:ext cx="3891620" cy="23603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7EC288A-3B5B-E04D-8602-3C3953B0BDE3}"/>
              </a:ext>
            </a:extLst>
          </p:cNvPr>
          <p:cNvSpPr txBox="1">
            <a:spLocks/>
          </p:cNvSpPr>
          <p:nvPr/>
        </p:nvSpPr>
        <p:spPr>
          <a:xfrm>
            <a:off x="123825" y="-201613"/>
            <a:ext cx="3543300" cy="831851"/>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Arial" charset="0"/>
              </a:rPr>
              <a:t>Question</a:t>
            </a:r>
            <a:r>
              <a:rPr lang="en-US" sz="3000" cap="small" dirty="0">
                <a:solidFill>
                  <a:srgbClr val="00B0F0"/>
                </a:solidFill>
                <a:latin typeface="Arial" charset="0"/>
              </a:rPr>
              <a:t> </a:t>
            </a:r>
            <a:r>
              <a:rPr lang="en-US" sz="3000" cap="small" dirty="0">
                <a:solidFill>
                  <a:srgbClr val="00B050"/>
                </a:solidFill>
                <a:latin typeface="Arial" charset="0"/>
              </a:rPr>
              <a:t>15</a:t>
            </a:r>
          </a:p>
        </p:txBody>
      </p:sp>
      <p:sp>
        <p:nvSpPr>
          <p:cNvPr id="40962" name="TextBox 3">
            <a:extLst>
              <a:ext uri="{FF2B5EF4-FFF2-40B4-BE49-F238E27FC236}">
                <a16:creationId xmlns:a16="http://schemas.microsoft.com/office/drawing/2014/main" id="{B231D641-570B-8D87-59DC-C5C16036E8A8}"/>
              </a:ext>
            </a:extLst>
          </p:cNvPr>
          <p:cNvSpPr txBox="1">
            <a:spLocks noChangeArrowheads="1"/>
          </p:cNvSpPr>
          <p:nvPr/>
        </p:nvSpPr>
        <p:spPr bwMode="auto">
          <a:xfrm>
            <a:off x="255588" y="557213"/>
            <a:ext cx="3589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the story identify </a:t>
            </a:r>
            <a:r>
              <a:rPr lang="es-ES" sz="1800" dirty="0" err="1"/>
              <a:t>Ngozi</a:t>
            </a:r>
            <a:r>
              <a:rPr lang="es-ES" sz="1800" dirty="0"/>
              <a:t> Okonjo-Iweala</a:t>
            </a:r>
            <a:r>
              <a:rPr lang="en-US" altLang="en-US" sz="1800" dirty="0"/>
              <a:t> as a victim?  </a:t>
            </a:r>
          </a:p>
        </p:txBody>
      </p:sp>
      <p:sp>
        <p:nvSpPr>
          <p:cNvPr id="18" name="TextBox 17">
            <a:extLst>
              <a:ext uri="{FF2B5EF4-FFF2-40B4-BE49-F238E27FC236}">
                <a16:creationId xmlns:a16="http://schemas.microsoft.com/office/drawing/2014/main" id="{A6825EBA-FF30-CBDD-648C-9AE2E63B86E9}"/>
              </a:ext>
            </a:extLst>
          </p:cNvPr>
          <p:cNvSpPr txBox="1">
            <a:spLocks noChangeArrowheads="1"/>
          </p:cNvSpPr>
          <p:nvPr/>
        </p:nvSpPr>
        <p:spPr bwMode="auto">
          <a:xfrm>
            <a:off x="388938" y="124618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solidFill>
                  <a:srgbClr val="FF0000"/>
                </a:solidFill>
              </a:rPr>
              <a:t>Skip this question</a:t>
            </a:r>
          </a:p>
        </p:txBody>
      </p:sp>
      <p:sp>
        <p:nvSpPr>
          <p:cNvPr id="40964" name="TextBox 3">
            <a:extLst>
              <a:ext uri="{FF2B5EF4-FFF2-40B4-BE49-F238E27FC236}">
                <a16:creationId xmlns:a16="http://schemas.microsoft.com/office/drawing/2014/main" id="{BD8E7E93-F1E8-B873-3F78-45EC22923722}"/>
              </a:ext>
            </a:extLst>
          </p:cNvPr>
          <p:cNvSpPr txBox="1">
            <a:spLocks noChangeArrowheads="1"/>
          </p:cNvSpPr>
          <p:nvPr/>
        </p:nvSpPr>
        <p:spPr bwMode="auto">
          <a:xfrm>
            <a:off x="231775" y="2122488"/>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the story identify </a:t>
            </a:r>
            <a:r>
              <a:rPr lang="es-ES" sz="1800" dirty="0" err="1"/>
              <a:t>Ngozi</a:t>
            </a:r>
            <a:r>
              <a:rPr lang="es-ES" sz="1800" dirty="0"/>
              <a:t> Okonjo-Iweala</a:t>
            </a:r>
            <a:r>
              <a:rPr lang="en-US" altLang="en-US" sz="1800" dirty="0"/>
              <a:t> as a survivor?  </a:t>
            </a:r>
          </a:p>
        </p:txBody>
      </p:sp>
      <p:sp>
        <p:nvSpPr>
          <p:cNvPr id="21" name="TextBox 20">
            <a:extLst>
              <a:ext uri="{FF2B5EF4-FFF2-40B4-BE49-F238E27FC236}">
                <a16:creationId xmlns:a16="http://schemas.microsoft.com/office/drawing/2014/main" id="{D1220029-C13A-D9D1-A8CC-6567D3A61889}"/>
              </a:ext>
            </a:extLst>
          </p:cNvPr>
          <p:cNvSpPr txBox="1">
            <a:spLocks noChangeArrowheads="1"/>
          </p:cNvSpPr>
          <p:nvPr/>
        </p:nvSpPr>
        <p:spPr bwMode="auto">
          <a:xfrm>
            <a:off x="404813" y="27686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solidFill>
                  <a:srgbClr val="FF0000"/>
                </a:solidFill>
              </a:rPr>
              <a:t>Skip this question</a:t>
            </a:r>
          </a:p>
        </p:txBody>
      </p:sp>
      <p:sp>
        <p:nvSpPr>
          <p:cNvPr id="15" name="Rectangle 14">
            <a:extLst>
              <a:ext uri="{FF2B5EF4-FFF2-40B4-BE49-F238E27FC236}">
                <a16:creationId xmlns:a16="http://schemas.microsoft.com/office/drawing/2014/main" id="{6F778AC6-B5CF-EB4A-95EC-55D7E07143FD}"/>
              </a:ext>
            </a:extLst>
          </p:cNvPr>
          <p:cNvSpPr/>
          <p:nvPr/>
        </p:nvSpPr>
        <p:spPr>
          <a:xfrm>
            <a:off x="182563" y="1535113"/>
            <a:ext cx="2386012" cy="554037"/>
          </a:xfrm>
          <a:prstGeom prst="rect">
            <a:avLst/>
          </a:prstGeom>
        </p:spPr>
        <p:txBody>
          <a:bodyPr wrap="none">
            <a:spAutoFit/>
          </a:bodyPr>
          <a:lstStyle/>
          <a:p>
            <a:pPr eaLnBrk="1" fontAlgn="auto" hangingPunct="1">
              <a:spcAft>
                <a:spcPts val="0"/>
              </a:spcAft>
              <a:defRPr/>
            </a:pPr>
            <a:r>
              <a:rPr lang="en-US" sz="3000" cap="small" dirty="0">
                <a:solidFill>
                  <a:srgbClr val="00B050"/>
                </a:solidFill>
                <a:latin typeface="Arial" charset="0"/>
              </a:rPr>
              <a:t>Question</a:t>
            </a:r>
            <a:r>
              <a:rPr lang="en-US" sz="3000" cap="small" dirty="0">
                <a:solidFill>
                  <a:srgbClr val="00B0F0"/>
                </a:solidFill>
                <a:latin typeface="Arial" charset="0"/>
              </a:rPr>
              <a:t> </a:t>
            </a:r>
            <a:r>
              <a:rPr lang="en-US" sz="3000" cap="small" dirty="0">
                <a:solidFill>
                  <a:srgbClr val="00B050"/>
                </a:solidFill>
                <a:latin typeface="Arial" charset="0"/>
              </a:rPr>
              <a:t>16</a:t>
            </a:r>
          </a:p>
        </p:txBody>
      </p:sp>
      <p:sp>
        <p:nvSpPr>
          <p:cNvPr id="16" name="Oval 15">
            <a:extLst>
              <a:ext uri="{FF2B5EF4-FFF2-40B4-BE49-F238E27FC236}">
                <a16:creationId xmlns:a16="http://schemas.microsoft.com/office/drawing/2014/main" id="{CEC4D2C8-C336-B441-837F-FAE613A5979F}"/>
              </a:ext>
            </a:extLst>
          </p:cNvPr>
          <p:cNvSpPr/>
          <p:nvPr/>
        </p:nvSpPr>
        <p:spPr>
          <a:xfrm>
            <a:off x="209550" y="7302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0970" name="Picture 1">
            <a:extLst>
              <a:ext uri="{FF2B5EF4-FFF2-40B4-BE49-F238E27FC236}">
                <a16:creationId xmlns:a16="http://schemas.microsoft.com/office/drawing/2014/main" id="{94C81E54-9B2A-F3F1-6189-7832C9E528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2825"/>
            <a:ext cx="650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2097814" y="5708253"/>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0525E545-C21B-D44B-A1BD-28E44CFC6802}"/>
              </a:ext>
            </a:extLst>
          </p:cNvPr>
          <p:cNvCxnSpPr/>
          <p:nvPr/>
        </p:nvCxnSpPr>
        <p:spPr>
          <a:xfrm flipH="1" flipV="1">
            <a:off x="2427250" y="5722541"/>
            <a:ext cx="12700" cy="439737"/>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60DC34E4-AA1A-0241-3470-C1AB2749C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61" y="5891213"/>
            <a:ext cx="606714" cy="966787"/>
          </a:xfrm>
          <a:prstGeom prst="rect">
            <a:avLst/>
          </a:prstGeom>
        </p:spPr>
      </p:pic>
      <p:sp>
        <p:nvSpPr>
          <p:cNvPr id="3" name="Content Placeholder 2">
            <a:extLst>
              <a:ext uri="{FF2B5EF4-FFF2-40B4-BE49-F238E27FC236}">
                <a16:creationId xmlns:a16="http://schemas.microsoft.com/office/drawing/2014/main" id="{D39F0FB2-ADF9-50BF-B051-7F0E89EA852D}"/>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9" name="Content Placeholder 2">
            <a:extLst>
              <a:ext uri="{FF2B5EF4-FFF2-40B4-BE49-F238E27FC236}">
                <a16:creationId xmlns:a16="http://schemas.microsoft.com/office/drawing/2014/main" id="{EF255B13-5E2F-DF4F-820F-9AB5FE7187BC}"/>
              </a:ext>
            </a:extLst>
          </p:cNvPr>
          <p:cNvSpPr txBox="1">
            <a:spLocks/>
          </p:cNvSpPr>
          <p:nvPr/>
        </p:nvSpPr>
        <p:spPr>
          <a:xfrm>
            <a:off x="4572000" y="1479551"/>
            <a:ext cx="3816424" cy="862012"/>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endParaRPr lang="en-US" sz="1400" dirty="0"/>
          </a:p>
          <a:p>
            <a:pPr algn="ctr" eaLnBrk="1" fontAlgn="auto" hangingPunct="1">
              <a:spcBef>
                <a:spcPts val="600"/>
              </a:spcBef>
              <a:spcAft>
                <a:spcPts val="0"/>
              </a:spcAft>
              <a:buClr>
                <a:schemeClr val="accent1"/>
              </a:buClr>
              <a:buSzPct val="70000"/>
              <a:defRPr/>
            </a:pPr>
            <a:r>
              <a:rPr lang="en-US" sz="1400" dirty="0"/>
              <a:t>Since we answered 2, No for question 14, we skip questions 15 and 16</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4" name="Picture 3">
            <a:extLst>
              <a:ext uri="{FF2B5EF4-FFF2-40B4-BE49-F238E27FC236}">
                <a16:creationId xmlns:a16="http://schemas.microsoft.com/office/drawing/2014/main" id="{97BF8852-2172-C7F8-CECA-296405E0EC9C}"/>
              </a:ext>
            </a:extLst>
          </p:cNvPr>
          <p:cNvPicPr>
            <a:picLocks noChangeAspect="1"/>
          </p:cNvPicPr>
          <p:nvPr/>
        </p:nvPicPr>
        <p:blipFill>
          <a:blip r:embed="rId4"/>
          <a:stretch>
            <a:fillRect/>
          </a:stretch>
        </p:blipFill>
        <p:spPr>
          <a:xfrm>
            <a:off x="169863" y="3324622"/>
            <a:ext cx="3911006" cy="23836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D10E-3192-12C8-30CF-C9182D5986B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30000A5-F5E3-C4A1-53DA-BF0183E5FA9A}"/>
              </a:ext>
            </a:extLst>
          </p:cNvPr>
          <p:cNvSpPr txBox="1">
            <a:spLocks/>
          </p:cNvSpPr>
          <p:nvPr/>
        </p:nvSpPr>
        <p:spPr>
          <a:xfrm>
            <a:off x="255588" y="241142"/>
            <a:ext cx="3543300" cy="831851"/>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Arial" charset="0"/>
              </a:rPr>
              <a:t>Question</a:t>
            </a:r>
            <a:r>
              <a:rPr lang="en-US" sz="3000" cap="small" dirty="0">
                <a:solidFill>
                  <a:srgbClr val="00B0F0"/>
                </a:solidFill>
                <a:latin typeface="Arial" charset="0"/>
              </a:rPr>
              <a:t> </a:t>
            </a:r>
            <a:r>
              <a:rPr lang="en-US" sz="3000" cap="small" dirty="0">
                <a:solidFill>
                  <a:srgbClr val="00B050"/>
                </a:solidFill>
                <a:latin typeface="Arial" charset="0"/>
              </a:rPr>
              <a:t>17</a:t>
            </a:r>
          </a:p>
        </p:txBody>
      </p:sp>
      <p:sp>
        <p:nvSpPr>
          <p:cNvPr id="40962" name="TextBox 3">
            <a:extLst>
              <a:ext uri="{FF2B5EF4-FFF2-40B4-BE49-F238E27FC236}">
                <a16:creationId xmlns:a16="http://schemas.microsoft.com/office/drawing/2014/main" id="{D2D6E4B7-400E-4D65-15F9-E00550C09602}"/>
              </a:ext>
            </a:extLst>
          </p:cNvPr>
          <p:cNvSpPr txBox="1">
            <a:spLocks noChangeArrowheads="1"/>
          </p:cNvSpPr>
          <p:nvPr/>
        </p:nvSpPr>
        <p:spPr bwMode="auto">
          <a:xfrm>
            <a:off x="304181" y="1496062"/>
            <a:ext cx="3642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the story identify </a:t>
            </a:r>
            <a:r>
              <a:rPr lang="es-ES" sz="1800" dirty="0" err="1"/>
              <a:t>Ngozi</a:t>
            </a:r>
            <a:r>
              <a:rPr lang="es-ES" sz="1800" dirty="0"/>
              <a:t> Okonjo-Iweala</a:t>
            </a:r>
            <a:r>
              <a:rPr lang="en-US" altLang="en-US" sz="1800" dirty="0"/>
              <a:t> as a minority?  </a:t>
            </a:r>
          </a:p>
        </p:txBody>
      </p:sp>
      <p:sp>
        <p:nvSpPr>
          <p:cNvPr id="16" name="Oval 15">
            <a:extLst>
              <a:ext uri="{FF2B5EF4-FFF2-40B4-BE49-F238E27FC236}">
                <a16:creationId xmlns:a16="http://schemas.microsoft.com/office/drawing/2014/main" id="{9E107D0B-05FB-49FE-743A-5AC7114BECE7}"/>
              </a:ext>
            </a:extLst>
          </p:cNvPr>
          <p:cNvSpPr/>
          <p:nvPr/>
        </p:nvSpPr>
        <p:spPr>
          <a:xfrm>
            <a:off x="209550" y="7302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Arrow Connector 16">
            <a:extLst>
              <a:ext uri="{FF2B5EF4-FFF2-40B4-BE49-F238E27FC236}">
                <a16:creationId xmlns:a16="http://schemas.microsoft.com/office/drawing/2014/main" id="{7D9DCC7B-F13D-03BF-9E7E-213B2898BD01}"/>
              </a:ext>
            </a:extLst>
          </p:cNvPr>
          <p:cNvCxnSpPr/>
          <p:nvPr/>
        </p:nvCxnSpPr>
        <p:spPr>
          <a:xfrm flipH="1" flipV="1">
            <a:off x="2843808" y="5118726"/>
            <a:ext cx="12700" cy="439737"/>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E1BCC2E4-46D7-D471-0205-5353071BF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1" y="5891213"/>
            <a:ext cx="606714" cy="966787"/>
          </a:xfrm>
          <a:prstGeom prst="rect">
            <a:avLst/>
          </a:prstGeom>
        </p:spPr>
      </p:pic>
      <p:sp>
        <p:nvSpPr>
          <p:cNvPr id="3" name="Content Placeholder 2">
            <a:extLst>
              <a:ext uri="{FF2B5EF4-FFF2-40B4-BE49-F238E27FC236}">
                <a16:creationId xmlns:a16="http://schemas.microsoft.com/office/drawing/2014/main" id="{7B5772B8-655B-9C8C-9D26-3D3C0F2A41BB}"/>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9" name="Content Placeholder 2">
            <a:extLst>
              <a:ext uri="{FF2B5EF4-FFF2-40B4-BE49-F238E27FC236}">
                <a16:creationId xmlns:a16="http://schemas.microsoft.com/office/drawing/2014/main" id="{9EA7D7BD-7725-FA96-A5E8-30EE0AD81B5B}"/>
              </a:ext>
            </a:extLst>
          </p:cNvPr>
          <p:cNvSpPr txBox="1">
            <a:spLocks/>
          </p:cNvSpPr>
          <p:nvPr/>
        </p:nvSpPr>
        <p:spPr>
          <a:xfrm>
            <a:off x="4271988" y="1479551"/>
            <a:ext cx="4116436" cy="869329"/>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600" noProof="0" dirty="0"/>
              <a:t>Ngozi Okonjo-Iweala is not depicted as a minority, so we code 2, “no”.</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5" name="Picture 4">
            <a:extLst>
              <a:ext uri="{FF2B5EF4-FFF2-40B4-BE49-F238E27FC236}">
                <a16:creationId xmlns:a16="http://schemas.microsoft.com/office/drawing/2014/main" id="{A669D774-D4FB-2DF2-EF37-22A42B035327}"/>
              </a:ext>
            </a:extLst>
          </p:cNvPr>
          <p:cNvPicPr>
            <a:picLocks noChangeAspect="1"/>
          </p:cNvPicPr>
          <p:nvPr/>
        </p:nvPicPr>
        <p:blipFill>
          <a:blip r:embed="rId3"/>
          <a:stretch>
            <a:fillRect/>
          </a:stretch>
        </p:blipFill>
        <p:spPr>
          <a:xfrm>
            <a:off x="199457" y="2667445"/>
            <a:ext cx="3858505" cy="2351633"/>
          </a:xfrm>
          <a:prstGeom prst="rect">
            <a:avLst/>
          </a:prstGeom>
        </p:spPr>
      </p:pic>
    </p:spTree>
    <p:extLst>
      <p:ext uri="{BB962C8B-B14F-4D97-AF65-F5344CB8AC3E}">
        <p14:creationId xmlns:p14="http://schemas.microsoft.com/office/powerpoint/2010/main" val="4275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946C-8BF2-DE46-9C89-CFCA19A08679}"/>
              </a:ext>
            </a:extLst>
          </p:cNvPr>
          <p:cNvSpPr>
            <a:spLocks noGrp="1"/>
          </p:cNvSpPr>
          <p:nvPr>
            <p:ph type="title"/>
          </p:nvPr>
        </p:nvSpPr>
        <p:spPr>
          <a:xfrm>
            <a:off x="250825" y="620713"/>
            <a:ext cx="5843588" cy="360362"/>
          </a:xfrm>
        </p:spPr>
        <p:txBody>
          <a:bodyPr>
            <a:noAutofit/>
          </a:bodyPr>
          <a:lstStyle/>
          <a:p>
            <a:pPr eaLnBrk="1" fontAlgn="auto" hangingPunct="1">
              <a:spcAft>
                <a:spcPts val="0"/>
              </a:spcAft>
              <a:defRPr/>
            </a:pPr>
            <a:r>
              <a:rPr lang="en-CA" dirty="0">
                <a:solidFill>
                  <a:srgbClr val="00B050"/>
                </a:solidFill>
                <a:latin typeface="Arial" charset="0"/>
                <a:ea typeface="+mn-ea"/>
                <a:cs typeface="Arial" panose="020B0604020202020204" pitchFamily="34" charset="0"/>
              </a:rPr>
              <a:t>Question 18-20</a:t>
            </a:r>
            <a:br>
              <a:rPr lang="en-CA" dirty="0">
                <a:solidFill>
                  <a:srgbClr val="00B050"/>
                </a:solidFill>
                <a:latin typeface="Arial" charset="0"/>
                <a:ea typeface="+mn-ea"/>
                <a:cs typeface="Arial" panose="020B0604020202020204" pitchFamily="34" charset="0"/>
              </a:rPr>
            </a:br>
            <a:endParaRPr lang="en-CA" dirty="0">
              <a:solidFill>
                <a:srgbClr val="00B050"/>
              </a:solidFill>
              <a:latin typeface="Arial" charset="0"/>
              <a:ea typeface="+mn-ea"/>
              <a:cs typeface="Arial" panose="020B0604020202020204" pitchFamily="34" charset="0"/>
            </a:endParaRPr>
          </a:p>
        </p:txBody>
      </p:sp>
      <p:sp>
        <p:nvSpPr>
          <p:cNvPr id="41986" name="Content Placeholder 2">
            <a:extLst>
              <a:ext uri="{FF2B5EF4-FFF2-40B4-BE49-F238E27FC236}">
                <a16:creationId xmlns:a16="http://schemas.microsoft.com/office/drawing/2014/main" id="{7A573A51-3343-6F0A-02F4-901BF4A5AB89}"/>
              </a:ext>
            </a:extLst>
          </p:cNvPr>
          <p:cNvSpPr>
            <a:spLocks noGrp="1"/>
          </p:cNvSpPr>
          <p:nvPr>
            <p:ph sz="quarter" idx="1"/>
          </p:nvPr>
        </p:nvSpPr>
        <p:spPr>
          <a:xfrm>
            <a:off x="173038" y="615950"/>
            <a:ext cx="3959225" cy="2317750"/>
          </a:xfrm>
        </p:spPr>
        <p:txBody>
          <a:bodyPr/>
          <a:lstStyle/>
          <a:p>
            <a:r>
              <a:rPr lang="en-US" altLang="en-US" sz="1800" dirty="0"/>
              <a:t>Your national coordinator will have assigned different questions for </a:t>
            </a:r>
            <a:r>
              <a:rPr lang="en-US" altLang="en-US" sz="1800" dirty="0">
                <a:solidFill>
                  <a:srgbClr val="00B050"/>
                </a:solidFill>
              </a:rPr>
              <a:t>Special Q1, Special Q2 and Special Q3. </a:t>
            </a:r>
          </a:p>
          <a:p>
            <a:r>
              <a:rPr lang="en-US" altLang="en-US" sz="1800"/>
              <a:t>Refer to the instructions given to you by the coordinator. </a:t>
            </a:r>
          </a:p>
          <a:p>
            <a:endParaRPr lang="en-US" altLang="en-US"/>
          </a:p>
          <a:p>
            <a:endParaRPr lang="en-CA" altLang="en-US" dirty="0"/>
          </a:p>
        </p:txBody>
      </p:sp>
      <p:sp>
        <p:nvSpPr>
          <p:cNvPr id="7" name="Rounded Rectangle 6">
            <a:extLst>
              <a:ext uri="{FF2B5EF4-FFF2-40B4-BE49-F238E27FC236}">
                <a16:creationId xmlns:a16="http://schemas.microsoft.com/office/drawing/2014/main" id="{06131709-FB2C-AA4C-9DC5-7606664B6D2F}"/>
              </a:ext>
            </a:extLst>
          </p:cNvPr>
          <p:cNvSpPr/>
          <p:nvPr/>
        </p:nvSpPr>
        <p:spPr>
          <a:xfrm>
            <a:off x="2915815" y="5013176"/>
            <a:ext cx="1137919" cy="246841"/>
          </a:xfrm>
          <a:prstGeom prst="roundRect">
            <a:avLst>
              <a:gd name="adj" fmla="val 50000"/>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 name="Picture 2" descr="A person and person sitting on a globe&#10;&#10;AI-generated content may be incorrect.">
            <a:extLst>
              <a:ext uri="{FF2B5EF4-FFF2-40B4-BE49-F238E27FC236}">
                <a16:creationId xmlns:a16="http://schemas.microsoft.com/office/drawing/2014/main" id="{7E132755-8B2B-4C1E-279E-578B352E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57" y="5881863"/>
            <a:ext cx="678933" cy="950507"/>
          </a:xfrm>
          <a:prstGeom prst="rect">
            <a:avLst/>
          </a:prstGeom>
        </p:spPr>
      </p:pic>
      <p:sp>
        <p:nvSpPr>
          <p:cNvPr id="4" name="Content Placeholder 2">
            <a:extLst>
              <a:ext uri="{FF2B5EF4-FFF2-40B4-BE49-F238E27FC236}">
                <a16:creationId xmlns:a16="http://schemas.microsoft.com/office/drawing/2014/main" id="{F586065D-83F1-142D-C493-699E00081C46}"/>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pic>
        <p:nvPicPr>
          <p:cNvPr id="5" name="Picture 4">
            <a:extLst>
              <a:ext uri="{FF2B5EF4-FFF2-40B4-BE49-F238E27FC236}">
                <a16:creationId xmlns:a16="http://schemas.microsoft.com/office/drawing/2014/main" id="{525D03BB-8EA0-D4A3-779B-1CBFCCCDCB33}"/>
              </a:ext>
            </a:extLst>
          </p:cNvPr>
          <p:cNvPicPr>
            <a:picLocks noChangeAspect="1"/>
          </p:cNvPicPr>
          <p:nvPr/>
        </p:nvPicPr>
        <p:blipFill>
          <a:blip r:embed="rId3"/>
          <a:stretch>
            <a:fillRect/>
          </a:stretch>
        </p:blipFill>
        <p:spPr>
          <a:xfrm>
            <a:off x="250825" y="2933700"/>
            <a:ext cx="3802910" cy="23177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1710-B098-4247-A11B-4B770CA54527}"/>
              </a:ext>
            </a:extLst>
          </p:cNvPr>
          <p:cNvSpPr>
            <a:spLocks noGrp="1"/>
          </p:cNvSpPr>
          <p:nvPr>
            <p:ph type="title"/>
          </p:nvPr>
        </p:nvSpPr>
        <p:spPr>
          <a:xfrm>
            <a:off x="250825" y="411163"/>
            <a:ext cx="7391400" cy="635000"/>
          </a:xfrm>
        </p:spPr>
        <p:txBody>
          <a:bodyPr>
            <a:noAutofit/>
          </a:bodyPr>
          <a:lstStyle/>
          <a:p>
            <a:pPr eaLnBrk="1" fontAlgn="auto" hangingPunct="1">
              <a:spcAft>
                <a:spcPts val="0"/>
              </a:spcAft>
              <a:defRPr/>
            </a:pPr>
            <a:r>
              <a:rPr lang="en-US" dirty="0">
                <a:solidFill>
                  <a:srgbClr val="00B050"/>
                </a:solidFill>
                <a:latin typeface="Arial" charset="0"/>
                <a:ea typeface="+mn-ea"/>
                <a:cs typeface="Arial" panose="020B0604020202020204" pitchFamily="34" charset="0"/>
              </a:rPr>
              <a:t>Question 17 </a:t>
            </a:r>
            <a:br>
              <a:rPr lang="en-US" dirty="0">
                <a:solidFill>
                  <a:srgbClr val="00B050"/>
                </a:solidFill>
                <a:latin typeface="Arial" charset="0"/>
                <a:ea typeface="+mn-ea"/>
                <a:cs typeface="Arial" panose="020B0604020202020204" pitchFamily="34" charset="0"/>
              </a:rPr>
            </a:br>
            <a:endParaRPr lang="en-US" dirty="0">
              <a:solidFill>
                <a:srgbClr val="00B050"/>
              </a:solidFill>
              <a:latin typeface="Arial" charset="0"/>
              <a:ea typeface="+mn-ea"/>
              <a:cs typeface="Arial" panose="020B0604020202020204" pitchFamily="34" charset="0"/>
            </a:endParaRPr>
          </a:p>
        </p:txBody>
      </p:sp>
      <p:sp>
        <p:nvSpPr>
          <p:cNvPr id="43010" name="Content Placeholder 2">
            <a:extLst>
              <a:ext uri="{FF2B5EF4-FFF2-40B4-BE49-F238E27FC236}">
                <a16:creationId xmlns:a16="http://schemas.microsoft.com/office/drawing/2014/main" id="{597F3BD3-0C30-00A3-F4BA-F24F7710D489}"/>
              </a:ext>
            </a:extLst>
          </p:cNvPr>
          <p:cNvSpPr>
            <a:spLocks noGrp="1"/>
          </p:cNvSpPr>
          <p:nvPr>
            <p:ph sz="quarter" idx="1"/>
          </p:nvPr>
        </p:nvSpPr>
        <p:spPr>
          <a:xfrm>
            <a:off x="250825" y="908050"/>
            <a:ext cx="3816350" cy="4132263"/>
          </a:xfrm>
        </p:spPr>
        <p:txBody>
          <a:bodyPr/>
          <a:lstStyle/>
          <a:p>
            <a:r>
              <a:rPr lang="en-US" altLang="en-US" sz="1800">
                <a:cs typeface="Arial" panose="020B0604020202020204" pitchFamily="34" charset="0"/>
              </a:rPr>
              <a:t>Special Q1. Is the person living with a disability, whether mentioned in the text or visible in the images? </a:t>
            </a:r>
            <a:endParaRPr lang="en-CA" altLang="en-US" sz="1800">
              <a:cs typeface="Arial" panose="020B0604020202020204" pitchFamily="34" charset="0"/>
            </a:endParaRPr>
          </a:p>
          <a:p>
            <a:endParaRPr lang="en-CA" altLang="en-US" sz="1800">
              <a:cs typeface="Arial" panose="020B0604020202020204" pitchFamily="34" charset="0"/>
            </a:endParaRPr>
          </a:p>
        </p:txBody>
      </p:sp>
      <p:cxnSp>
        <p:nvCxnSpPr>
          <p:cNvPr id="9" name="Straight Arrow Connector 8">
            <a:extLst>
              <a:ext uri="{FF2B5EF4-FFF2-40B4-BE49-F238E27FC236}">
                <a16:creationId xmlns:a16="http://schemas.microsoft.com/office/drawing/2014/main" id="{5D80D55B-1F97-3242-97B2-5008790FA3D4}"/>
              </a:ext>
            </a:extLst>
          </p:cNvPr>
          <p:cNvCxnSpPr/>
          <p:nvPr/>
        </p:nvCxnSpPr>
        <p:spPr>
          <a:xfrm flipV="1">
            <a:off x="6084888" y="5746750"/>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14E9CED7-AFF0-9068-D9FC-97EA3A8E7838}"/>
              </a:ext>
            </a:extLst>
          </p:cNvPr>
          <p:cNvSpPr txBox="1">
            <a:spLocks noChangeArrowheads="1"/>
          </p:cNvSpPr>
          <p:nvPr/>
        </p:nvSpPr>
        <p:spPr bwMode="auto">
          <a:xfrm>
            <a:off x="620713" y="2281238"/>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5" name="TextBox 14">
            <a:extLst>
              <a:ext uri="{FF2B5EF4-FFF2-40B4-BE49-F238E27FC236}">
                <a16:creationId xmlns:a16="http://schemas.microsoft.com/office/drawing/2014/main" id="{3691194A-D59F-CFF0-ACF2-B77FDDD80897}"/>
              </a:ext>
            </a:extLst>
          </p:cNvPr>
          <p:cNvSpPr txBox="1">
            <a:spLocks noChangeArrowheads="1"/>
          </p:cNvSpPr>
          <p:nvPr/>
        </p:nvSpPr>
        <p:spPr bwMode="auto">
          <a:xfrm>
            <a:off x="2044700" y="2270125"/>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7" name="Rectangle 16">
            <a:extLst>
              <a:ext uri="{FF2B5EF4-FFF2-40B4-BE49-F238E27FC236}">
                <a16:creationId xmlns:a16="http://schemas.microsoft.com/office/drawing/2014/main" id="{0474991E-8DD9-D44E-9AE9-DFC3451B0D10}"/>
              </a:ext>
            </a:extLst>
          </p:cNvPr>
          <p:cNvSpPr/>
          <p:nvPr/>
        </p:nvSpPr>
        <p:spPr>
          <a:xfrm>
            <a:off x="1895475" y="2309813"/>
            <a:ext cx="1081088"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9" name="Straight Arrow Connector 18">
            <a:extLst>
              <a:ext uri="{FF2B5EF4-FFF2-40B4-BE49-F238E27FC236}">
                <a16:creationId xmlns:a16="http://schemas.microsoft.com/office/drawing/2014/main" id="{5D80D55B-1F97-3242-97B2-5008790FA3D4}"/>
              </a:ext>
            </a:extLst>
          </p:cNvPr>
          <p:cNvCxnSpPr/>
          <p:nvPr/>
        </p:nvCxnSpPr>
        <p:spPr>
          <a:xfrm flipV="1">
            <a:off x="2985136" y="5292725"/>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31B5C07D-6183-4EB7-D883-0DC8ACA1F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20" y="5836138"/>
            <a:ext cx="627499" cy="878499"/>
          </a:xfrm>
          <a:prstGeom prst="rect">
            <a:avLst/>
          </a:prstGeom>
        </p:spPr>
      </p:pic>
      <p:sp>
        <p:nvSpPr>
          <p:cNvPr id="5" name="Content Placeholder 2">
            <a:extLst>
              <a:ext uri="{FF2B5EF4-FFF2-40B4-BE49-F238E27FC236}">
                <a16:creationId xmlns:a16="http://schemas.microsoft.com/office/drawing/2014/main" id="{8B340B5D-04AA-6BAB-4E19-B1B3EC01C170}"/>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084D2A6D-2CD1-C248-A5EC-6C60F51D4D26}"/>
              </a:ext>
            </a:extLst>
          </p:cNvPr>
          <p:cNvSpPr txBox="1">
            <a:spLocks/>
          </p:cNvSpPr>
          <p:nvPr/>
        </p:nvSpPr>
        <p:spPr>
          <a:xfrm>
            <a:off x="4951500" y="1589088"/>
            <a:ext cx="3240087" cy="720725"/>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It’s not mentioned in the </a:t>
            </a:r>
            <a:r>
              <a:rPr lang="en-US" sz="1400" dirty="0">
                <a:solidFill>
                  <a:schemeClr val="tx1"/>
                </a:solidFill>
              </a:rPr>
              <a:t>text or visible in the images.</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4" name="Picture 3">
            <a:extLst>
              <a:ext uri="{FF2B5EF4-FFF2-40B4-BE49-F238E27FC236}">
                <a16:creationId xmlns:a16="http://schemas.microsoft.com/office/drawing/2014/main" id="{74BBD8DE-3BA5-7BCD-08CD-855FBB9E5706}"/>
              </a:ext>
            </a:extLst>
          </p:cNvPr>
          <p:cNvPicPr>
            <a:picLocks noChangeAspect="1"/>
          </p:cNvPicPr>
          <p:nvPr/>
        </p:nvPicPr>
        <p:blipFill>
          <a:blip r:embed="rId3"/>
          <a:stretch>
            <a:fillRect/>
          </a:stretch>
        </p:blipFill>
        <p:spPr>
          <a:xfrm>
            <a:off x="260732" y="2977468"/>
            <a:ext cx="3664861" cy="2233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4C75-9D29-C04D-83BE-87C4FF14B6F8}"/>
              </a:ext>
            </a:extLst>
          </p:cNvPr>
          <p:cNvSpPr>
            <a:spLocks noGrp="1"/>
          </p:cNvSpPr>
          <p:nvPr>
            <p:ph type="title"/>
          </p:nvPr>
        </p:nvSpPr>
        <p:spPr>
          <a:xfrm>
            <a:off x="473075" y="280988"/>
            <a:ext cx="7931150" cy="508000"/>
          </a:xfrm>
        </p:spPr>
        <p:txBody>
          <a:bodyPr>
            <a:normAutofit fontScale="90000"/>
          </a:bodyPr>
          <a:lstStyle/>
          <a:p>
            <a:pPr>
              <a:spcBef>
                <a:spcPts val="600"/>
              </a:spcBef>
              <a:buClr>
                <a:schemeClr val="accent1"/>
              </a:buClr>
              <a:buSzPct val="70000"/>
              <a:defRPr/>
            </a:pPr>
            <a:r>
              <a:rPr lang="en-US" sz="3300" dirty="0">
                <a:solidFill>
                  <a:srgbClr val="00B050"/>
                </a:solidFill>
                <a:latin typeface="Arial" charset="0"/>
                <a:ea typeface="+mn-ea"/>
                <a:cs typeface="Arial" panose="020B0604020202020204" pitchFamily="34" charset="0"/>
              </a:rPr>
              <a:t>Question 18</a:t>
            </a:r>
            <a:endParaRPr lang="en-CA" sz="3300" dirty="0">
              <a:solidFill>
                <a:srgbClr val="00B050"/>
              </a:solidFill>
              <a:latin typeface="Arial" charset="0"/>
              <a:ea typeface="+mn-ea"/>
              <a:cs typeface="Arial" panose="020B0604020202020204" pitchFamily="34" charset="0"/>
            </a:endParaRPr>
          </a:p>
        </p:txBody>
      </p:sp>
      <p:sp>
        <p:nvSpPr>
          <p:cNvPr id="44034" name="Content Placeholder 2">
            <a:extLst>
              <a:ext uri="{FF2B5EF4-FFF2-40B4-BE49-F238E27FC236}">
                <a16:creationId xmlns:a16="http://schemas.microsoft.com/office/drawing/2014/main" id="{B4206527-746D-8A0C-57C3-8A4EC8AF3EA8}"/>
              </a:ext>
            </a:extLst>
          </p:cNvPr>
          <p:cNvSpPr>
            <a:spLocks noGrp="1"/>
          </p:cNvSpPr>
          <p:nvPr>
            <p:ph sz="quarter" idx="1"/>
          </p:nvPr>
        </p:nvSpPr>
        <p:spPr>
          <a:xfrm>
            <a:off x="358775" y="977900"/>
            <a:ext cx="3743325" cy="2520950"/>
          </a:xfrm>
        </p:spPr>
        <p:txBody>
          <a:bodyPr/>
          <a:lstStyle/>
          <a:p>
            <a:r>
              <a:rPr lang="en-US" altLang="en-US" sz="1800" dirty="0">
                <a:cs typeface="Arial" panose="020B0604020202020204" pitchFamily="34" charset="0"/>
              </a:rPr>
              <a:t>Special Q2. Is the person depicted as a refuge or immigrant?</a:t>
            </a:r>
            <a:endParaRPr lang="en-CA" altLang="en-US" dirty="0"/>
          </a:p>
        </p:txBody>
      </p:sp>
      <p:cxnSp>
        <p:nvCxnSpPr>
          <p:cNvPr id="10" name="Straight Arrow Connector 9">
            <a:extLst>
              <a:ext uri="{FF2B5EF4-FFF2-40B4-BE49-F238E27FC236}">
                <a16:creationId xmlns:a16="http://schemas.microsoft.com/office/drawing/2014/main" id="{5D80D55B-1F97-3242-97B2-5008790FA3D4}"/>
              </a:ext>
            </a:extLst>
          </p:cNvPr>
          <p:cNvCxnSpPr/>
          <p:nvPr/>
        </p:nvCxnSpPr>
        <p:spPr>
          <a:xfrm flipV="1">
            <a:off x="6372225" y="5559425"/>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B7B11727-AC05-2831-401B-ED9A0D6C7F53}"/>
              </a:ext>
            </a:extLst>
          </p:cNvPr>
          <p:cNvSpPr txBox="1">
            <a:spLocks noChangeArrowheads="1"/>
          </p:cNvSpPr>
          <p:nvPr/>
        </p:nvSpPr>
        <p:spPr bwMode="auto">
          <a:xfrm>
            <a:off x="723900" y="1914525"/>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1" name="TextBox 10">
            <a:extLst>
              <a:ext uri="{FF2B5EF4-FFF2-40B4-BE49-F238E27FC236}">
                <a16:creationId xmlns:a16="http://schemas.microsoft.com/office/drawing/2014/main" id="{3711B3B3-13EF-EBFB-B5C8-07A7ABC5AAC7}"/>
              </a:ext>
            </a:extLst>
          </p:cNvPr>
          <p:cNvSpPr txBox="1">
            <a:spLocks noChangeArrowheads="1"/>
          </p:cNvSpPr>
          <p:nvPr/>
        </p:nvSpPr>
        <p:spPr bwMode="auto">
          <a:xfrm>
            <a:off x="2355850" y="1925638"/>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2" name="Rectangle 11">
            <a:extLst>
              <a:ext uri="{FF2B5EF4-FFF2-40B4-BE49-F238E27FC236}">
                <a16:creationId xmlns:a16="http://schemas.microsoft.com/office/drawing/2014/main" id="{0474991E-8DD9-D44E-9AE9-DFC3451B0D10}"/>
              </a:ext>
            </a:extLst>
          </p:cNvPr>
          <p:cNvSpPr/>
          <p:nvPr/>
        </p:nvSpPr>
        <p:spPr>
          <a:xfrm>
            <a:off x="2189490" y="1957976"/>
            <a:ext cx="10810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3584576" y="5105400"/>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6107B62A-C643-6B35-7C28-34AC56255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 y="5824538"/>
            <a:ext cx="664404" cy="930167"/>
          </a:xfrm>
          <a:prstGeom prst="rect">
            <a:avLst/>
          </a:prstGeom>
        </p:spPr>
      </p:pic>
      <p:sp>
        <p:nvSpPr>
          <p:cNvPr id="4" name="Content Placeholder 2">
            <a:extLst>
              <a:ext uri="{FF2B5EF4-FFF2-40B4-BE49-F238E27FC236}">
                <a16:creationId xmlns:a16="http://schemas.microsoft.com/office/drawing/2014/main" id="{5FD142AC-5CB7-9DD7-B406-19696E26E7EF}"/>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4" name="Content Placeholder 2">
            <a:extLst>
              <a:ext uri="{FF2B5EF4-FFF2-40B4-BE49-F238E27FC236}">
                <a16:creationId xmlns:a16="http://schemas.microsoft.com/office/drawing/2014/main" id="{084D2A6D-2CD1-C248-A5EC-6C60F51D4D26}"/>
              </a:ext>
            </a:extLst>
          </p:cNvPr>
          <p:cNvSpPr txBox="1">
            <a:spLocks/>
          </p:cNvSpPr>
          <p:nvPr/>
        </p:nvSpPr>
        <p:spPr>
          <a:xfrm>
            <a:off x="4985509" y="1855787"/>
            <a:ext cx="3240088"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a:t>
            </a:r>
            <a:r>
              <a:rPr lang="es-ES" sz="1400" kern="100" dirty="0" err="1">
                <a:latin typeface="Aptos" panose="020B0004020202020204" pitchFamily="34" charset="0"/>
                <a:ea typeface="Aptos" panose="020B0004020202020204" pitchFamily="34" charset="0"/>
                <a:cs typeface="Times New Roman" panose="02020603050405020304" pitchFamily="18" charset="0"/>
              </a:rPr>
              <a:t>Ngozi</a:t>
            </a:r>
            <a:r>
              <a:rPr lang="es-ES" sz="1400" kern="100" dirty="0">
                <a:latin typeface="Aptos" panose="020B0004020202020204" pitchFamily="34" charset="0"/>
                <a:ea typeface="Aptos" panose="020B0004020202020204" pitchFamily="34" charset="0"/>
                <a:cs typeface="Times New Roman" panose="02020603050405020304" pitchFamily="18" charset="0"/>
              </a:rPr>
              <a:t> Okonjo-Iweala</a:t>
            </a:r>
            <a:r>
              <a:rPr lang="en-US" sz="1400" dirty="0"/>
              <a:t> is not depicted as a refugee or immigrant.</a:t>
            </a:r>
          </a:p>
          <a:p>
            <a:pPr algn="ctr" eaLnBrk="1" fontAlgn="auto" hangingPunct="1">
              <a:spcBef>
                <a:spcPts val="600"/>
              </a:spcBef>
              <a:spcAft>
                <a:spcPts val="0"/>
              </a:spcAft>
              <a:buClr>
                <a:schemeClr val="accent1"/>
              </a:buClr>
              <a:buSzPct val="70000"/>
              <a:buFont typeface="Wingdings"/>
              <a:buNone/>
              <a:defRPr/>
            </a:pPr>
            <a:endParaRPr lang="en-US" sz="1400" dirty="0"/>
          </a:p>
        </p:txBody>
      </p:sp>
      <p:pic>
        <p:nvPicPr>
          <p:cNvPr id="5" name="Picture 4">
            <a:extLst>
              <a:ext uri="{FF2B5EF4-FFF2-40B4-BE49-F238E27FC236}">
                <a16:creationId xmlns:a16="http://schemas.microsoft.com/office/drawing/2014/main" id="{E319A986-1CEC-8BF2-2053-AF9614D872CC}"/>
              </a:ext>
            </a:extLst>
          </p:cNvPr>
          <p:cNvPicPr>
            <a:picLocks noChangeAspect="1"/>
          </p:cNvPicPr>
          <p:nvPr/>
        </p:nvPicPr>
        <p:blipFill>
          <a:blip r:embed="rId3"/>
          <a:stretch>
            <a:fillRect/>
          </a:stretch>
        </p:blipFill>
        <p:spPr>
          <a:xfrm>
            <a:off x="203487" y="2689906"/>
            <a:ext cx="3898613" cy="2376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164-BBB0-1E47-8313-B8CCBE06CDB1}"/>
              </a:ext>
            </a:extLst>
          </p:cNvPr>
          <p:cNvSpPr>
            <a:spLocks noGrp="1"/>
          </p:cNvSpPr>
          <p:nvPr>
            <p:ph type="title"/>
          </p:nvPr>
        </p:nvSpPr>
        <p:spPr>
          <a:xfrm>
            <a:off x="197631" y="274737"/>
            <a:ext cx="7467600" cy="561975"/>
          </a:xfrm>
        </p:spPr>
        <p:txBody>
          <a:bodyPr/>
          <a:lstStyle/>
          <a:p>
            <a:pPr>
              <a:defRPr/>
            </a:pPr>
            <a:r>
              <a:rPr lang="en-US" dirty="0">
                <a:solidFill>
                  <a:srgbClr val="00B050"/>
                </a:solidFill>
              </a:rPr>
              <a:t>Starting off</a:t>
            </a:r>
          </a:p>
        </p:txBody>
      </p:sp>
      <p:sp>
        <p:nvSpPr>
          <p:cNvPr id="17410" name="Content Placeholder 2">
            <a:extLst>
              <a:ext uri="{FF2B5EF4-FFF2-40B4-BE49-F238E27FC236}">
                <a16:creationId xmlns:a16="http://schemas.microsoft.com/office/drawing/2014/main" id="{01400C53-4763-8389-5DA0-836B1E49FB6B}"/>
              </a:ext>
            </a:extLst>
          </p:cNvPr>
          <p:cNvSpPr>
            <a:spLocks noGrp="1"/>
          </p:cNvSpPr>
          <p:nvPr>
            <p:ph sz="quarter" idx="1"/>
          </p:nvPr>
        </p:nvSpPr>
        <p:spPr>
          <a:xfrm>
            <a:off x="263447" y="836712"/>
            <a:ext cx="1450950" cy="4824536"/>
          </a:xfrm>
        </p:spPr>
        <p:txBody>
          <a:bodyPr/>
          <a:lstStyle/>
          <a:p>
            <a:pPr marL="92075" indent="-92075">
              <a:buFont typeface="Wingdings" pitchFamily="2" charset="2"/>
              <a:buNone/>
            </a:pPr>
            <a:r>
              <a:rPr lang="en-US" altLang="en-US" sz="1600" dirty="0"/>
              <a:t>To begin coding you will need:</a:t>
            </a:r>
          </a:p>
          <a:p>
            <a:pPr marL="92075" indent="-92075">
              <a:buFont typeface="Courier New" panose="02070309020205020404" pitchFamily="49" charset="0"/>
              <a:buChar char="o"/>
            </a:pPr>
            <a:r>
              <a:rPr lang="en-US" altLang="en-US" sz="1600" dirty="0"/>
              <a:t>A pencil (not pen)</a:t>
            </a:r>
          </a:p>
          <a:p>
            <a:pPr marL="92075" indent="-92075">
              <a:buFont typeface="Courier New" panose="02070309020205020404" pitchFamily="49" charset="0"/>
              <a:buChar char="o"/>
            </a:pPr>
            <a:r>
              <a:rPr lang="en-US" altLang="en-US" sz="1600" dirty="0"/>
              <a:t>An eraser</a:t>
            </a:r>
          </a:p>
          <a:p>
            <a:pPr marL="92075" indent="-92075">
              <a:buFont typeface="Courier New" panose="02070309020205020404" pitchFamily="49" charset="0"/>
              <a:buChar char="o"/>
            </a:pPr>
            <a:r>
              <a:rPr lang="en-US" altLang="en-US" sz="1600" dirty="0"/>
              <a:t>The recording of the radio newscast</a:t>
            </a:r>
          </a:p>
          <a:p>
            <a:pPr marL="92075" indent="-92075">
              <a:buFont typeface="Courier New" panose="02070309020205020404" pitchFamily="49" charset="0"/>
              <a:buChar char="o"/>
            </a:pPr>
            <a:r>
              <a:rPr lang="en-US" altLang="en-US" sz="1600" dirty="0"/>
              <a:t>A radio news coding sheet</a:t>
            </a:r>
          </a:p>
          <a:p>
            <a:pPr>
              <a:buFont typeface="Courier New" panose="02070309020205020404" pitchFamily="49" charset="0"/>
              <a:buChar char="o"/>
            </a:pPr>
            <a:endParaRPr lang="en-US" altLang="en-US" dirty="0"/>
          </a:p>
        </p:txBody>
      </p:sp>
      <p:pic>
        <p:nvPicPr>
          <p:cNvPr id="3" name="Picture 2" descr="A person and person sitting on a globe&#10;&#10;AI-generated content may be incorrect.">
            <a:extLst>
              <a:ext uri="{FF2B5EF4-FFF2-40B4-BE49-F238E27FC236}">
                <a16:creationId xmlns:a16="http://schemas.microsoft.com/office/drawing/2014/main" id="{A9EB9CCF-5AA7-5C4F-1FA2-463E99E77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31" y="5769982"/>
            <a:ext cx="720080" cy="1008113"/>
          </a:xfrm>
          <a:prstGeom prst="rect">
            <a:avLst/>
          </a:prstGeom>
        </p:spPr>
      </p:pic>
      <p:pic>
        <p:nvPicPr>
          <p:cNvPr id="4" name="Picture 3">
            <a:extLst>
              <a:ext uri="{FF2B5EF4-FFF2-40B4-BE49-F238E27FC236}">
                <a16:creationId xmlns:a16="http://schemas.microsoft.com/office/drawing/2014/main" id="{9069E85C-D314-F17F-6332-9B9F3150007D}"/>
              </a:ext>
            </a:extLst>
          </p:cNvPr>
          <p:cNvPicPr>
            <a:picLocks noChangeAspect="1"/>
          </p:cNvPicPr>
          <p:nvPr/>
        </p:nvPicPr>
        <p:blipFill>
          <a:blip r:embed="rId4"/>
          <a:stretch>
            <a:fillRect/>
          </a:stretch>
        </p:blipFill>
        <p:spPr>
          <a:xfrm>
            <a:off x="1755161" y="760213"/>
            <a:ext cx="6984776" cy="4901035"/>
          </a:xfrm>
          <a:prstGeom prst="rect">
            <a:avLst/>
          </a:prstGeom>
        </p:spPr>
      </p:pic>
      <p:sp>
        <p:nvSpPr>
          <p:cNvPr id="5" name="TextBox 4">
            <a:extLst>
              <a:ext uri="{FF2B5EF4-FFF2-40B4-BE49-F238E27FC236}">
                <a16:creationId xmlns:a16="http://schemas.microsoft.com/office/drawing/2014/main" id="{E3272765-A65C-DBCE-B1FF-EC1AAD66AB99}"/>
              </a:ext>
            </a:extLst>
          </p:cNvPr>
          <p:cNvSpPr txBox="1"/>
          <p:nvPr/>
        </p:nvSpPr>
        <p:spPr>
          <a:xfrm>
            <a:off x="2267744" y="5877272"/>
            <a:ext cx="3672408" cy="369332"/>
          </a:xfrm>
          <a:prstGeom prst="rect">
            <a:avLst/>
          </a:prstGeom>
          <a:noFill/>
        </p:spPr>
        <p:txBody>
          <a:bodyPr wrap="square" rtlCol="0">
            <a:spAutoFit/>
          </a:bodyPr>
          <a:lstStyle/>
          <a:p>
            <a:r>
              <a:rPr lang="en-US" dirty="0"/>
              <a:t>If you can, code on Excel.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B10B-637E-4F4C-AAA4-CDB1F9282AEB}"/>
              </a:ext>
            </a:extLst>
          </p:cNvPr>
          <p:cNvSpPr>
            <a:spLocks noGrp="1"/>
          </p:cNvSpPr>
          <p:nvPr>
            <p:ph type="title"/>
          </p:nvPr>
        </p:nvSpPr>
        <p:spPr>
          <a:xfrm>
            <a:off x="473075" y="280988"/>
            <a:ext cx="7931150" cy="508000"/>
          </a:xfrm>
        </p:spPr>
        <p:txBody>
          <a:bodyPr>
            <a:normAutofit fontScale="90000"/>
          </a:bodyPr>
          <a:lstStyle/>
          <a:p>
            <a:pPr>
              <a:spcBef>
                <a:spcPts val="600"/>
              </a:spcBef>
              <a:buClr>
                <a:schemeClr val="accent1"/>
              </a:buClr>
              <a:buSzPct val="70000"/>
              <a:defRPr/>
            </a:pPr>
            <a:r>
              <a:rPr lang="en-US" sz="3300" dirty="0">
                <a:solidFill>
                  <a:srgbClr val="00B050"/>
                </a:solidFill>
                <a:latin typeface="Arial" charset="0"/>
                <a:ea typeface="+mn-ea"/>
                <a:cs typeface="Arial" panose="020B0604020202020204" pitchFamily="34" charset="0"/>
              </a:rPr>
              <a:t>Question 19</a:t>
            </a:r>
            <a:endParaRPr lang="en-CA" sz="3300" dirty="0">
              <a:solidFill>
                <a:srgbClr val="00B050"/>
              </a:solidFill>
              <a:latin typeface="Arial" charset="0"/>
              <a:ea typeface="+mn-ea"/>
              <a:cs typeface="Arial" panose="020B0604020202020204" pitchFamily="34" charset="0"/>
            </a:endParaRPr>
          </a:p>
        </p:txBody>
      </p:sp>
      <p:sp>
        <p:nvSpPr>
          <p:cNvPr id="45059" name="Content Placeholder 2">
            <a:extLst>
              <a:ext uri="{FF2B5EF4-FFF2-40B4-BE49-F238E27FC236}">
                <a16:creationId xmlns:a16="http://schemas.microsoft.com/office/drawing/2014/main" id="{BE8DF470-FF5B-CC7D-3466-D35102B8BA17}"/>
              </a:ext>
            </a:extLst>
          </p:cNvPr>
          <p:cNvSpPr>
            <a:spLocks noGrp="1"/>
          </p:cNvSpPr>
          <p:nvPr>
            <p:ph sz="quarter" idx="1"/>
          </p:nvPr>
        </p:nvSpPr>
        <p:spPr>
          <a:xfrm>
            <a:off x="358775" y="977900"/>
            <a:ext cx="3743325" cy="2520950"/>
          </a:xfrm>
        </p:spPr>
        <p:txBody>
          <a:bodyPr/>
          <a:lstStyle/>
          <a:p>
            <a:r>
              <a:rPr lang="en-US" altLang="en-US" sz="1800" dirty="0">
                <a:cs typeface="Arial" panose="020B0604020202020204" pitchFamily="34" charset="0"/>
              </a:rPr>
              <a:t>Special Q3. Is this story about youth violence?</a:t>
            </a:r>
            <a:endParaRPr lang="en-CA" altLang="en-US" sz="1800" dirty="0">
              <a:cs typeface="Arial" panose="020B0604020202020204" pitchFamily="34" charset="0"/>
            </a:endParaRPr>
          </a:p>
        </p:txBody>
      </p:sp>
      <p:cxnSp>
        <p:nvCxnSpPr>
          <p:cNvPr id="10" name="Straight Arrow Connector 9">
            <a:extLst>
              <a:ext uri="{FF2B5EF4-FFF2-40B4-BE49-F238E27FC236}">
                <a16:creationId xmlns:a16="http://schemas.microsoft.com/office/drawing/2014/main" id="{5D80D55B-1F97-3242-97B2-5008790FA3D4}"/>
              </a:ext>
            </a:extLst>
          </p:cNvPr>
          <p:cNvCxnSpPr/>
          <p:nvPr/>
        </p:nvCxnSpPr>
        <p:spPr>
          <a:xfrm flipV="1">
            <a:off x="6372225" y="5559425"/>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23CFC19F-CFC5-A0A5-D985-1408F47CEBA5}"/>
              </a:ext>
            </a:extLst>
          </p:cNvPr>
          <p:cNvSpPr txBox="1">
            <a:spLocks noChangeArrowheads="1"/>
          </p:cNvSpPr>
          <p:nvPr/>
        </p:nvSpPr>
        <p:spPr bwMode="auto">
          <a:xfrm>
            <a:off x="723900" y="1914525"/>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1" name="TextBox 10">
            <a:extLst>
              <a:ext uri="{FF2B5EF4-FFF2-40B4-BE49-F238E27FC236}">
                <a16:creationId xmlns:a16="http://schemas.microsoft.com/office/drawing/2014/main" id="{5EEA4546-6945-48AD-15F7-7AD3AF5F6C45}"/>
              </a:ext>
            </a:extLst>
          </p:cNvPr>
          <p:cNvSpPr txBox="1">
            <a:spLocks noChangeArrowheads="1"/>
          </p:cNvSpPr>
          <p:nvPr/>
        </p:nvSpPr>
        <p:spPr bwMode="auto">
          <a:xfrm>
            <a:off x="2355850" y="1925638"/>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2" name="Rectangle 11">
            <a:extLst>
              <a:ext uri="{FF2B5EF4-FFF2-40B4-BE49-F238E27FC236}">
                <a16:creationId xmlns:a16="http://schemas.microsoft.com/office/drawing/2014/main" id="{0474991E-8DD9-D44E-9AE9-DFC3451B0D10}"/>
              </a:ext>
            </a:extLst>
          </p:cNvPr>
          <p:cNvSpPr/>
          <p:nvPr/>
        </p:nvSpPr>
        <p:spPr>
          <a:xfrm>
            <a:off x="2214563" y="1949450"/>
            <a:ext cx="108108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3779912" y="5105400"/>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590146A5-6CB9-4D23-C96E-A29BAD2D3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5847107"/>
            <a:ext cx="642541" cy="899558"/>
          </a:xfrm>
          <a:prstGeom prst="rect">
            <a:avLst/>
          </a:prstGeom>
        </p:spPr>
      </p:pic>
      <p:sp>
        <p:nvSpPr>
          <p:cNvPr id="4" name="Content Placeholder 2">
            <a:extLst>
              <a:ext uri="{FF2B5EF4-FFF2-40B4-BE49-F238E27FC236}">
                <a16:creationId xmlns:a16="http://schemas.microsoft.com/office/drawing/2014/main" id="{55DF2E39-01B2-C8E3-C36C-B762981F50AC}"/>
              </a:ext>
            </a:extLst>
          </p:cNvPr>
          <p:cNvSpPr txBox="1">
            <a:spLocks/>
          </p:cNvSpPr>
          <p:nvPr/>
        </p:nvSpPr>
        <p:spPr bwMode="auto">
          <a:xfrm>
            <a:off x="4161085" y="182480"/>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4" name="Content Placeholder 2">
            <a:extLst>
              <a:ext uri="{FF2B5EF4-FFF2-40B4-BE49-F238E27FC236}">
                <a16:creationId xmlns:a16="http://schemas.microsoft.com/office/drawing/2014/main" id="{084D2A6D-2CD1-C248-A5EC-6C60F51D4D26}"/>
              </a:ext>
            </a:extLst>
          </p:cNvPr>
          <p:cNvSpPr txBox="1">
            <a:spLocks/>
          </p:cNvSpPr>
          <p:nvPr/>
        </p:nvSpPr>
        <p:spPr>
          <a:xfrm>
            <a:off x="5004048" y="2453481"/>
            <a:ext cx="3240087" cy="720725"/>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a:t>
            </a:r>
          </a:p>
        </p:txBody>
      </p:sp>
      <p:pic>
        <p:nvPicPr>
          <p:cNvPr id="5" name="Picture 4">
            <a:extLst>
              <a:ext uri="{FF2B5EF4-FFF2-40B4-BE49-F238E27FC236}">
                <a16:creationId xmlns:a16="http://schemas.microsoft.com/office/drawing/2014/main" id="{B876E11D-7C59-206C-DAD3-07C5C8A52712}"/>
              </a:ext>
            </a:extLst>
          </p:cNvPr>
          <p:cNvPicPr>
            <a:picLocks noChangeAspect="1"/>
          </p:cNvPicPr>
          <p:nvPr/>
        </p:nvPicPr>
        <p:blipFill>
          <a:blip r:embed="rId3"/>
          <a:stretch>
            <a:fillRect/>
          </a:stretch>
        </p:blipFill>
        <p:spPr>
          <a:xfrm>
            <a:off x="173149" y="2750617"/>
            <a:ext cx="3830503" cy="2334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a:extLst>
              <a:ext uri="{FF2B5EF4-FFF2-40B4-BE49-F238E27FC236}">
                <a16:creationId xmlns:a16="http://schemas.microsoft.com/office/drawing/2014/main" id="{E0EB4B3E-7DC9-BB22-DC44-A8C7D095DF56}"/>
              </a:ext>
            </a:extLst>
          </p:cNvPr>
          <p:cNvSpPr txBox="1">
            <a:spLocks noChangeArrowheads="1"/>
          </p:cNvSpPr>
          <p:nvPr/>
        </p:nvSpPr>
        <p:spPr bwMode="auto">
          <a:xfrm>
            <a:off x="395535" y="368671"/>
            <a:ext cx="342114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There is a second person in this story – </a:t>
            </a:r>
            <a:r>
              <a:rPr lang="en-GB" altLang="en-US" sz="1800" dirty="0"/>
              <a:t>nameless owner of a clothes factory</a:t>
            </a:r>
            <a:r>
              <a:rPr lang="en-US" altLang="en-US" sz="1800" dirty="0"/>
              <a:t>.</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Answer the series of questions again and proceed with coding on the next row.  </a:t>
            </a:r>
          </a:p>
        </p:txBody>
      </p:sp>
      <p:sp>
        <p:nvSpPr>
          <p:cNvPr id="7" name="Rounded Rectangle 6">
            <a:extLst>
              <a:ext uri="{FF2B5EF4-FFF2-40B4-BE49-F238E27FC236}">
                <a16:creationId xmlns:a16="http://schemas.microsoft.com/office/drawing/2014/main" id="{06131709-FB2C-AA4C-9DC5-7606664B6D2F}"/>
              </a:ext>
            </a:extLst>
          </p:cNvPr>
          <p:cNvSpPr/>
          <p:nvPr/>
        </p:nvSpPr>
        <p:spPr>
          <a:xfrm>
            <a:off x="173309" y="5471218"/>
            <a:ext cx="3854396" cy="153808"/>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 name="Picture 1" descr="A person and person sitting on a globe&#10;&#10;AI-generated content may be incorrect.">
            <a:extLst>
              <a:ext uri="{FF2B5EF4-FFF2-40B4-BE49-F238E27FC236}">
                <a16:creationId xmlns:a16="http://schemas.microsoft.com/office/drawing/2014/main" id="{515FD352-EA81-E420-B15C-8494B6936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47" y="5920659"/>
            <a:ext cx="637779" cy="892891"/>
          </a:xfrm>
          <a:prstGeom prst="rect">
            <a:avLst/>
          </a:prstGeom>
        </p:spPr>
      </p:pic>
      <p:sp>
        <p:nvSpPr>
          <p:cNvPr id="3" name="Content Placeholder 2">
            <a:extLst>
              <a:ext uri="{FF2B5EF4-FFF2-40B4-BE49-F238E27FC236}">
                <a16:creationId xmlns:a16="http://schemas.microsoft.com/office/drawing/2014/main" id="{076D60BD-684B-4DEE-0E60-F44F5C7C3413}"/>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pic>
        <p:nvPicPr>
          <p:cNvPr id="4" name="Picture 3">
            <a:extLst>
              <a:ext uri="{FF2B5EF4-FFF2-40B4-BE49-F238E27FC236}">
                <a16:creationId xmlns:a16="http://schemas.microsoft.com/office/drawing/2014/main" id="{DB082D9B-53A2-DF40-0DCC-B1AECA35AEF3}"/>
              </a:ext>
            </a:extLst>
          </p:cNvPr>
          <p:cNvPicPr>
            <a:picLocks noChangeAspect="1"/>
          </p:cNvPicPr>
          <p:nvPr/>
        </p:nvPicPr>
        <p:blipFill>
          <a:blip r:embed="rId3"/>
          <a:stretch>
            <a:fillRect/>
          </a:stretch>
        </p:blipFill>
        <p:spPr>
          <a:xfrm>
            <a:off x="173308" y="3093439"/>
            <a:ext cx="3854397" cy="25315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3">
            <a:extLst>
              <a:ext uri="{FF2B5EF4-FFF2-40B4-BE49-F238E27FC236}">
                <a16:creationId xmlns:a16="http://schemas.microsoft.com/office/drawing/2014/main" id="{D75E0DBA-510C-5FC1-EBD0-0D57F9EF4434}"/>
              </a:ext>
            </a:extLst>
          </p:cNvPr>
          <p:cNvSpPr txBox="1">
            <a:spLocks noChangeArrowheads="1"/>
          </p:cNvSpPr>
          <p:nvPr/>
        </p:nvSpPr>
        <p:spPr bwMode="auto">
          <a:xfrm>
            <a:off x="265113" y="1457325"/>
            <a:ext cx="39274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What is the </a:t>
            </a:r>
            <a:r>
              <a:rPr lang="en-GB" altLang="en-US" sz="1500" dirty="0"/>
              <a:t>owner’s </a:t>
            </a:r>
            <a:r>
              <a:rPr lang="en-US" altLang="en-US" sz="1500" dirty="0"/>
              <a:t>sex? </a:t>
            </a:r>
          </a:p>
        </p:txBody>
      </p:sp>
      <p:sp>
        <p:nvSpPr>
          <p:cNvPr id="9" name="TextBox 8">
            <a:extLst>
              <a:ext uri="{FF2B5EF4-FFF2-40B4-BE49-F238E27FC236}">
                <a16:creationId xmlns:a16="http://schemas.microsoft.com/office/drawing/2014/main" id="{D79695DE-9251-6877-C0B7-C0AE1D5E0263}"/>
              </a:ext>
            </a:extLst>
          </p:cNvPr>
          <p:cNvSpPr txBox="1">
            <a:spLocks noChangeArrowheads="1"/>
          </p:cNvSpPr>
          <p:nvPr/>
        </p:nvSpPr>
        <p:spPr bwMode="auto">
          <a:xfrm>
            <a:off x="436672" y="188595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Female</a:t>
            </a:r>
          </a:p>
        </p:txBody>
      </p:sp>
      <p:sp>
        <p:nvSpPr>
          <p:cNvPr id="10" name="TextBox 9">
            <a:extLst>
              <a:ext uri="{FF2B5EF4-FFF2-40B4-BE49-F238E27FC236}">
                <a16:creationId xmlns:a16="http://schemas.microsoft.com/office/drawing/2014/main" id="{932875DB-2D1B-EAE1-F1F4-2838B6521446}"/>
              </a:ext>
            </a:extLst>
          </p:cNvPr>
          <p:cNvSpPr txBox="1">
            <a:spLocks noChangeArrowheads="1"/>
          </p:cNvSpPr>
          <p:nvPr/>
        </p:nvSpPr>
        <p:spPr bwMode="auto">
          <a:xfrm>
            <a:off x="1947863" y="1825625"/>
            <a:ext cx="11938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Male</a:t>
            </a:r>
          </a:p>
        </p:txBody>
      </p:sp>
      <p:sp>
        <p:nvSpPr>
          <p:cNvPr id="11" name="TextBox 10">
            <a:extLst>
              <a:ext uri="{FF2B5EF4-FFF2-40B4-BE49-F238E27FC236}">
                <a16:creationId xmlns:a16="http://schemas.microsoft.com/office/drawing/2014/main" id="{92E7EB09-16BE-5AB3-FA30-E17B628ACBBE}"/>
              </a:ext>
            </a:extLst>
          </p:cNvPr>
          <p:cNvSpPr txBox="1">
            <a:spLocks noChangeArrowheads="1"/>
          </p:cNvSpPr>
          <p:nvPr/>
        </p:nvSpPr>
        <p:spPr bwMode="auto">
          <a:xfrm>
            <a:off x="441325" y="2203450"/>
            <a:ext cx="3429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3. Gender divers, including transgender.</a:t>
            </a:r>
          </a:p>
        </p:txBody>
      </p:sp>
      <p:sp>
        <p:nvSpPr>
          <p:cNvPr id="12" name="TextBox 11">
            <a:extLst>
              <a:ext uri="{FF2B5EF4-FFF2-40B4-BE49-F238E27FC236}">
                <a16:creationId xmlns:a16="http://schemas.microsoft.com/office/drawing/2014/main" id="{CA3741D6-AD4E-802D-D7DF-5BF99EDC3282}"/>
              </a:ext>
            </a:extLst>
          </p:cNvPr>
          <p:cNvSpPr txBox="1">
            <a:spLocks noChangeArrowheads="1"/>
          </p:cNvSpPr>
          <p:nvPr/>
        </p:nvSpPr>
        <p:spPr bwMode="auto">
          <a:xfrm>
            <a:off x="457200" y="304641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 Do not know</a:t>
            </a:r>
          </a:p>
        </p:txBody>
      </p:sp>
      <p:sp>
        <p:nvSpPr>
          <p:cNvPr id="22" name="Title 1">
            <a:extLst>
              <a:ext uri="{FF2B5EF4-FFF2-40B4-BE49-F238E27FC236}">
                <a16:creationId xmlns:a16="http://schemas.microsoft.com/office/drawing/2014/main" id="{6EFC81F0-A1BC-FA4C-990B-CA738E1797E7}"/>
              </a:ext>
            </a:extLst>
          </p:cNvPr>
          <p:cNvSpPr txBox="1">
            <a:spLocks/>
          </p:cNvSpPr>
          <p:nvPr/>
        </p:nvSpPr>
        <p:spPr>
          <a:xfrm>
            <a:off x="176213" y="-349249"/>
            <a:ext cx="3543300" cy="894755"/>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a:t>
            </a:r>
            <a:r>
              <a:rPr lang="en-US" sz="3000" cap="small" dirty="0">
                <a:solidFill>
                  <a:srgbClr val="00B0F0"/>
                </a:solidFill>
                <a:latin typeface="+mj-lt"/>
                <a:ea typeface="+mj-ea"/>
                <a:cs typeface="+mj-cs"/>
              </a:rPr>
              <a:t> </a:t>
            </a:r>
            <a:r>
              <a:rPr lang="en-US" sz="3000" cap="small" dirty="0">
                <a:solidFill>
                  <a:srgbClr val="00B050"/>
                </a:solidFill>
                <a:latin typeface="+mj-lt"/>
                <a:ea typeface="+mj-ea"/>
                <a:cs typeface="+mj-cs"/>
              </a:rPr>
              <a:t>10</a:t>
            </a:r>
          </a:p>
        </p:txBody>
      </p:sp>
      <p:sp>
        <p:nvSpPr>
          <p:cNvPr id="34" name="Rectangle 33">
            <a:extLst>
              <a:ext uri="{FF2B5EF4-FFF2-40B4-BE49-F238E27FC236}">
                <a16:creationId xmlns:a16="http://schemas.microsoft.com/office/drawing/2014/main" id="{AE5BD1F2-A023-5E4B-A26B-F4481F394A57}"/>
              </a:ext>
            </a:extLst>
          </p:cNvPr>
          <p:cNvSpPr/>
          <p:nvPr/>
        </p:nvSpPr>
        <p:spPr>
          <a:xfrm>
            <a:off x="701837" y="3051969"/>
            <a:ext cx="1246025"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114" name="TextBox 3">
            <a:extLst>
              <a:ext uri="{FF2B5EF4-FFF2-40B4-BE49-F238E27FC236}">
                <a16:creationId xmlns:a16="http://schemas.microsoft.com/office/drawing/2014/main" id="{068C096C-26C2-9558-441A-63710E1710A7}"/>
              </a:ext>
            </a:extLst>
          </p:cNvPr>
          <p:cNvSpPr txBox="1">
            <a:spLocks noChangeArrowheads="1"/>
          </p:cNvSpPr>
          <p:nvPr/>
        </p:nvSpPr>
        <p:spPr bwMode="auto">
          <a:xfrm>
            <a:off x="365190" y="566143"/>
            <a:ext cx="34067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800" dirty="0"/>
              <a:t>The second person to code is a nameless owner of a clothes factory. </a:t>
            </a:r>
            <a:endParaRPr lang="en-US" altLang="en-US" sz="1800" dirty="0"/>
          </a:p>
        </p:txBody>
      </p:sp>
      <p:cxnSp>
        <p:nvCxnSpPr>
          <p:cNvPr id="42" name="Straight Arrow Connector 41">
            <a:extLst>
              <a:ext uri="{FF2B5EF4-FFF2-40B4-BE49-F238E27FC236}">
                <a16:creationId xmlns:a16="http://schemas.microsoft.com/office/drawing/2014/main" id="{8AE424A7-4938-BF4A-90F8-6EFAC5BF97F3}"/>
              </a:ext>
            </a:extLst>
          </p:cNvPr>
          <p:cNvCxnSpPr>
            <a:cxnSpLocks/>
          </p:cNvCxnSpPr>
          <p:nvPr/>
        </p:nvCxnSpPr>
        <p:spPr>
          <a:xfrm flipH="1" flipV="1">
            <a:off x="547805" y="6017606"/>
            <a:ext cx="413779" cy="399734"/>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A337A86E-8026-9A76-8AE1-6D89F7B47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04" y="5973764"/>
            <a:ext cx="431800" cy="841739"/>
          </a:xfrm>
          <a:prstGeom prst="rect">
            <a:avLst/>
          </a:prstGeom>
        </p:spPr>
      </p:pic>
      <p:sp>
        <p:nvSpPr>
          <p:cNvPr id="5" name="Content Placeholder 2">
            <a:extLst>
              <a:ext uri="{FF2B5EF4-FFF2-40B4-BE49-F238E27FC236}">
                <a16:creationId xmlns:a16="http://schemas.microsoft.com/office/drawing/2014/main" id="{BDDAE22B-8098-25C1-7562-D0AC6B1D9475}"/>
              </a:ext>
            </a:extLst>
          </p:cNvPr>
          <p:cNvSpPr txBox="1">
            <a:spLocks/>
          </p:cNvSpPr>
          <p:nvPr/>
        </p:nvSpPr>
        <p:spPr bwMode="auto">
          <a:xfrm>
            <a:off x="4124325" y="201504"/>
            <a:ext cx="4624140" cy="6467856"/>
          </a:xfrm>
          <a:prstGeom prst="rect">
            <a:avLst/>
          </a:prstGeom>
          <a:solidFill>
            <a:schemeClr val="accent3">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6993C7AF-10AD-2040-BCA0-6F46F887A1C7}"/>
              </a:ext>
            </a:extLst>
          </p:cNvPr>
          <p:cNvSpPr txBox="1">
            <a:spLocks/>
          </p:cNvSpPr>
          <p:nvPr/>
        </p:nvSpPr>
        <p:spPr>
          <a:xfrm>
            <a:off x="4814704" y="1449387"/>
            <a:ext cx="3352800" cy="1143000"/>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eaLnBrk="1" hangingPunct="1">
              <a:defRPr/>
            </a:pPr>
            <a:r>
              <a:rPr lang="en-GB" sz="1400" dirty="0"/>
              <a:t>Proceed coding in the next row.</a:t>
            </a:r>
          </a:p>
          <a:p>
            <a:pPr eaLnBrk="1" hangingPunct="1">
              <a:defRPr/>
            </a:pPr>
            <a:endParaRPr lang="en-GB" sz="1400" dirty="0"/>
          </a:p>
          <a:p>
            <a:pPr eaLnBrk="1" hangingPunct="1">
              <a:defRPr/>
            </a:pPr>
            <a:r>
              <a:rPr lang="en-GB" sz="1400" dirty="0"/>
              <a:t>Enter the relevant codes for the person who appears second in the story. The owner is the second person in this story.</a:t>
            </a:r>
          </a:p>
          <a:p>
            <a:pPr eaLnBrk="1" hangingPunct="1">
              <a:defRPr/>
            </a:pPr>
            <a:endParaRPr lang="en-GB" sz="1400" dirty="0"/>
          </a:p>
          <a:p>
            <a:pPr eaLnBrk="1" hangingPunct="1">
              <a:defRPr/>
            </a:pPr>
            <a:r>
              <a:rPr lang="en-GB" sz="1400" dirty="0"/>
              <a:t>The sex of the owner is unknown. Code 4</a:t>
            </a:r>
            <a:endParaRPr lang="en-CA" sz="1400" dirty="0"/>
          </a:p>
        </p:txBody>
      </p:sp>
      <p:pic>
        <p:nvPicPr>
          <p:cNvPr id="3" name="Picture 2">
            <a:extLst>
              <a:ext uri="{FF2B5EF4-FFF2-40B4-BE49-F238E27FC236}">
                <a16:creationId xmlns:a16="http://schemas.microsoft.com/office/drawing/2014/main" id="{B89E6F48-7A23-E195-4A29-40DE738FED88}"/>
              </a:ext>
            </a:extLst>
          </p:cNvPr>
          <p:cNvPicPr>
            <a:picLocks noChangeAspect="1"/>
          </p:cNvPicPr>
          <p:nvPr/>
        </p:nvPicPr>
        <p:blipFill>
          <a:blip r:embed="rId4"/>
          <a:stretch>
            <a:fillRect/>
          </a:stretch>
        </p:blipFill>
        <p:spPr>
          <a:xfrm>
            <a:off x="265113" y="3532983"/>
            <a:ext cx="3710101" cy="2436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3">
            <a:extLst>
              <a:ext uri="{FF2B5EF4-FFF2-40B4-BE49-F238E27FC236}">
                <a16:creationId xmlns:a16="http://schemas.microsoft.com/office/drawing/2014/main" id="{1BF0ACB8-AB6B-D48E-3C01-3DE5042A9F4A}"/>
              </a:ext>
            </a:extLst>
          </p:cNvPr>
          <p:cNvSpPr txBox="1">
            <a:spLocks noChangeArrowheads="1"/>
          </p:cNvSpPr>
          <p:nvPr/>
        </p:nvSpPr>
        <p:spPr bwMode="auto">
          <a:xfrm>
            <a:off x="400050" y="549275"/>
            <a:ext cx="3571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What is the factory owner’s occupation or position? </a:t>
            </a:r>
          </a:p>
        </p:txBody>
      </p:sp>
      <p:sp>
        <p:nvSpPr>
          <p:cNvPr id="5" name="Oval 4">
            <a:extLst>
              <a:ext uri="{FF2B5EF4-FFF2-40B4-BE49-F238E27FC236}">
                <a16:creationId xmlns:a16="http://schemas.microsoft.com/office/drawing/2014/main" id="{6C395BF8-7C46-2040-8069-01E79408026E}"/>
              </a:ext>
            </a:extLst>
          </p:cNvPr>
          <p:cNvSpPr/>
          <p:nvPr/>
        </p:nvSpPr>
        <p:spPr>
          <a:xfrm flipH="1">
            <a:off x="320675" y="7318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67CFA8C9-57BE-CD29-DD68-5FE24279E6F9}"/>
              </a:ext>
            </a:extLst>
          </p:cNvPr>
          <p:cNvSpPr txBox="1">
            <a:spLocks noChangeArrowheads="1"/>
          </p:cNvSpPr>
          <p:nvPr/>
        </p:nvSpPr>
        <p:spPr bwMode="auto">
          <a:xfrm>
            <a:off x="413065" y="1276009"/>
            <a:ext cx="3178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 typeface="Wingdings" pitchFamily="2" charset="2"/>
              <a:buNone/>
            </a:pPr>
            <a:r>
              <a:rPr lang="en-US" altLang="en-US" sz="1800" dirty="0"/>
              <a:t>11. </a:t>
            </a:r>
            <a:r>
              <a:rPr lang="en-GB" altLang="en-US" sz="1800" dirty="0"/>
              <a:t>Businessperson, exec, manager, stockbroker …</a:t>
            </a:r>
            <a:endParaRPr lang="en-US" altLang="en-US" sz="1800" dirty="0"/>
          </a:p>
        </p:txBody>
      </p:sp>
      <p:sp>
        <p:nvSpPr>
          <p:cNvPr id="22" name="Title 1">
            <a:extLst>
              <a:ext uri="{FF2B5EF4-FFF2-40B4-BE49-F238E27FC236}">
                <a16:creationId xmlns:a16="http://schemas.microsoft.com/office/drawing/2014/main" id="{75CD2976-3C78-6C48-8456-D32064246148}"/>
              </a:ext>
            </a:extLst>
          </p:cNvPr>
          <p:cNvSpPr txBox="1">
            <a:spLocks/>
          </p:cNvSpPr>
          <p:nvPr/>
        </p:nvSpPr>
        <p:spPr>
          <a:xfrm>
            <a:off x="20638" y="-142875"/>
            <a:ext cx="3543300" cy="692150"/>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a:t>
            </a:r>
            <a:r>
              <a:rPr lang="en-US" sz="3000" cap="small" dirty="0">
                <a:solidFill>
                  <a:srgbClr val="00B0F0"/>
                </a:solidFill>
                <a:latin typeface="+mj-lt"/>
                <a:ea typeface="+mj-ea"/>
                <a:cs typeface="+mj-cs"/>
              </a:rPr>
              <a:t> </a:t>
            </a:r>
            <a:r>
              <a:rPr lang="en-US" sz="3000" cap="small" dirty="0">
                <a:solidFill>
                  <a:srgbClr val="00B050"/>
                </a:solidFill>
                <a:latin typeface="+mj-lt"/>
                <a:ea typeface="+mj-ea"/>
                <a:cs typeface="+mj-cs"/>
              </a:rPr>
              <a:t>11</a:t>
            </a:r>
          </a:p>
        </p:txBody>
      </p:sp>
      <p:sp>
        <p:nvSpPr>
          <p:cNvPr id="15" name="TextBox 14">
            <a:extLst>
              <a:ext uri="{FF2B5EF4-FFF2-40B4-BE49-F238E27FC236}">
                <a16:creationId xmlns:a16="http://schemas.microsoft.com/office/drawing/2014/main" id="{31193EF4-7373-0D18-8E2B-CD5EBEDD2E37}"/>
              </a:ext>
            </a:extLst>
          </p:cNvPr>
          <p:cNvSpPr txBox="1">
            <a:spLocks noChangeArrowheads="1"/>
          </p:cNvSpPr>
          <p:nvPr/>
        </p:nvSpPr>
        <p:spPr bwMode="auto">
          <a:xfrm>
            <a:off x="366713" y="2052856"/>
            <a:ext cx="3422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 typeface="Wingdings" pitchFamily="2" charset="2"/>
              <a:buNone/>
            </a:pPr>
            <a:r>
              <a:rPr lang="en-US" altLang="en-US" sz="1800" dirty="0"/>
              <a:t>12. </a:t>
            </a:r>
            <a:r>
              <a:rPr lang="en-GB" altLang="en-US" sz="1800" dirty="0"/>
              <a:t>Office or service worker, non-management worker</a:t>
            </a:r>
            <a:endParaRPr lang="en-US" altLang="en-US" sz="1800" dirty="0"/>
          </a:p>
        </p:txBody>
      </p:sp>
      <p:sp>
        <p:nvSpPr>
          <p:cNvPr id="24" name="Rectangle 23">
            <a:extLst>
              <a:ext uri="{FF2B5EF4-FFF2-40B4-BE49-F238E27FC236}">
                <a16:creationId xmlns:a16="http://schemas.microsoft.com/office/drawing/2014/main" id="{0F41413D-D5B3-994A-A980-4E44BD5A6AC0}"/>
              </a:ext>
            </a:extLst>
          </p:cNvPr>
          <p:cNvSpPr/>
          <p:nvPr/>
        </p:nvSpPr>
        <p:spPr>
          <a:xfrm>
            <a:off x="366713" y="1261927"/>
            <a:ext cx="3349625"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5F00AD93-C508-B64A-B305-811C22AE6B82}"/>
              </a:ext>
            </a:extLst>
          </p:cNvPr>
          <p:cNvCxnSpPr/>
          <p:nvPr/>
        </p:nvCxnSpPr>
        <p:spPr>
          <a:xfrm flipV="1">
            <a:off x="683568" y="5757497"/>
            <a:ext cx="0" cy="407988"/>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521FC7ED-1B06-D314-577F-622B5A3E0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94" y="6165485"/>
            <a:ext cx="431800" cy="692515"/>
          </a:xfrm>
          <a:prstGeom prst="rect">
            <a:avLst/>
          </a:prstGeom>
        </p:spPr>
      </p:pic>
      <p:sp>
        <p:nvSpPr>
          <p:cNvPr id="3" name="Content Placeholder 2">
            <a:extLst>
              <a:ext uri="{FF2B5EF4-FFF2-40B4-BE49-F238E27FC236}">
                <a16:creationId xmlns:a16="http://schemas.microsoft.com/office/drawing/2014/main" id="{CFDF937E-9CD3-949A-F7A6-DED9589F5D5A}"/>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0A12BDAD-D391-5549-B900-3C6836EF63BC}"/>
              </a:ext>
            </a:extLst>
          </p:cNvPr>
          <p:cNvSpPr txBox="1">
            <a:spLocks/>
          </p:cNvSpPr>
          <p:nvPr/>
        </p:nvSpPr>
        <p:spPr>
          <a:xfrm>
            <a:off x="4932040" y="1627188"/>
            <a:ext cx="3384550" cy="714375"/>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eaLnBrk="1" fontAlgn="auto" hangingPunct="1">
              <a:spcBef>
                <a:spcPts val="600"/>
              </a:spcBef>
              <a:spcAft>
                <a:spcPts val="0"/>
              </a:spcAft>
              <a:buClr>
                <a:schemeClr val="accent1"/>
              </a:buClr>
              <a:buSzPct val="70000"/>
              <a:buFont typeface="Wingdings"/>
              <a:buNone/>
              <a:defRPr/>
            </a:pPr>
            <a:r>
              <a:rPr lang="en-US" sz="1400" dirty="0"/>
              <a:t>The best answer for this question is </a:t>
            </a:r>
          </a:p>
          <a:p>
            <a:pPr algn="ctr" eaLnBrk="1" fontAlgn="auto" hangingPunct="1">
              <a:spcBef>
                <a:spcPts val="600"/>
              </a:spcBef>
              <a:spcAft>
                <a:spcPts val="0"/>
              </a:spcAft>
              <a:buClr>
                <a:schemeClr val="accent1"/>
              </a:buClr>
              <a:buSzPct val="70000"/>
              <a:buFont typeface="Wingdings"/>
              <a:buNone/>
              <a:defRPr/>
            </a:pPr>
            <a:r>
              <a:rPr lang="en-US" sz="1400" dirty="0"/>
              <a:t>Code 11: Businessperson, exec, manager, stockbroker, etc.</a:t>
            </a:r>
          </a:p>
        </p:txBody>
      </p:sp>
      <p:pic>
        <p:nvPicPr>
          <p:cNvPr id="4" name="Picture 3">
            <a:extLst>
              <a:ext uri="{FF2B5EF4-FFF2-40B4-BE49-F238E27FC236}">
                <a16:creationId xmlns:a16="http://schemas.microsoft.com/office/drawing/2014/main" id="{DE96A73D-766F-F094-0C5B-4FA1D1718231}"/>
              </a:ext>
            </a:extLst>
          </p:cNvPr>
          <p:cNvPicPr>
            <a:picLocks noChangeAspect="1"/>
          </p:cNvPicPr>
          <p:nvPr/>
        </p:nvPicPr>
        <p:blipFill>
          <a:blip r:embed="rId3"/>
          <a:stretch>
            <a:fillRect/>
          </a:stretch>
        </p:blipFill>
        <p:spPr>
          <a:xfrm>
            <a:off x="189940" y="3048903"/>
            <a:ext cx="3878124" cy="2547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3">
            <a:extLst>
              <a:ext uri="{FF2B5EF4-FFF2-40B4-BE49-F238E27FC236}">
                <a16:creationId xmlns:a16="http://schemas.microsoft.com/office/drawing/2014/main" id="{D69BADF3-0E6F-A851-ED5C-A49C819845AC}"/>
              </a:ext>
            </a:extLst>
          </p:cNvPr>
          <p:cNvSpPr txBox="1">
            <a:spLocks noChangeArrowheads="1"/>
          </p:cNvSpPr>
          <p:nvPr/>
        </p:nvSpPr>
        <p:spPr bwMode="auto">
          <a:xfrm>
            <a:off x="158750" y="584200"/>
            <a:ext cx="4178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In what function or capacity is the factory owner included in the story? </a:t>
            </a:r>
          </a:p>
        </p:txBody>
      </p:sp>
      <p:sp>
        <p:nvSpPr>
          <p:cNvPr id="5" name="Oval 4">
            <a:extLst>
              <a:ext uri="{FF2B5EF4-FFF2-40B4-BE49-F238E27FC236}">
                <a16:creationId xmlns:a16="http://schemas.microsoft.com/office/drawing/2014/main" id="{3585DE3A-7032-3D41-A92C-C8CBF80E2DDB}"/>
              </a:ext>
            </a:extLst>
          </p:cNvPr>
          <p:cNvSpPr/>
          <p:nvPr/>
        </p:nvSpPr>
        <p:spPr>
          <a:xfrm>
            <a:off x="73025" y="692150"/>
            <a:ext cx="857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F734B562-50AA-D3D5-AF93-CC807274F9F0}"/>
              </a:ext>
            </a:extLst>
          </p:cNvPr>
          <p:cNvSpPr txBox="1">
            <a:spLocks noChangeArrowheads="1"/>
          </p:cNvSpPr>
          <p:nvPr/>
        </p:nvSpPr>
        <p:spPr bwMode="auto">
          <a:xfrm>
            <a:off x="1712913" y="1350963"/>
            <a:ext cx="1635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Subject</a:t>
            </a:r>
          </a:p>
        </p:txBody>
      </p:sp>
      <p:sp>
        <p:nvSpPr>
          <p:cNvPr id="10" name="TextBox 9">
            <a:extLst>
              <a:ext uri="{FF2B5EF4-FFF2-40B4-BE49-F238E27FC236}">
                <a16:creationId xmlns:a16="http://schemas.microsoft.com/office/drawing/2014/main" id="{FA965CA8-4603-ADA1-6961-651CD2C77491}"/>
              </a:ext>
            </a:extLst>
          </p:cNvPr>
          <p:cNvSpPr txBox="1">
            <a:spLocks noChangeArrowheads="1"/>
          </p:cNvSpPr>
          <p:nvPr/>
        </p:nvSpPr>
        <p:spPr bwMode="auto">
          <a:xfrm>
            <a:off x="82550" y="1644650"/>
            <a:ext cx="1643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Spokesperson</a:t>
            </a:r>
          </a:p>
        </p:txBody>
      </p:sp>
      <p:sp>
        <p:nvSpPr>
          <p:cNvPr id="11" name="TextBox 10">
            <a:extLst>
              <a:ext uri="{FF2B5EF4-FFF2-40B4-BE49-F238E27FC236}">
                <a16:creationId xmlns:a16="http://schemas.microsoft.com/office/drawing/2014/main" id="{216FD971-3F12-5069-2DFF-73301E68C3DE}"/>
              </a:ext>
            </a:extLst>
          </p:cNvPr>
          <p:cNvSpPr txBox="1">
            <a:spLocks noChangeArrowheads="1"/>
          </p:cNvSpPr>
          <p:nvPr/>
        </p:nvSpPr>
        <p:spPr bwMode="auto">
          <a:xfrm>
            <a:off x="147638" y="207645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 Personal experience</a:t>
            </a:r>
          </a:p>
        </p:txBody>
      </p:sp>
      <p:sp>
        <p:nvSpPr>
          <p:cNvPr id="22" name="Title 1">
            <a:extLst>
              <a:ext uri="{FF2B5EF4-FFF2-40B4-BE49-F238E27FC236}">
                <a16:creationId xmlns:a16="http://schemas.microsoft.com/office/drawing/2014/main" id="{1E611552-2CF6-FB4C-B3AF-F4B08F04EA09}"/>
              </a:ext>
            </a:extLst>
          </p:cNvPr>
          <p:cNvSpPr txBox="1">
            <a:spLocks/>
          </p:cNvSpPr>
          <p:nvPr/>
        </p:nvSpPr>
        <p:spPr>
          <a:xfrm>
            <a:off x="82550" y="-577850"/>
            <a:ext cx="3543300" cy="1143000"/>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a:t>
            </a:r>
            <a:r>
              <a:rPr lang="en-US" sz="3000" cap="small" dirty="0">
                <a:solidFill>
                  <a:srgbClr val="00B0F0"/>
                </a:solidFill>
                <a:latin typeface="+mj-lt"/>
                <a:ea typeface="+mj-ea"/>
                <a:cs typeface="+mj-cs"/>
              </a:rPr>
              <a:t> </a:t>
            </a:r>
            <a:r>
              <a:rPr lang="en-US" sz="3000" cap="small" dirty="0">
                <a:solidFill>
                  <a:srgbClr val="00B050"/>
                </a:solidFill>
                <a:latin typeface="+mj-lt"/>
                <a:ea typeface="+mj-ea"/>
                <a:cs typeface="+mj-cs"/>
              </a:rPr>
              <a:t>12</a:t>
            </a:r>
          </a:p>
        </p:txBody>
      </p:sp>
      <p:sp>
        <p:nvSpPr>
          <p:cNvPr id="25" name="TextBox 24">
            <a:extLst>
              <a:ext uri="{FF2B5EF4-FFF2-40B4-BE49-F238E27FC236}">
                <a16:creationId xmlns:a16="http://schemas.microsoft.com/office/drawing/2014/main" id="{50534D3A-0B35-71C5-B7DB-A8CD1509A832}"/>
              </a:ext>
            </a:extLst>
          </p:cNvPr>
          <p:cNvSpPr txBox="1">
            <a:spLocks noChangeArrowheads="1"/>
          </p:cNvSpPr>
          <p:nvPr/>
        </p:nvSpPr>
        <p:spPr bwMode="auto">
          <a:xfrm>
            <a:off x="115888" y="1320800"/>
            <a:ext cx="1503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0. Do not know</a:t>
            </a:r>
          </a:p>
        </p:txBody>
      </p:sp>
      <p:sp>
        <p:nvSpPr>
          <p:cNvPr id="26" name="TextBox 25">
            <a:extLst>
              <a:ext uri="{FF2B5EF4-FFF2-40B4-BE49-F238E27FC236}">
                <a16:creationId xmlns:a16="http://schemas.microsoft.com/office/drawing/2014/main" id="{B0B179C0-CACF-65C2-5F58-20243E385D1A}"/>
              </a:ext>
            </a:extLst>
          </p:cNvPr>
          <p:cNvSpPr txBox="1">
            <a:spLocks noChangeArrowheads="1"/>
          </p:cNvSpPr>
          <p:nvPr/>
        </p:nvSpPr>
        <p:spPr bwMode="auto">
          <a:xfrm>
            <a:off x="150813" y="2505075"/>
            <a:ext cx="17033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5. Eye witness</a:t>
            </a:r>
          </a:p>
        </p:txBody>
      </p:sp>
      <p:sp>
        <p:nvSpPr>
          <p:cNvPr id="30" name="TextBox 29">
            <a:extLst>
              <a:ext uri="{FF2B5EF4-FFF2-40B4-BE49-F238E27FC236}">
                <a16:creationId xmlns:a16="http://schemas.microsoft.com/office/drawing/2014/main" id="{EDAA8A1E-B90F-EBAE-B325-85F28D33BD22}"/>
              </a:ext>
            </a:extLst>
          </p:cNvPr>
          <p:cNvSpPr txBox="1">
            <a:spLocks noChangeArrowheads="1"/>
          </p:cNvSpPr>
          <p:nvPr/>
        </p:nvSpPr>
        <p:spPr bwMode="auto">
          <a:xfrm>
            <a:off x="1830388" y="2530475"/>
            <a:ext cx="2063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6. Popular opinion</a:t>
            </a:r>
          </a:p>
        </p:txBody>
      </p:sp>
      <p:sp>
        <p:nvSpPr>
          <p:cNvPr id="31" name="TextBox 30">
            <a:extLst>
              <a:ext uri="{FF2B5EF4-FFF2-40B4-BE49-F238E27FC236}">
                <a16:creationId xmlns:a16="http://schemas.microsoft.com/office/drawing/2014/main" id="{4B38F312-F2CC-AD5D-1891-7A6CC7DC5B19}"/>
              </a:ext>
            </a:extLst>
          </p:cNvPr>
          <p:cNvSpPr txBox="1">
            <a:spLocks noChangeArrowheads="1"/>
          </p:cNvSpPr>
          <p:nvPr/>
        </p:nvSpPr>
        <p:spPr bwMode="auto">
          <a:xfrm>
            <a:off x="158750" y="2868613"/>
            <a:ext cx="1241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7. Other</a:t>
            </a:r>
          </a:p>
        </p:txBody>
      </p:sp>
      <p:sp>
        <p:nvSpPr>
          <p:cNvPr id="32" name="Rectangle 31">
            <a:extLst>
              <a:ext uri="{FF2B5EF4-FFF2-40B4-BE49-F238E27FC236}">
                <a16:creationId xmlns:a16="http://schemas.microsoft.com/office/drawing/2014/main" id="{BDA14593-88A6-9041-A62F-D879E48DEB4D}"/>
              </a:ext>
            </a:extLst>
          </p:cNvPr>
          <p:cNvSpPr/>
          <p:nvPr/>
        </p:nvSpPr>
        <p:spPr>
          <a:xfrm>
            <a:off x="176213" y="2106613"/>
            <a:ext cx="2071687"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 name="TextBox 26">
            <a:extLst>
              <a:ext uri="{FF2B5EF4-FFF2-40B4-BE49-F238E27FC236}">
                <a16:creationId xmlns:a16="http://schemas.microsoft.com/office/drawing/2014/main" id="{F88C65AF-6521-B211-FBCB-A57377F6F5B1}"/>
              </a:ext>
            </a:extLst>
          </p:cNvPr>
          <p:cNvSpPr txBox="1">
            <a:spLocks noChangeArrowheads="1"/>
          </p:cNvSpPr>
          <p:nvPr/>
        </p:nvSpPr>
        <p:spPr bwMode="auto">
          <a:xfrm>
            <a:off x="1712913" y="1668463"/>
            <a:ext cx="2538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Expert or commentator</a:t>
            </a:r>
          </a:p>
        </p:txBody>
      </p:sp>
      <p:cxnSp>
        <p:nvCxnSpPr>
          <p:cNvPr id="17" name="Straight Arrow Connector 16">
            <a:extLst>
              <a:ext uri="{FF2B5EF4-FFF2-40B4-BE49-F238E27FC236}">
                <a16:creationId xmlns:a16="http://schemas.microsoft.com/office/drawing/2014/main" id="{62C7DD28-797F-6945-818E-1AD80BBBB09F}"/>
              </a:ext>
            </a:extLst>
          </p:cNvPr>
          <p:cNvCxnSpPr/>
          <p:nvPr/>
        </p:nvCxnSpPr>
        <p:spPr>
          <a:xfrm flipV="1">
            <a:off x="1043608" y="5948362"/>
            <a:ext cx="0" cy="4349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971C25FD-4A3C-040F-D149-5065E932B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04" y="6165850"/>
            <a:ext cx="333263" cy="649653"/>
          </a:xfrm>
          <a:prstGeom prst="rect">
            <a:avLst/>
          </a:prstGeom>
        </p:spPr>
      </p:pic>
      <p:sp>
        <p:nvSpPr>
          <p:cNvPr id="3" name="Content Placeholder 2">
            <a:extLst>
              <a:ext uri="{FF2B5EF4-FFF2-40B4-BE49-F238E27FC236}">
                <a16:creationId xmlns:a16="http://schemas.microsoft.com/office/drawing/2014/main" id="{F572A0B1-AFB7-FD4F-C27F-3FEDCBD3FF0D}"/>
              </a:ext>
            </a:extLst>
          </p:cNvPr>
          <p:cNvSpPr txBox="1">
            <a:spLocks/>
          </p:cNvSpPr>
          <p:nvPr/>
        </p:nvSpPr>
        <p:spPr bwMode="auto">
          <a:xfrm>
            <a:off x="4251325" y="201503"/>
            <a:ext cx="4497140" cy="6613999"/>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DC503D8B-4C37-EF4F-A550-C26FA6F1D7D3}"/>
              </a:ext>
            </a:extLst>
          </p:cNvPr>
          <p:cNvSpPr txBox="1">
            <a:spLocks/>
          </p:cNvSpPr>
          <p:nvPr/>
        </p:nvSpPr>
        <p:spPr>
          <a:xfrm>
            <a:off x="5084762" y="1482725"/>
            <a:ext cx="2928938" cy="571500"/>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altLang="en-US" sz="1400" dirty="0"/>
              <a:t>The factory owner </a:t>
            </a:r>
            <a:r>
              <a:rPr lang="en-CA" sz="1400" dirty="0"/>
              <a:t>is narrating their own personal experience.</a:t>
            </a:r>
            <a:endParaRPr lang="en-US" sz="1400" b="1" dirty="0"/>
          </a:p>
        </p:txBody>
      </p:sp>
      <p:pic>
        <p:nvPicPr>
          <p:cNvPr id="4" name="Picture 3">
            <a:extLst>
              <a:ext uri="{FF2B5EF4-FFF2-40B4-BE49-F238E27FC236}">
                <a16:creationId xmlns:a16="http://schemas.microsoft.com/office/drawing/2014/main" id="{46665554-2C05-596A-B48F-AB984D025D84}"/>
              </a:ext>
            </a:extLst>
          </p:cNvPr>
          <p:cNvPicPr>
            <a:picLocks noChangeAspect="1"/>
          </p:cNvPicPr>
          <p:nvPr/>
        </p:nvPicPr>
        <p:blipFill>
          <a:blip r:embed="rId3"/>
          <a:stretch>
            <a:fillRect/>
          </a:stretch>
        </p:blipFill>
        <p:spPr>
          <a:xfrm>
            <a:off x="236752" y="3269456"/>
            <a:ext cx="3844246" cy="2524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nodeType="afterGroup">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5" grpId="0"/>
      <p:bldP spid="26" grpId="0"/>
      <p:bldP spid="30" grpId="0"/>
      <p:bldP spid="31" grpId="0"/>
      <p:bldP spid="27"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a:extLst>
              <a:ext uri="{FF2B5EF4-FFF2-40B4-BE49-F238E27FC236}">
                <a16:creationId xmlns:a16="http://schemas.microsoft.com/office/drawing/2014/main" id="{8A2177CF-75FD-0CD9-2263-213F543EA20F}"/>
              </a:ext>
            </a:extLst>
          </p:cNvPr>
          <p:cNvSpPr txBox="1">
            <a:spLocks noChangeArrowheads="1"/>
          </p:cNvSpPr>
          <p:nvPr/>
        </p:nvSpPr>
        <p:spPr bwMode="auto">
          <a:xfrm>
            <a:off x="287338" y="579438"/>
            <a:ext cx="354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Is the </a:t>
            </a:r>
            <a:r>
              <a:rPr lang="en-US" altLang="en-US" sz="1600" b="1" dirty="0"/>
              <a:t>factory owner’s </a:t>
            </a:r>
            <a:r>
              <a:rPr lang="en-US" altLang="en-US" sz="1600" dirty="0"/>
              <a:t>family role given? At any point within the story, in terms of his family relationships (e.g. father, son, husband, brother etc.)</a:t>
            </a:r>
          </a:p>
        </p:txBody>
      </p:sp>
      <p:sp>
        <p:nvSpPr>
          <p:cNvPr id="5" name="Oval 4">
            <a:extLst>
              <a:ext uri="{FF2B5EF4-FFF2-40B4-BE49-F238E27FC236}">
                <a16:creationId xmlns:a16="http://schemas.microsoft.com/office/drawing/2014/main" id="{364D4561-8B55-934E-80F1-28D3D64B2CCD}"/>
              </a:ext>
            </a:extLst>
          </p:cNvPr>
          <p:cNvSpPr/>
          <p:nvPr/>
        </p:nvSpPr>
        <p:spPr>
          <a:xfrm>
            <a:off x="287338" y="7254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AF4CFE29-E789-A244-B263-77818F152C82}"/>
              </a:ext>
            </a:extLst>
          </p:cNvPr>
          <p:cNvSpPr txBox="1">
            <a:spLocks/>
          </p:cNvSpPr>
          <p:nvPr/>
        </p:nvSpPr>
        <p:spPr>
          <a:xfrm>
            <a:off x="103188" y="-114300"/>
            <a:ext cx="3543300" cy="650875"/>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a:t>
            </a:r>
            <a:r>
              <a:rPr lang="en-US" sz="3000" cap="small" dirty="0">
                <a:solidFill>
                  <a:srgbClr val="00B0F0"/>
                </a:solidFill>
                <a:latin typeface="+mj-lt"/>
                <a:ea typeface="+mj-ea"/>
                <a:cs typeface="+mj-cs"/>
              </a:rPr>
              <a:t> </a:t>
            </a:r>
            <a:r>
              <a:rPr lang="en-US" sz="3000" cap="small" dirty="0">
                <a:solidFill>
                  <a:srgbClr val="00B050"/>
                </a:solidFill>
                <a:latin typeface="+mj-lt"/>
                <a:ea typeface="+mj-ea"/>
                <a:cs typeface="+mj-cs"/>
              </a:rPr>
              <a:t>13</a:t>
            </a:r>
          </a:p>
        </p:txBody>
      </p:sp>
      <p:sp>
        <p:nvSpPr>
          <p:cNvPr id="21" name="Rectangle 20">
            <a:extLst>
              <a:ext uri="{FF2B5EF4-FFF2-40B4-BE49-F238E27FC236}">
                <a16:creationId xmlns:a16="http://schemas.microsoft.com/office/drawing/2014/main" id="{614D8D92-8004-9847-96D3-AAFC4F878109}"/>
              </a:ext>
            </a:extLst>
          </p:cNvPr>
          <p:cNvSpPr/>
          <p:nvPr/>
        </p:nvSpPr>
        <p:spPr>
          <a:xfrm>
            <a:off x="2143125" y="2029619"/>
            <a:ext cx="1081087"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TextBox 10">
            <a:extLst>
              <a:ext uri="{FF2B5EF4-FFF2-40B4-BE49-F238E27FC236}">
                <a16:creationId xmlns:a16="http://schemas.microsoft.com/office/drawing/2014/main" id="{43D4FE4F-A22F-5D8E-6C22-29B5B8BF7120}"/>
              </a:ext>
            </a:extLst>
          </p:cNvPr>
          <p:cNvSpPr txBox="1">
            <a:spLocks noChangeArrowheads="1"/>
          </p:cNvSpPr>
          <p:nvPr/>
        </p:nvSpPr>
        <p:spPr bwMode="auto">
          <a:xfrm>
            <a:off x="366713" y="1971675"/>
            <a:ext cx="1003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3" name="TextBox 12">
            <a:extLst>
              <a:ext uri="{FF2B5EF4-FFF2-40B4-BE49-F238E27FC236}">
                <a16:creationId xmlns:a16="http://schemas.microsoft.com/office/drawing/2014/main" id="{65BD3FBE-5EEF-FE91-476A-9042D04B9C41}"/>
              </a:ext>
            </a:extLst>
          </p:cNvPr>
          <p:cNvSpPr txBox="1">
            <a:spLocks noChangeArrowheads="1"/>
          </p:cNvSpPr>
          <p:nvPr/>
        </p:nvSpPr>
        <p:spPr bwMode="auto">
          <a:xfrm>
            <a:off x="2347913" y="1971675"/>
            <a:ext cx="1003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cxnSp>
        <p:nvCxnSpPr>
          <p:cNvPr id="17" name="Straight Arrow Connector 16">
            <a:extLst>
              <a:ext uri="{FF2B5EF4-FFF2-40B4-BE49-F238E27FC236}">
                <a16:creationId xmlns:a16="http://schemas.microsoft.com/office/drawing/2014/main" id="{060FAEE3-21D9-684A-8A2E-05D29EE6B072}"/>
              </a:ext>
            </a:extLst>
          </p:cNvPr>
          <p:cNvCxnSpPr/>
          <p:nvPr/>
        </p:nvCxnSpPr>
        <p:spPr>
          <a:xfrm flipV="1">
            <a:off x="1348696" y="5661248"/>
            <a:ext cx="0" cy="455613"/>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8E5922D1-D91D-2455-7337-AA432A496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03" y="5757260"/>
            <a:ext cx="568835" cy="1058244"/>
          </a:xfrm>
          <a:prstGeom prst="rect">
            <a:avLst/>
          </a:prstGeom>
        </p:spPr>
      </p:pic>
      <p:sp>
        <p:nvSpPr>
          <p:cNvPr id="3" name="Content Placeholder 2">
            <a:extLst>
              <a:ext uri="{FF2B5EF4-FFF2-40B4-BE49-F238E27FC236}">
                <a16:creationId xmlns:a16="http://schemas.microsoft.com/office/drawing/2014/main" id="{C27E7981-4268-DECA-004A-B4DBD347BB3F}"/>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7C08F15E-12A4-074D-8FAB-A798C1BC9A0B}"/>
              </a:ext>
            </a:extLst>
          </p:cNvPr>
          <p:cNvSpPr txBox="1">
            <a:spLocks/>
          </p:cNvSpPr>
          <p:nvPr/>
        </p:nvSpPr>
        <p:spPr>
          <a:xfrm>
            <a:off x="5004048" y="1614487"/>
            <a:ext cx="3357562" cy="71437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altLang="en-US" sz="1400" dirty="0"/>
              <a:t>No reference is made to the factory owner’s position in their family.</a:t>
            </a:r>
            <a:endParaRPr lang="en-US" sz="1400" dirty="0"/>
          </a:p>
        </p:txBody>
      </p:sp>
      <p:pic>
        <p:nvPicPr>
          <p:cNvPr id="4" name="Picture 3">
            <a:extLst>
              <a:ext uri="{FF2B5EF4-FFF2-40B4-BE49-F238E27FC236}">
                <a16:creationId xmlns:a16="http://schemas.microsoft.com/office/drawing/2014/main" id="{DBF9D766-F164-ED9F-65B7-13A512EF9F10}"/>
              </a:ext>
            </a:extLst>
          </p:cNvPr>
          <p:cNvPicPr>
            <a:picLocks noChangeAspect="1"/>
          </p:cNvPicPr>
          <p:nvPr/>
        </p:nvPicPr>
        <p:blipFill>
          <a:blip r:embed="rId3"/>
          <a:stretch>
            <a:fillRect/>
          </a:stretch>
        </p:blipFill>
        <p:spPr>
          <a:xfrm>
            <a:off x="179506" y="2981258"/>
            <a:ext cx="3868809" cy="2541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3">
            <a:extLst>
              <a:ext uri="{FF2B5EF4-FFF2-40B4-BE49-F238E27FC236}">
                <a16:creationId xmlns:a16="http://schemas.microsoft.com/office/drawing/2014/main" id="{1AD24EED-48A2-C967-1A43-F7D14B018291}"/>
              </a:ext>
            </a:extLst>
          </p:cNvPr>
          <p:cNvSpPr txBox="1">
            <a:spLocks noChangeArrowheads="1"/>
          </p:cNvSpPr>
          <p:nvPr/>
        </p:nvSpPr>
        <p:spPr bwMode="auto">
          <a:xfrm>
            <a:off x="357982" y="619127"/>
            <a:ext cx="3643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Does the story identify the factory owner as a victim or survivor, or both? </a:t>
            </a:r>
          </a:p>
        </p:txBody>
      </p:sp>
      <p:sp>
        <p:nvSpPr>
          <p:cNvPr id="5" name="Oval 4">
            <a:extLst>
              <a:ext uri="{FF2B5EF4-FFF2-40B4-BE49-F238E27FC236}">
                <a16:creationId xmlns:a16="http://schemas.microsoft.com/office/drawing/2014/main" id="{334C5341-28D9-964F-86C9-C6CBB06922C3}"/>
              </a:ext>
            </a:extLst>
          </p:cNvPr>
          <p:cNvSpPr/>
          <p:nvPr/>
        </p:nvSpPr>
        <p:spPr>
          <a:xfrm>
            <a:off x="311150" y="1125538"/>
            <a:ext cx="460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DBDCCDB8-E787-D445-8E62-1C0357D1ED2A}"/>
              </a:ext>
            </a:extLst>
          </p:cNvPr>
          <p:cNvSpPr txBox="1">
            <a:spLocks/>
          </p:cNvSpPr>
          <p:nvPr/>
        </p:nvSpPr>
        <p:spPr>
          <a:xfrm>
            <a:off x="334963" y="-357187"/>
            <a:ext cx="3543300" cy="976314"/>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mj-lt"/>
                <a:ea typeface="+mj-ea"/>
                <a:cs typeface="+mj-cs"/>
              </a:rPr>
              <a:t>Question</a:t>
            </a:r>
            <a:r>
              <a:rPr lang="en-US" sz="3000" cap="small" dirty="0">
                <a:solidFill>
                  <a:srgbClr val="00B0F0"/>
                </a:solidFill>
                <a:latin typeface="+mj-lt"/>
                <a:ea typeface="+mj-ea"/>
                <a:cs typeface="+mj-cs"/>
              </a:rPr>
              <a:t> </a:t>
            </a:r>
            <a:r>
              <a:rPr lang="en-US" sz="3000" cap="small" dirty="0">
                <a:solidFill>
                  <a:srgbClr val="00B050"/>
                </a:solidFill>
                <a:latin typeface="+mj-lt"/>
                <a:ea typeface="+mj-ea"/>
                <a:cs typeface="+mj-cs"/>
              </a:rPr>
              <a:t>14</a:t>
            </a:r>
          </a:p>
        </p:txBody>
      </p:sp>
      <p:sp>
        <p:nvSpPr>
          <p:cNvPr id="14" name="TextBox 13">
            <a:extLst>
              <a:ext uri="{FF2B5EF4-FFF2-40B4-BE49-F238E27FC236}">
                <a16:creationId xmlns:a16="http://schemas.microsoft.com/office/drawing/2014/main" id="{255E1754-0F14-2B1F-6172-9BC7CF5603D5}"/>
              </a:ext>
            </a:extLst>
          </p:cNvPr>
          <p:cNvSpPr txBox="1">
            <a:spLocks noChangeArrowheads="1"/>
          </p:cNvSpPr>
          <p:nvPr/>
        </p:nvSpPr>
        <p:spPr bwMode="auto">
          <a:xfrm>
            <a:off x="522212" y="1501778"/>
            <a:ext cx="31432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AutoNum type="arabicPeriod"/>
            </a:pPr>
            <a:r>
              <a:rPr lang="en-US" altLang="en-US" sz="1500"/>
              <a:t>Yes</a:t>
            </a:r>
          </a:p>
          <a:p>
            <a:pPr eaLnBrk="1" hangingPunct="1">
              <a:spcBef>
                <a:spcPct val="0"/>
              </a:spcBef>
              <a:buClrTx/>
              <a:buSzTx/>
              <a:buFontTx/>
              <a:buAutoNum type="arabicPeriod"/>
            </a:pPr>
            <a:endParaRPr lang="en-US" altLang="en-US" sz="1500"/>
          </a:p>
          <a:p>
            <a:pPr eaLnBrk="1" hangingPunct="1">
              <a:spcBef>
                <a:spcPct val="0"/>
              </a:spcBef>
              <a:buClrTx/>
              <a:buSzTx/>
              <a:buFontTx/>
              <a:buAutoNum type="arabicPeriod"/>
            </a:pPr>
            <a:r>
              <a:rPr lang="en-US" altLang="en-US" sz="1500"/>
              <a:t>No*</a:t>
            </a:r>
          </a:p>
        </p:txBody>
      </p:sp>
      <p:sp>
        <p:nvSpPr>
          <p:cNvPr id="17" name="Rectangle 16">
            <a:extLst>
              <a:ext uri="{FF2B5EF4-FFF2-40B4-BE49-F238E27FC236}">
                <a16:creationId xmlns:a16="http://schemas.microsoft.com/office/drawing/2014/main" id="{EDE956AE-440F-264B-A4DD-C5D522A90006}"/>
              </a:ext>
            </a:extLst>
          </p:cNvPr>
          <p:cNvSpPr/>
          <p:nvPr/>
        </p:nvSpPr>
        <p:spPr>
          <a:xfrm>
            <a:off x="546100" y="2000250"/>
            <a:ext cx="1081088"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51209" name="Picture 1">
            <a:extLst>
              <a:ext uri="{FF2B5EF4-FFF2-40B4-BE49-F238E27FC236}">
                <a16:creationId xmlns:a16="http://schemas.microsoft.com/office/drawing/2014/main" id="{C1D69852-44F7-E092-0167-15E855D06101}"/>
              </a:ext>
            </a:extLst>
          </p:cNvPr>
          <p:cNvPicPr>
            <a:picLocks noChangeAspect="1"/>
          </p:cNvPicPr>
          <p:nvPr/>
        </p:nvPicPr>
        <p:blipFill>
          <a:blip r:embed="rId2">
            <a:extLst>
              <a:ext uri="{28A0092B-C50C-407E-A947-70E740481C1C}">
                <a14:useLocalDpi xmlns:a14="http://schemas.microsoft.com/office/drawing/2010/main" val="0"/>
              </a:ext>
            </a:extLst>
          </a:blip>
          <a:srcRect r="18909"/>
          <a:stretch>
            <a:fillRect/>
          </a:stretch>
        </p:blipFill>
        <p:spPr bwMode="auto">
          <a:xfrm>
            <a:off x="639763" y="2586038"/>
            <a:ext cx="234791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8031544B-37F4-0848-B621-99BCA4C50A35}"/>
              </a:ext>
            </a:extLst>
          </p:cNvPr>
          <p:cNvCxnSpPr/>
          <p:nvPr/>
        </p:nvCxnSpPr>
        <p:spPr>
          <a:xfrm flipV="1">
            <a:off x="1979613" y="5129213"/>
            <a:ext cx="0" cy="3587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926C8CC2-6B7B-A7AD-1C46-315593122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04" y="5973764"/>
            <a:ext cx="431800" cy="841739"/>
          </a:xfrm>
          <a:prstGeom prst="rect">
            <a:avLst/>
          </a:prstGeom>
        </p:spPr>
      </p:pic>
      <p:sp>
        <p:nvSpPr>
          <p:cNvPr id="3" name="Content Placeholder 2">
            <a:extLst>
              <a:ext uri="{FF2B5EF4-FFF2-40B4-BE49-F238E27FC236}">
                <a16:creationId xmlns:a16="http://schemas.microsoft.com/office/drawing/2014/main" id="{7836F140-26A6-B6FB-88FF-DF9E9B1CBCA5}"/>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8D52942F-BCD6-8043-8FDF-BC4BA9F999C1}"/>
              </a:ext>
            </a:extLst>
          </p:cNvPr>
          <p:cNvSpPr txBox="1">
            <a:spLocks/>
          </p:cNvSpPr>
          <p:nvPr/>
        </p:nvSpPr>
        <p:spPr>
          <a:xfrm>
            <a:off x="4932040" y="1396999"/>
            <a:ext cx="3357562" cy="500063"/>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fontAlgn="auto" hangingPunct="1">
              <a:spcBef>
                <a:spcPts val="600"/>
              </a:spcBef>
              <a:spcAft>
                <a:spcPts val="0"/>
              </a:spcAft>
              <a:buClr>
                <a:schemeClr val="accent1"/>
              </a:buClr>
              <a:buSzPct val="70000"/>
              <a:buFont typeface="Wingdings"/>
              <a:buNone/>
              <a:defRPr/>
            </a:pPr>
            <a:r>
              <a:rPr lang="en-US" sz="1400" dirty="0"/>
              <a:t>The factory owner is not clearly identified as a victim. Code 2, No.</a:t>
            </a:r>
          </a:p>
          <a:p>
            <a:pPr algn="ctr" eaLnBrk="1" fontAlgn="auto" hangingPunct="1">
              <a:spcBef>
                <a:spcPts val="600"/>
              </a:spcBef>
              <a:spcAft>
                <a:spcPts val="0"/>
              </a:spcAft>
              <a:buClr>
                <a:schemeClr val="accent1"/>
              </a:buClr>
              <a:buSzPct val="70000"/>
              <a:defRPr/>
            </a:pPr>
            <a:endParaRPr lang="en-US" sz="1400" dirty="0"/>
          </a:p>
          <a:p>
            <a:pPr algn="ctr" eaLnBrk="1" fontAlgn="auto" hangingPunct="1">
              <a:spcBef>
                <a:spcPts val="600"/>
              </a:spcBef>
              <a:spcAft>
                <a:spcPts val="0"/>
              </a:spcAft>
              <a:buClr>
                <a:schemeClr val="accent1"/>
              </a:buClr>
              <a:buSzPct val="70000"/>
              <a:defRPr/>
            </a:pPr>
            <a:endParaRPr lang="en-US" sz="1400" dirty="0"/>
          </a:p>
          <a:p>
            <a:pPr algn="ctr" eaLnBrk="1" fontAlgn="auto" hangingPunct="1">
              <a:spcBef>
                <a:spcPts val="600"/>
              </a:spcBef>
              <a:spcAft>
                <a:spcPts val="0"/>
              </a:spcAft>
              <a:buClr>
                <a:schemeClr val="accent1"/>
              </a:buClr>
              <a:buSzPct val="70000"/>
              <a:defRPr/>
            </a:pPr>
            <a:endParaRPr lang="en-US" sz="1400" b="1" dirty="0"/>
          </a:p>
          <a:p>
            <a:pPr algn="ctr" eaLnBrk="1" fontAlgn="auto" hangingPunct="1">
              <a:spcBef>
                <a:spcPts val="600"/>
              </a:spcBef>
              <a:spcAft>
                <a:spcPts val="0"/>
              </a:spcAft>
              <a:buClr>
                <a:schemeClr val="accent1"/>
              </a:buClr>
              <a:buSzPct val="70000"/>
              <a:defRPr/>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7EC288A-3B5B-E04D-8602-3C3953B0BDE3}"/>
              </a:ext>
            </a:extLst>
          </p:cNvPr>
          <p:cNvSpPr txBox="1">
            <a:spLocks/>
          </p:cNvSpPr>
          <p:nvPr/>
        </p:nvSpPr>
        <p:spPr>
          <a:xfrm>
            <a:off x="123825" y="-201613"/>
            <a:ext cx="3543300" cy="831851"/>
          </a:xfrm>
          <a:prstGeom prst="rect">
            <a:avLst/>
          </a:prstGeom>
        </p:spPr>
        <p:txBody>
          <a:bodyPr anchor="b">
            <a:normAutofit/>
          </a:bodyPr>
          <a:lstStyle/>
          <a:p>
            <a:pPr eaLnBrk="1" fontAlgn="auto" hangingPunct="1">
              <a:spcAft>
                <a:spcPts val="0"/>
              </a:spcAft>
              <a:defRPr/>
            </a:pPr>
            <a:r>
              <a:rPr lang="en-US" sz="3000" cap="small" dirty="0">
                <a:solidFill>
                  <a:srgbClr val="00B050"/>
                </a:solidFill>
                <a:latin typeface="Arial" charset="0"/>
              </a:rPr>
              <a:t>Question</a:t>
            </a:r>
            <a:r>
              <a:rPr lang="en-US" sz="3000" cap="small" dirty="0">
                <a:solidFill>
                  <a:srgbClr val="00B0F0"/>
                </a:solidFill>
                <a:latin typeface="Arial" charset="0"/>
              </a:rPr>
              <a:t> </a:t>
            </a:r>
            <a:r>
              <a:rPr lang="en-US" sz="3000" cap="small" dirty="0">
                <a:solidFill>
                  <a:srgbClr val="00B050"/>
                </a:solidFill>
                <a:latin typeface="Arial" charset="0"/>
              </a:rPr>
              <a:t>15</a:t>
            </a:r>
          </a:p>
        </p:txBody>
      </p:sp>
      <p:sp>
        <p:nvSpPr>
          <p:cNvPr id="52226" name="TextBox 3">
            <a:extLst>
              <a:ext uri="{FF2B5EF4-FFF2-40B4-BE49-F238E27FC236}">
                <a16:creationId xmlns:a16="http://schemas.microsoft.com/office/drawing/2014/main" id="{01C93993-8C46-10F2-479E-68AFBEAFC58E}"/>
              </a:ext>
            </a:extLst>
          </p:cNvPr>
          <p:cNvSpPr txBox="1">
            <a:spLocks noChangeArrowheads="1"/>
          </p:cNvSpPr>
          <p:nvPr/>
        </p:nvSpPr>
        <p:spPr bwMode="auto">
          <a:xfrm>
            <a:off x="222250" y="520700"/>
            <a:ext cx="3138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Does the story identify Alicia as a victim?  </a:t>
            </a:r>
          </a:p>
        </p:txBody>
      </p:sp>
      <p:sp>
        <p:nvSpPr>
          <p:cNvPr id="18" name="TextBox 17">
            <a:extLst>
              <a:ext uri="{FF2B5EF4-FFF2-40B4-BE49-F238E27FC236}">
                <a16:creationId xmlns:a16="http://schemas.microsoft.com/office/drawing/2014/main" id="{39F1BA44-D84B-D1F4-8A3C-E555C3C48A23}"/>
              </a:ext>
            </a:extLst>
          </p:cNvPr>
          <p:cNvSpPr txBox="1">
            <a:spLocks noChangeArrowheads="1"/>
          </p:cNvSpPr>
          <p:nvPr/>
        </p:nvSpPr>
        <p:spPr bwMode="auto">
          <a:xfrm>
            <a:off x="371475" y="11430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solidFill>
                  <a:srgbClr val="FF0000"/>
                </a:solidFill>
              </a:rPr>
              <a:t>Skip this question</a:t>
            </a:r>
          </a:p>
        </p:txBody>
      </p:sp>
      <p:sp>
        <p:nvSpPr>
          <p:cNvPr id="52228" name="TextBox 3">
            <a:extLst>
              <a:ext uri="{FF2B5EF4-FFF2-40B4-BE49-F238E27FC236}">
                <a16:creationId xmlns:a16="http://schemas.microsoft.com/office/drawing/2014/main" id="{9E090791-CA0D-AD84-6637-C7FEDAE90BFD}"/>
              </a:ext>
            </a:extLst>
          </p:cNvPr>
          <p:cNvSpPr txBox="1">
            <a:spLocks noChangeArrowheads="1"/>
          </p:cNvSpPr>
          <p:nvPr/>
        </p:nvSpPr>
        <p:spPr bwMode="auto">
          <a:xfrm>
            <a:off x="231775" y="2122488"/>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Does the story identify Alicia as a survivor?  </a:t>
            </a:r>
          </a:p>
        </p:txBody>
      </p:sp>
      <p:sp>
        <p:nvSpPr>
          <p:cNvPr id="21" name="TextBox 20">
            <a:extLst>
              <a:ext uri="{FF2B5EF4-FFF2-40B4-BE49-F238E27FC236}">
                <a16:creationId xmlns:a16="http://schemas.microsoft.com/office/drawing/2014/main" id="{B7BB7CF0-00F0-5772-897A-02445DB9EAE5}"/>
              </a:ext>
            </a:extLst>
          </p:cNvPr>
          <p:cNvSpPr txBox="1">
            <a:spLocks noChangeArrowheads="1"/>
          </p:cNvSpPr>
          <p:nvPr/>
        </p:nvSpPr>
        <p:spPr bwMode="auto">
          <a:xfrm>
            <a:off x="404813" y="27686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solidFill>
                  <a:srgbClr val="FF0000"/>
                </a:solidFill>
              </a:rPr>
              <a:t>Skip this question</a:t>
            </a:r>
          </a:p>
        </p:txBody>
      </p:sp>
      <p:sp>
        <p:nvSpPr>
          <p:cNvPr id="15" name="Rectangle 14">
            <a:extLst>
              <a:ext uri="{FF2B5EF4-FFF2-40B4-BE49-F238E27FC236}">
                <a16:creationId xmlns:a16="http://schemas.microsoft.com/office/drawing/2014/main" id="{6F778AC6-B5CF-EB4A-95EC-55D7E07143FD}"/>
              </a:ext>
            </a:extLst>
          </p:cNvPr>
          <p:cNvSpPr/>
          <p:nvPr/>
        </p:nvSpPr>
        <p:spPr>
          <a:xfrm>
            <a:off x="182563" y="1535113"/>
            <a:ext cx="2386012" cy="554037"/>
          </a:xfrm>
          <a:prstGeom prst="rect">
            <a:avLst/>
          </a:prstGeom>
        </p:spPr>
        <p:txBody>
          <a:bodyPr wrap="none">
            <a:spAutoFit/>
          </a:bodyPr>
          <a:lstStyle/>
          <a:p>
            <a:pPr eaLnBrk="1" fontAlgn="auto" hangingPunct="1">
              <a:spcAft>
                <a:spcPts val="0"/>
              </a:spcAft>
              <a:defRPr/>
            </a:pPr>
            <a:r>
              <a:rPr lang="en-US" sz="3000" cap="small" dirty="0">
                <a:solidFill>
                  <a:srgbClr val="00B050"/>
                </a:solidFill>
                <a:latin typeface="Arial" charset="0"/>
              </a:rPr>
              <a:t>Question</a:t>
            </a:r>
            <a:r>
              <a:rPr lang="en-US" sz="3000" cap="small" dirty="0">
                <a:solidFill>
                  <a:srgbClr val="00B0F0"/>
                </a:solidFill>
                <a:latin typeface="Arial" charset="0"/>
              </a:rPr>
              <a:t> </a:t>
            </a:r>
            <a:r>
              <a:rPr lang="en-US" sz="3000" cap="small" dirty="0">
                <a:solidFill>
                  <a:srgbClr val="00B050"/>
                </a:solidFill>
                <a:latin typeface="Arial" charset="0"/>
              </a:rPr>
              <a:t>16</a:t>
            </a:r>
          </a:p>
        </p:txBody>
      </p:sp>
      <p:sp>
        <p:nvSpPr>
          <p:cNvPr id="16" name="Oval 15">
            <a:extLst>
              <a:ext uri="{FF2B5EF4-FFF2-40B4-BE49-F238E27FC236}">
                <a16:creationId xmlns:a16="http://schemas.microsoft.com/office/drawing/2014/main" id="{CEC4D2C8-C336-B441-837F-FAE613A5979F}"/>
              </a:ext>
            </a:extLst>
          </p:cNvPr>
          <p:cNvSpPr/>
          <p:nvPr/>
        </p:nvSpPr>
        <p:spPr>
          <a:xfrm>
            <a:off x="209550" y="7302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2234" name="Picture 1">
            <a:extLst>
              <a:ext uri="{FF2B5EF4-FFF2-40B4-BE49-F238E27FC236}">
                <a16:creationId xmlns:a16="http://schemas.microsoft.com/office/drawing/2014/main" id="{FAE0D61A-1A56-863A-334E-FEA307E552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2825"/>
            <a:ext cx="650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
            <a:extLst>
              <a:ext uri="{FF2B5EF4-FFF2-40B4-BE49-F238E27FC236}">
                <a16:creationId xmlns:a16="http://schemas.microsoft.com/office/drawing/2014/main" id="{880BC9C0-0CE8-8233-842E-1B51284A61CA}"/>
              </a:ext>
            </a:extLst>
          </p:cNvPr>
          <p:cNvPicPr>
            <a:picLocks noChangeAspect="1"/>
          </p:cNvPicPr>
          <p:nvPr/>
        </p:nvPicPr>
        <p:blipFill>
          <a:blip r:embed="rId3">
            <a:extLst>
              <a:ext uri="{28A0092B-C50C-407E-A947-70E740481C1C}">
                <a14:useLocalDpi xmlns:a14="http://schemas.microsoft.com/office/drawing/2010/main" val="0"/>
              </a:ext>
            </a:extLst>
          </a:blip>
          <a:srcRect r="18082"/>
          <a:stretch>
            <a:fillRect/>
          </a:stretch>
        </p:blipFill>
        <p:spPr bwMode="auto">
          <a:xfrm>
            <a:off x="622300" y="3173413"/>
            <a:ext cx="23653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2268538" y="5726113"/>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0525E545-C21B-D44B-A1BD-28E44CFC6802}"/>
              </a:ext>
            </a:extLst>
          </p:cNvPr>
          <p:cNvCxnSpPr/>
          <p:nvPr/>
        </p:nvCxnSpPr>
        <p:spPr>
          <a:xfrm flipH="1" flipV="1">
            <a:off x="2522538" y="5734050"/>
            <a:ext cx="3175" cy="439738"/>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1552D5CD-FF4D-68BE-8796-A9F298AA7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6016261"/>
            <a:ext cx="431800" cy="841739"/>
          </a:xfrm>
          <a:prstGeom prst="rect">
            <a:avLst/>
          </a:prstGeom>
        </p:spPr>
      </p:pic>
      <p:sp>
        <p:nvSpPr>
          <p:cNvPr id="3" name="Content Placeholder 2">
            <a:extLst>
              <a:ext uri="{FF2B5EF4-FFF2-40B4-BE49-F238E27FC236}">
                <a16:creationId xmlns:a16="http://schemas.microsoft.com/office/drawing/2014/main" id="{A0AC8C3E-16C6-4351-95C0-AC7E00E64F23}"/>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9" name="Content Placeholder 2">
            <a:extLst>
              <a:ext uri="{FF2B5EF4-FFF2-40B4-BE49-F238E27FC236}">
                <a16:creationId xmlns:a16="http://schemas.microsoft.com/office/drawing/2014/main" id="{EF255B13-5E2F-DF4F-820F-9AB5FE7187BC}"/>
              </a:ext>
            </a:extLst>
          </p:cNvPr>
          <p:cNvSpPr txBox="1">
            <a:spLocks/>
          </p:cNvSpPr>
          <p:nvPr/>
        </p:nvSpPr>
        <p:spPr>
          <a:xfrm>
            <a:off x="5379562" y="2363597"/>
            <a:ext cx="2852738" cy="642937"/>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eaLnBrk="1" fontAlgn="auto" hangingPunct="1">
              <a:spcBef>
                <a:spcPts val="600"/>
              </a:spcBef>
              <a:spcAft>
                <a:spcPts val="0"/>
              </a:spcAft>
              <a:buClr>
                <a:schemeClr val="accent1"/>
              </a:buClr>
              <a:buSzPct val="70000"/>
              <a:buFont typeface="Wingdings"/>
              <a:buNone/>
              <a:defRPr/>
            </a:pPr>
            <a:endParaRPr lang="en-US" sz="1400" dirty="0"/>
          </a:p>
          <a:p>
            <a:pPr algn="ctr" eaLnBrk="1" fontAlgn="auto" hangingPunct="1">
              <a:spcBef>
                <a:spcPts val="600"/>
              </a:spcBef>
              <a:spcAft>
                <a:spcPts val="0"/>
              </a:spcAft>
              <a:buClr>
                <a:schemeClr val="accent1"/>
              </a:buClr>
              <a:buSzPct val="70000"/>
              <a:defRPr/>
            </a:pPr>
            <a:r>
              <a:rPr lang="en-US" sz="1400" dirty="0"/>
              <a:t>Since we answered Q. 14 as ‘no’ then we skip questions 15 and 16</a:t>
            </a:r>
          </a:p>
          <a:p>
            <a:pPr algn="ctr" eaLnBrk="1" fontAlgn="auto" hangingPunct="1">
              <a:spcBef>
                <a:spcPts val="600"/>
              </a:spcBef>
              <a:spcAft>
                <a:spcPts val="0"/>
              </a:spcAft>
              <a:buClr>
                <a:schemeClr val="accent1"/>
              </a:buClr>
              <a:buSzPct val="70000"/>
              <a:buFont typeface="Wingdings"/>
              <a:buNone/>
              <a:defRPr/>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A050-221D-B34F-A3E9-20E48C1A2679}"/>
              </a:ext>
            </a:extLst>
          </p:cNvPr>
          <p:cNvSpPr>
            <a:spLocks noGrp="1"/>
          </p:cNvSpPr>
          <p:nvPr>
            <p:ph type="title"/>
          </p:nvPr>
        </p:nvSpPr>
        <p:spPr>
          <a:xfrm>
            <a:off x="250825" y="411163"/>
            <a:ext cx="7391400" cy="635000"/>
          </a:xfrm>
        </p:spPr>
        <p:txBody>
          <a:bodyPr>
            <a:noAutofit/>
          </a:bodyPr>
          <a:lstStyle/>
          <a:p>
            <a:pPr eaLnBrk="1" fontAlgn="auto" hangingPunct="1">
              <a:spcAft>
                <a:spcPts val="0"/>
              </a:spcAft>
              <a:defRPr/>
            </a:pPr>
            <a:r>
              <a:rPr lang="en-US" dirty="0">
                <a:solidFill>
                  <a:srgbClr val="00B050"/>
                </a:solidFill>
                <a:latin typeface="Arial" charset="0"/>
                <a:ea typeface="+mn-ea"/>
                <a:cs typeface="Arial" panose="020B0604020202020204" pitchFamily="34" charset="0"/>
              </a:rPr>
              <a:t>Question 17 </a:t>
            </a:r>
            <a:br>
              <a:rPr lang="en-US" dirty="0">
                <a:solidFill>
                  <a:srgbClr val="00B050"/>
                </a:solidFill>
                <a:latin typeface="Arial" charset="0"/>
                <a:ea typeface="+mn-ea"/>
                <a:cs typeface="Arial" panose="020B0604020202020204" pitchFamily="34" charset="0"/>
              </a:rPr>
            </a:br>
            <a:endParaRPr lang="en-US" dirty="0">
              <a:solidFill>
                <a:srgbClr val="00B050"/>
              </a:solidFill>
              <a:latin typeface="Arial" charset="0"/>
              <a:ea typeface="+mn-ea"/>
              <a:cs typeface="Arial" panose="020B0604020202020204" pitchFamily="34" charset="0"/>
            </a:endParaRPr>
          </a:p>
        </p:txBody>
      </p:sp>
      <p:sp>
        <p:nvSpPr>
          <p:cNvPr id="53250" name="Content Placeholder 2">
            <a:extLst>
              <a:ext uri="{FF2B5EF4-FFF2-40B4-BE49-F238E27FC236}">
                <a16:creationId xmlns:a16="http://schemas.microsoft.com/office/drawing/2014/main" id="{B79BFE1E-7EF2-1910-BAC0-F234B37FE1AF}"/>
              </a:ext>
            </a:extLst>
          </p:cNvPr>
          <p:cNvSpPr>
            <a:spLocks noGrp="1"/>
          </p:cNvSpPr>
          <p:nvPr>
            <p:ph sz="quarter" idx="1"/>
          </p:nvPr>
        </p:nvSpPr>
        <p:spPr>
          <a:xfrm>
            <a:off x="250825" y="908050"/>
            <a:ext cx="3816350" cy="4132263"/>
          </a:xfrm>
        </p:spPr>
        <p:txBody>
          <a:bodyPr/>
          <a:lstStyle/>
          <a:p>
            <a:r>
              <a:rPr lang="en-US" altLang="en-US" sz="1800">
                <a:cs typeface="Arial" panose="020B0604020202020204" pitchFamily="34" charset="0"/>
              </a:rPr>
              <a:t>Special Q1. Is the person living with a disability, whether mentioned in the text or visible in the images? </a:t>
            </a:r>
            <a:endParaRPr lang="en-CA" altLang="en-US" sz="1800">
              <a:cs typeface="Arial" panose="020B0604020202020204" pitchFamily="34" charset="0"/>
            </a:endParaRPr>
          </a:p>
          <a:p>
            <a:endParaRPr lang="en-CA" altLang="en-US" sz="1800">
              <a:cs typeface="Arial" panose="020B0604020202020204" pitchFamily="34" charset="0"/>
            </a:endParaRPr>
          </a:p>
        </p:txBody>
      </p:sp>
      <p:cxnSp>
        <p:nvCxnSpPr>
          <p:cNvPr id="9" name="Straight Arrow Connector 8">
            <a:extLst>
              <a:ext uri="{FF2B5EF4-FFF2-40B4-BE49-F238E27FC236}">
                <a16:creationId xmlns:a16="http://schemas.microsoft.com/office/drawing/2014/main" id="{5D80D55B-1F97-3242-97B2-5008790FA3D4}"/>
              </a:ext>
            </a:extLst>
          </p:cNvPr>
          <p:cNvCxnSpPr/>
          <p:nvPr/>
        </p:nvCxnSpPr>
        <p:spPr>
          <a:xfrm flipV="1">
            <a:off x="6084888" y="5746750"/>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D6C90552-34C3-EC4A-062E-1EE70EFD0A7E}"/>
              </a:ext>
            </a:extLst>
          </p:cNvPr>
          <p:cNvSpPr txBox="1">
            <a:spLocks noChangeArrowheads="1"/>
          </p:cNvSpPr>
          <p:nvPr/>
        </p:nvSpPr>
        <p:spPr bwMode="auto">
          <a:xfrm>
            <a:off x="620713" y="2281238"/>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5" name="TextBox 14">
            <a:extLst>
              <a:ext uri="{FF2B5EF4-FFF2-40B4-BE49-F238E27FC236}">
                <a16:creationId xmlns:a16="http://schemas.microsoft.com/office/drawing/2014/main" id="{F1F1B115-0F1F-5CAA-ED00-A46222717B83}"/>
              </a:ext>
            </a:extLst>
          </p:cNvPr>
          <p:cNvSpPr txBox="1">
            <a:spLocks noChangeArrowheads="1"/>
          </p:cNvSpPr>
          <p:nvPr/>
        </p:nvSpPr>
        <p:spPr bwMode="auto">
          <a:xfrm>
            <a:off x="2044700" y="2270125"/>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7" name="Rectangle 16">
            <a:extLst>
              <a:ext uri="{FF2B5EF4-FFF2-40B4-BE49-F238E27FC236}">
                <a16:creationId xmlns:a16="http://schemas.microsoft.com/office/drawing/2014/main" id="{0474991E-8DD9-D44E-9AE9-DFC3451B0D10}"/>
              </a:ext>
            </a:extLst>
          </p:cNvPr>
          <p:cNvSpPr/>
          <p:nvPr/>
        </p:nvSpPr>
        <p:spPr>
          <a:xfrm>
            <a:off x="1895475" y="2309813"/>
            <a:ext cx="1081088"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53258" name="Picture 2">
            <a:extLst>
              <a:ext uri="{FF2B5EF4-FFF2-40B4-BE49-F238E27FC236}">
                <a16:creationId xmlns:a16="http://schemas.microsoft.com/office/drawing/2014/main" id="{31BE6398-1A58-B73B-4313-8AFAEDB5E8F7}"/>
              </a:ext>
            </a:extLst>
          </p:cNvPr>
          <p:cNvPicPr>
            <a:picLocks noChangeAspect="1"/>
          </p:cNvPicPr>
          <p:nvPr/>
        </p:nvPicPr>
        <p:blipFill>
          <a:blip r:embed="rId2">
            <a:extLst>
              <a:ext uri="{28A0092B-C50C-407E-A947-70E740481C1C}">
                <a14:useLocalDpi xmlns:a14="http://schemas.microsoft.com/office/drawing/2010/main" val="0"/>
              </a:ext>
            </a:extLst>
          </a:blip>
          <a:srcRect r="20712"/>
          <a:stretch>
            <a:fillRect/>
          </a:stretch>
        </p:blipFill>
        <p:spPr bwMode="auto">
          <a:xfrm>
            <a:off x="831850" y="2844800"/>
            <a:ext cx="2333625"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a:extLst>
              <a:ext uri="{FF2B5EF4-FFF2-40B4-BE49-F238E27FC236}">
                <a16:creationId xmlns:a16="http://schemas.microsoft.com/office/drawing/2014/main" id="{5D80D55B-1F97-3242-97B2-5008790FA3D4}"/>
              </a:ext>
            </a:extLst>
          </p:cNvPr>
          <p:cNvCxnSpPr/>
          <p:nvPr/>
        </p:nvCxnSpPr>
        <p:spPr>
          <a:xfrm flipV="1">
            <a:off x="3059113" y="5380038"/>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E4368008-930A-1F37-C58E-C6AAF70D7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04" y="5973764"/>
            <a:ext cx="431800" cy="841739"/>
          </a:xfrm>
          <a:prstGeom prst="rect">
            <a:avLst/>
          </a:prstGeom>
        </p:spPr>
      </p:pic>
      <p:sp>
        <p:nvSpPr>
          <p:cNvPr id="4" name="Content Placeholder 2">
            <a:extLst>
              <a:ext uri="{FF2B5EF4-FFF2-40B4-BE49-F238E27FC236}">
                <a16:creationId xmlns:a16="http://schemas.microsoft.com/office/drawing/2014/main" id="{16AE73D9-193A-2040-2172-E81D38585E72}"/>
              </a:ext>
            </a:extLst>
          </p:cNvPr>
          <p:cNvSpPr txBox="1">
            <a:spLocks/>
          </p:cNvSpPr>
          <p:nvPr/>
        </p:nvSpPr>
        <p:spPr bwMode="auto">
          <a:xfrm>
            <a:off x="4124325" y="201504"/>
            <a:ext cx="4624140" cy="646785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084D2A6D-2CD1-C248-A5EC-6C60F51D4D26}"/>
              </a:ext>
            </a:extLst>
          </p:cNvPr>
          <p:cNvSpPr txBox="1">
            <a:spLocks/>
          </p:cNvSpPr>
          <p:nvPr/>
        </p:nvSpPr>
        <p:spPr>
          <a:xfrm>
            <a:off x="5010365" y="1412776"/>
            <a:ext cx="3240087"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It’s not mentioned in the </a:t>
            </a:r>
            <a:r>
              <a:rPr lang="en-US" sz="1400" dirty="0">
                <a:solidFill>
                  <a:schemeClr val="tx1"/>
                </a:solidFill>
              </a:rPr>
              <a:t>text or visible in the images.</a:t>
            </a:r>
          </a:p>
          <a:p>
            <a:pPr algn="ctr" eaLnBrk="1" fontAlgn="auto" hangingPunct="1">
              <a:spcBef>
                <a:spcPts val="600"/>
              </a:spcBef>
              <a:spcAft>
                <a:spcPts val="0"/>
              </a:spcAft>
              <a:buClr>
                <a:schemeClr val="accent1"/>
              </a:buClr>
              <a:buSzPct val="70000"/>
              <a:buFont typeface="Wingdings"/>
              <a:buNone/>
              <a:defRPr/>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5B3C-A0C4-6544-9100-7F58241F0E10}"/>
              </a:ext>
            </a:extLst>
          </p:cNvPr>
          <p:cNvSpPr>
            <a:spLocks noGrp="1"/>
          </p:cNvSpPr>
          <p:nvPr>
            <p:ph type="title"/>
          </p:nvPr>
        </p:nvSpPr>
        <p:spPr>
          <a:xfrm>
            <a:off x="473075" y="280988"/>
            <a:ext cx="7931150" cy="508000"/>
          </a:xfrm>
        </p:spPr>
        <p:txBody>
          <a:bodyPr>
            <a:normAutofit fontScale="90000"/>
          </a:bodyPr>
          <a:lstStyle/>
          <a:p>
            <a:pPr>
              <a:spcBef>
                <a:spcPts val="600"/>
              </a:spcBef>
              <a:buClr>
                <a:schemeClr val="accent1"/>
              </a:buClr>
              <a:buSzPct val="70000"/>
              <a:defRPr/>
            </a:pPr>
            <a:r>
              <a:rPr lang="en-US" sz="3300" dirty="0">
                <a:solidFill>
                  <a:srgbClr val="00B050"/>
                </a:solidFill>
                <a:latin typeface="Arial" charset="0"/>
                <a:ea typeface="+mn-ea"/>
                <a:cs typeface="Arial" panose="020B0604020202020204" pitchFamily="34" charset="0"/>
              </a:rPr>
              <a:t>Question 18</a:t>
            </a:r>
            <a:endParaRPr lang="en-CA" sz="3300" dirty="0">
              <a:solidFill>
                <a:srgbClr val="00B050"/>
              </a:solidFill>
              <a:latin typeface="Arial" charset="0"/>
              <a:ea typeface="+mn-ea"/>
              <a:cs typeface="Arial" panose="020B0604020202020204" pitchFamily="34" charset="0"/>
            </a:endParaRPr>
          </a:p>
        </p:txBody>
      </p:sp>
      <p:sp>
        <p:nvSpPr>
          <p:cNvPr id="54274" name="Content Placeholder 2">
            <a:extLst>
              <a:ext uri="{FF2B5EF4-FFF2-40B4-BE49-F238E27FC236}">
                <a16:creationId xmlns:a16="http://schemas.microsoft.com/office/drawing/2014/main" id="{7DBAFE35-77AD-727E-FFCB-D25DA035BA24}"/>
              </a:ext>
            </a:extLst>
          </p:cNvPr>
          <p:cNvSpPr>
            <a:spLocks noGrp="1"/>
          </p:cNvSpPr>
          <p:nvPr>
            <p:ph sz="quarter" idx="1"/>
          </p:nvPr>
        </p:nvSpPr>
        <p:spPr>
          <a:xfrm>
            <a:off x="342900" y="989013"/>
            <a:ext cx="3743325" cy="2520950"/>
          </a:xfrm>
        </p:spPr>
        <p:txBody>
          <a:bodyPr/>
          <a:lstStyle/>
          <a:p>
            <a:r>
              <a:rPr lang="en-US" altLang="en-US" sz="1800">
                <a:cs typeface="Arial" panose="020B0604020202020204" pitchFamily="34" charset="0"/>
              </a:rPr>
              <a:t>Special Q2. Is the person from a minority ethnic group?</a:t>
            </a:r>
            <a:endParaRPr lang="en-CA" altLang="en-US"/>
          </a:p>
        </p:txBody>
      </p:sp>
      <p:cxnSp>
        <p:nvCxnSpPr>
          <p:cNvPr id="10" name="Straight Arrow Connector 9">
            <a:extLst>
              <a:ext uri="{FF2B5EF4-FFF2-40B4-BE49-F238E27FC236}">
                <a16:creationId xmlns:a16="http://schemas.microsoft.com/office/drawing/2014/main" id="{5D80D55B-1F97-3242-97B2-5008790FA3D4}"/>
              </a:ext>
            </a:extLst>
          </p:cNvPr>
          <p:cNvCxnSpPr/>
          <p:nvPr/>
        </p:nvCxnSpPr>
        <p:spPr>
          <a:xfrm flipV="1">
            <a:off x="6372225" y="5559425"/>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FFD118A8-F6DA-51E1-11C6-ED4C01CD532E}"/>
              </a:ext>
            </a:extLst>
          </p:cNvPr>
          <p:cNvSpPr txBox="1">
            <a:spLocks noChangeArrowheads="1"/>
          </p:cNvSpPr>
          <p:nvPr/>
        </p:nvSpPr>
        <p:spPr bwMode="auto">
          <a:xfrm>
            <a:off x="723900" y="1914525"/>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1" name="TextBox 10">
            <a:extLst>
              <a:ext uri="{FF2B5EF4-FFF2-40B4-BE49-F238E27FC236}">
                <a16:creationId xmlns:a16="http://schemas.microsoft.com/office/drawing/2014/main" id="{765D4F90-ECF8-C939-D1BE-0A1307459017}"/>
              </a:ext>
            </a:extLst>
          </p:cNvPr>
          <p:cNvSpPr txBox="1">
            <a:spLocks noChangeArrowheads="1"/>
          </p:cNvSpPr>
          <p:nvPr/>
        </p:nvSpPr>
        <p:spPr bwMode="auto">
          <a:xfrm>
            <a:off x="2355850" y="1925638"/>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2" name="Rectangle 11">
            <a:extLst>
              <a:ext uri="{FF2B5EF4-FFF2-40B4-BE49-F238E27FC236}">
                <a16:creationId xmlns:a16="http://schemas.microsoft.com/office/drawing/2014/main" id="{0474991E-8DD9-D44E-9AE9-DFC3451B0D10}"/>
              </a:ext>
            </a:extLst>
          </p:cNvPr>
          <p:cNvSpPr/>
          <p:nvPr/>
        </p:nvSpPr>
        <p:spPr>
          <a:xfrm>
            <a:off x="2214563" y="1949450"/>
            <a:ext cx="108108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54282" name="Picture 3">
            <a:extLst>
              <a:ext uri="{FF2B5EF4-FFF2-40B4-BE49-F238E27FC236}">
                <a16:creationId xmlns:a16="http://schemas.microsoft.com/office/drawing/2014/main" id="{6EAF0C74-17AC-BAC6-A9F0-837FCAA93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451100"/>
            <a:ext cx="3773487"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3609975" y="5645150"/>
            <a:ext cx="11113" cy="6699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1145ACA7-7BB9-4E37-4182-8F42D39C6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04" y="5973764"/>
            <a:ext cx="431800" cy="841739"/>
          </a:xfrm>
          <a:prstGeom prst="rect">
            <a:avLst/>
          </a:prstGeom>
        </p:spPr>
      </p:pic>
      <p:sp>
        <p:nvSpPr>
          <p:cNvPr id="4" name="Content Placeholder 2">
            <a:extLst>
              <a:ext uri="{FF2B5EF4-FFF2-40B4-BE49-F238E27FC236}">
                <a16:creationId xmlns:a16="http://schemas.microsoft.com/office/drawing/2014/main" id="{4539C847-E55E-80AB-6258-DA479A429F97}"/>
              </a:ext>
            </a:extLst>
          </p:cNvPr>
          <p:cNvSpPr txBox="1">
            <a:spLocks/>
          </p:cNvSpPr>
          <p:nvPr/>
        </p:nvSpPr>
        <p:spPr bwMode="auto">
          <a:xfrm>
            <a:off x="4291011" y="201504"/>
            <a:ext cx="4457453" cy="665649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4" name="Content Placeholder 2">
            <a:extLst>
              <a:ext uri="{FF2B5EF4-FFF2-40B4-BE49-F238E27FC236}">
                <a16:creationId xmlns:a16="http://schemas.microsoft.com/office/drawing/2014/main" id="{084D2A6D-2CD1-C248-A5EC-6C60F51D4D26}"/>
              </a:ext>
            </a:extLst>
          </p:cNvPr>
          <p:cNvSpPr txBox="1">
            <a:spLocks/>
          </p:cNvSpPr>
          <p:nvPr/>
        </p:nvSpPr>
        <p:spPr>
          <a:xfrm>
            <a:off x="5189825" y="1716087"/>
            <a:ext cx="3240088"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fontAlgn="auto" hangingPunct="1">
              <a:spcBef>
                <a:spcPts val="600"/>
              </a:spcBef>
              <a:spcAft>
                <a:spcPts val="0"/>
              </a:spcAft>
              <a:buClr>
                <a:schemeClr val="accent1"/>
              </a:buClr>
              <a:buSzPct val="70000"/>
              <a:buFont typeface="Wingdings"/>
              <a:buNone/>
              <a:defRPr/>
            </a:pPr>
            <a:r>
              <a:rPr lang="en-US" sz="1400" dirty="0"/>
              <a:t>No. The factory owner is not depicted as part of a minority ethnic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9EB9-BEE2-CA4B-816A-22100B6F09C5}"/>
              </a:ext>
            </a:extLst>
          </p:cNvPr>
          <p:cNvSpPr>
            <a:spLocks noGrp="1"/>
          </p:cNvSpPr>
          <p:nvPr>
            <p:ph type="title"/>
          </p:nvPr>
        </p:nvSpPr>
        <p:spPr>
          <a:xfrm>
            <a:off x="1692275" y="-142875"/>
            <a:ext cx="4679950" cy="1143000"/>
          </a:xfrm>
        </p:spPr>
        <p:txBody>
          <a:bodyPr/>
          <a:lstStyle/>
          <a:p>
            <a:pPr algn="ctr" eaLnBrk="1" fontAlgn="auto" hangingPunct="1">
              <a:spcAft>
                <a:spcPts val="0"/>
              </a:spcAft>
              <a:defRPr/>
            </a:pPr>
            <a:r>
              <a:rPr lang="en-US" dirty="0">
                <a:solidFill>
                  <a:srgbClr val="00B050"/>
                </a:solidFill>
              </a:rPr>
              <a:t>Guidelines</a:t>
            </a:r>
          </a:p>
        </p:txBody>
      </p:sp>
      <p:sp>
        <p:nvSpPr>
          <p:cNvPr id="4" name="TextBox 3">
            <a:extLst>
              <a:ext uri="{FF2B5EF4-FFF2-40B4-BE49-F238E27FC236}">
                <a16:creationId xmlns:a16="http://schemas.microsoft.com/office/drawing/2014/main" id="{F139C9DA-0211-2E48-B146-E2722B326F2B}"/>
              </a:ext>
            </a:extLst>
          </p:cNvPr>
          <p:cNvSpPr txBox="1">
            <a:spLocks noChangeArrowheads="1"/>
          </p:cNvSpPr>
          <p:nvPr/>
        </p:nvSpPr>
        <p:spPr bwMode="auto">
          <a:xfrm>
            <a:off x="684213" y="1000125"/>
            <a:ext cx="80152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eaLnBrk="1" hangingPunct="1">
              <a:spcBef>
                <a:spcPct val="0"/>
              </a:spcBef>
              <a:buClrTx/>
              <a:buSzTx/>
              <a:buFont typeface="Wingdings" panose="05000000000000000000" pitchFamily="2" charset="2"/>
              <a:buChar char="Ø"/>
              <a:defRPr/>
            </a:pPr>
            <a:r>
              <a:rPr lang="en-US" altLang="en-US" sz="1800" dirty="0"/>
              <a:t>In this tutorial we will carry out the full monitoring and therefore will use the coding grid and questions for the full monitoring.</a:t>
            </a:r>
          </a:p>
          <a:p>
            <a:pPr marL="285750" indent="-285750" eaLnBrk="1" hangingPunct="1">
              <a:spcBef>
                <a:spcPct val="0"/>
              </a:spcBef>
              <a:buClrTx/>
              <a:buSzTx/>
              <a:buFont typeface="Wingdings" panose="05000000000000000000" pitchFamily="2" charset="2"/>
              <a:buChar char="Ø"/>
              <a:defRPr/>
            </a:pPr>
            <a:endParaRPr lang="en-US" altLang="en-US" sz="1800" dirty="0"/>
          </a:p>
          <a:p>
            <a:pPr marL="285750" indent="-285750" eaLnBrk="1" hangingPunct="1">
              <a:spcBef>
                <a:spcPct val="0"/>
              </a:spcBef>
              <a:buClrTx/>
              <a:buSzTx/>
              <a:buFont typeface="Wingdings" panose="05000000000000000000" pitchFamily="2" charset="2"/>
              <a:buChar char="Ø"/>
              <a:defRPr/>
            </a:pPr>
            <a:r>
              <a:rPr lang="en-US" altLang="en-US" sz="1800" dirty="0"/>
              <a:t>If you are doing the short monitoring, make sure you select the short monitoring coding guide and grid.</a:t>
            </a:r>
          </a:p>
          <a:p>
            <a:pPr eaLnBrk="1" hangingPunct="1">
              <a:spcBef>
                <a:spcPct val="0"/>
              </a:spcBef>
              <a:buClrTx/>
              <a:buSzTx/>
              <a:buFontTx/>
              <a:buNone/>
              <a:defRPr/>
            </a:pPr>
            <a:endParaRPr lang="en-US" altLang="en-US" sz="1800" dirty="0"/>
          </a:p>
          <a:p>
            <a:pPr marL="285750" indent="-285750" eaLnBrk="1" hangingPunct="1">
              <a:spcBef>
                <a:spcPct val="0"/>
              </a:spcBef>
              <a:buClrTx/>
              <a:buSzTx/>
              <a:buFont typeface="Wingdings" panose="05000000000000000000" pitchFamily="2" charset="2"/>
              <a:buChar char="Ø"/>
              <a:defRPr/>
            </a:pPr>
            <a:r>
              <a:rPr lang="en-US" altLang="en-US" sz="1800" dirty="0"/>
              <a:t>In both cases;</a:t>
            </a:r>
          </a:p>
          <a:p>
            <a:pPr eaLnBrk="1" hangingPunct="1">
              <a:spcBef>
                <a:spcPct val="0"/>
              </a:spcBef>
              <a:buClrTx/>
              <a:buSzTx/>
              <a:buFontTx/>
              <a:buNone/>
              <a:defRPr/>
            </a:pPr>
            <a:endParaRPr lang="en-US" altLang="en-US" sz="1800" dirty="0"/>
          </a:p>
          <a:p>
            <a:pPr marL="285750" indent="-285750" eaLnBrk="1" hangingPunct="1">
              <a:spcBef>
                <a:spcPct val="0"/>
              </a:spcBef>
              <a:buClrTx/>
              <a:buSzTx/>
              <a:buFont typeface="Wingdings" panose="05000000000000000000" pitchFamily="2" charset="2"/>
              <a:buChar char="ü"/>
              <a:defRPr/>
            </a:pPr>
            <a:r>
              <a:rPr lang="en-US" altLang="en-US" sz="1800" dirty="0"/>
              <a:t>A transcript of the radio broadcast for this tutorial is in the next slide. Read it and then respond to the questions on the subsequent slides. </a:t>
            </a:r>
          </a:p>
        </p:txBody>
      </p:sp>
      <p:sp>
        <p:nvSpPr>
          <p:cNvPr id="12" name="TextBox 11">
            <a:extLst>
              <a:ext uri="{FF2B5EF4-FFF2-40B4-BE49-F238E27FC236}">
                <a16:creationId xmlns:a16="http://schemas.microsoft.com/office/drawing/2014/main" id="{A774C3AD-7BE5-E44E-8E55-AF51D7E22311}"/>
              </a:ext>
            </a:extLst>
          </p:cNvPr>
          <p:cNvSpPr txBox="1">
            <a:spLocks noChangeArrowheads="1"/>
          </p:cNvSpPr>
          <p:nvPr/>
        </p:nvSpPr>
        <p:spPr bwMode="auto">
          <a:xfrm>
            <a:off x="633413" y="3992563"/>
            <a:ext cx="7820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eaLnBrk="1" hangingPunct="1">
              <a:spcBef>
                <a:spcPct val="0"/>
              </a:spcBef>
              <a:buClrTx/>
              <a:buSzTx/>
              <a:buFont typeface="Wingdings" panose="05000000000000000000" pitchFamily="2" charset="2"/>
              <a:buChar char="ü"/>
              <a:defRPr/>
            </a:pPr>
            <a:r>
              <a:rPr lang="en-US" altLang="en-US" sz="1800" dirty="0"/>
              <a:t>After each question, the correct answer will be shown and an explanation will be given. </a:t>
            </a:r>
          </a:p>
          <a:p>
            <a:pPr eaLnBrk="1" hangingPunct="1">
              <a:spcBef>
                <a:spcPct val="0"/>
              </a:spcBef>
              <a:buClrTx/>
              <a:buSzTx/>
              <a:buFontTx/>
              <a:buNone/>
              <a:defRPr/>
            </a:pPr>
            <a:endParaRPr lang="en-US" altLang="en-US" sz="1800" dirty="0"/>
          </a:p>
        </p:txBody>
      </p:sp>
      <p:sp>
        <p:nvSpPr>
          <p:cNvPr id="13" name="TextBox 12">
            <a:extLst>
              <a:ext uri="{FF2B5EF4-FFF2-40B4-BE49-F238E27FC236}">
                <a16:creationId xmlns:a16="http://schemas.microsoft.com/office/drawing/2014/main" id="{C434C85A-FCAE-F346-AABA-827D1DBA589D}"/>
              </a:ext>
            </a:extLst>
          </p:cNvPr>
          <p:cNvSpPr txBox="1">
            <a:spLocks noChangeArrowheads="1"/>
          </p:cNvSpPr>
          <p:nvPr/>
        </p:nvSpPr>
        <p:spPr bwMode="auto">
          <a:xfrm>
            <a:off x="592138" y="4827588"/>
            <a:ext cx="7869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eaLnBrk="1" hangingPunct="1">
              <a:spcBef>
                <a:spcPct val="0"/>
              </a:spcBef>
              <a:buClrTx/>
              <a:buSzTx/>
              <a:buFont typeface="Wingdings" panose="05000000000000000000" pitchFamily="2" charset="2"/>
              <a:buChar char="ü"/>
              <a:defRPr/>
            </a:pPr>
            <a:r>
              <a:rPr lang="en-US" altLang="en-US" sz="1800" dirty="0"/>
              <a:t>The transcript will remain in the right hand pane for the duration of the quiz. </a:t>
            </a:r>
            <a:r>
              <a:rPr lang="en-US" altLang="en-US" sz="1800" dirty="0">
                <a:solidFill>
                  <a:srgbClr val="00B050"/>
                </a:solidFill>
              </a:rPr>
              <a:t>Good luck!</a:t>
            </a:r>
          </a:p>
          <a:p>
            <a:pPr eaLnBrk="1" hangingPunct="1">
              <a:spcBef>
                <a:spcPct val="0"/>
              </a:spcBef>
              <a:buClrTx/>
              <a:buSzTx/>
              <a:buFontTx/>
              <a:buNone/>
              <a:defRPr/>
            </a:pPr>
            <a:endParaRPr lang="en-US" altLang="en-US" sz="1800" dirty="0"/>
          </a:p>
        </p:txBody>
      </p:sp>
      <p:pic>
        <p:nvPicPr>
          <p:cNvPr id="3" name="Picture 2" descr="A person and person sitting on a globe&#10;&#10;AI-generated content may be incorrect.">
            <a:extLst>
              <a:ext uri="{FF2B5EF4-FFF2-40B4-BE49-F238E27FC236}">
                <a16:creationId xmlns:a16="http://schemas.microsoft.com/office/drawing/2014/main" id="{E5AD41CF-0282-3346-15BA-62975395C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646845"/>
            <a:ext cx="720080" cy="1008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nodeType="afterGroup">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984C-E7A7-7948-A6B2-2D1B33AF7738}"/>
              </a:ext>
            </a:extLst>
          </p:cNvPr>
          <p:cNvSpPr>
            <a:spLocks noGrp="1"/>
          </p:cNvSpPr>
          <p:nvPr>
            <p:ph type="title"/>
          </p:nvPr>
        </p:nvSpPr>
        <p:spPr>
          <a:xfrm>
            <a:off x="473075" y="280988"/>
            <a:ext cx="7931150" cy="508000"/>
          </a:xfrm>
        </p:spPr>
        <p:txBody>
          <a:bodyPr>
            <a:normAutofit fontScale="90000"/>
          </a:bodyPr>
          <a:lstStyle/>
          <a:p>
            <a:pPr>
              <a:spcBef>
                <a:spcPts val="600"/>
              </a:spcBef>
              <a:buClr>
                <a:schemeClr val="accent1"/>
              </a:buClr>
              <a:buSzPct val="70000"/>
              <a:defRPr/>
            </a:pPr>
            <a:r>
              <a:rPr lang="en-US" sz="3300" dirty="0">
                <a:solidFill>
                  <a:srgbClr val="00B050"/>
                </a:solidFill>
                <a:latin typeface="Arial" charset="0"/>
                <a:ea typeface="+mn-ea"/>
                <a:cs typeface="Arial" panose="020B0604020202020204" pitchFamily="34" charset="0"/>
              </a:rPr>
              <a:t>Question 19</a:t>
            </a:r>
            <a:endParaRPr lang="en-CA" sz="3300" dirty="0">
              <a:solidFill>
                <a:srgbClr val="00B050"/>
              </a:solidFill>
              <a:latin typeface="Arial" charset="0"/>
              <a:ea typeface="+mn-ea"/>
              <a:cs typeface="Arial" panose="020B0604020202020204" pitchFamily="34" charset="0"/>
            </a:endParaRPr>
          </a:p>
        </p:txBody>
      </p:sp>
      <p:sp>
        <p:nvSpPr>
          <p:cNvPr id="55298" name="Content Placeholder 2">
            <a:extLst>
              <a:ext uri="{FF2B5EF4-FFF2-40B4-BE49-F238E27FC236}">
                <a16:creationId xmlns:a16="http://schemas.microsoft.com/office/drawing/2014/main" id="{B60852B1-9D60-AA78-CA6C-7E2395CC6A33}"/>
              </a:ext>
            </a:extLst>
          </p:cNvPr>
          <p:cNvSpPr>
            <a:spLocks noGrp="1"/>
          </p:cNvSpPr>
          <p:nvPr>
            <p:ph sz="quarter" idx="1"/>
          </p:nvPr>
        </p:nvSpPr>
        <p:spPr>
          <a:xfrm>
            <a:off x="358775" y="977900"/>
            <a:ext cx="3743325" cy="2520950"/>
          </a:xfrm>
        </p:spPr>
        <p:txBody>
          <a:bodyPr/>
          <a:lstStyle/>
          <a:p>
            <a:r>
              <a:rPr lang="en-US" altLang="en-US" sz="1800" dirty="0">
                <a:cs typeface="Arial" panose="020B0604020202020204" pitchFamily="34" charset="0"/>
              </a:rPr>
              <a:t>Special Q3. Is the story about youth violence?</a:t>
            </a:r>
            <a:endParaRPr lang="en-CA" altLang="en-US" sz="1800" dirty="0">
              <a:cs typeface="Arial" panose="020B0604020202020204" pitchFamily="34" charset="0"/>
            </a:endParaRPr>
          </a:p>
        </p:txBody>
      </p:sp>
      <p:cxnSp>
        <p:nvCxnSpPr>
          <p:cNvPr id="10" name="Straight Arrow Connector 9">
            <a:extLst>
              <a:ext uri="{FF2B5EF4-FFF2-40B4-BE49-F238E27FC236}">
                <a16:creationId xmlns:a16="http://schemas.microsoft.com/office/drawing/2014/main" id="{5D80D55B-1F97-3242-97B2-5008790FA3D4}"/>
              </a:ext>
            </a:extLst>
          </p:cNvPr>
          <p:cNvCxnSpPr/>
          <p:nvPr/>
        </p:nvCxnSpPr>
        <p:spPr>
          <a:xfrm flipV="1">
            <a:off x="6372225" y="5559425"/>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5941F119-CFB5-0E2E-6812-4956DAAF5ACF}"/>
              </a:ext>
            </a:extLst>
          </p:cNvPr>
          <p:cNvSpPr txBox="1">
            <a:spLocks noChangeArrowheads="1"/>
          </p:cNvSpPr>
          <p:nvPr/>
        </p:nvSpPr>
        <p:spPr bwMode="auto">
          <a:xfrm>
            <a:off x="723900" y="1914525"/>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a:t>
            </a:r>
          </a:p>
        </p:txBody>
      </p:sp>
      <p:sp>
        <p:nvSpPr>
          <p:cNvPr id="11" name="TextBox 10">
            <a:extLst>
              <a:ext uri="{FF2B5EF4-FFF2-40B4-BE49-F238E27FC236}">
                <a16:creationId xmlns:a16="http://schemas.microsoft.com/office/drawing/2014/main" id="{DBFCB4C8-8A07-4ED8-F14F-D5F2910408A6}"/>
              </a:ext>
            </a:extLst>
          </p:cNvPr>
          <p:cNvSpPr txBox="1">
            <a:spLocks noChangeArrowheads="1"/>
          </p:cNvSpPr>
          <p:nvPr/>
        </p:nvSpPr>
        <p:spPr bwMode="auto">
          <a:xfrm>
            <a:off x="2355850" y="1925638"/>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a:t>
            </a:r>
          </a:p>
        </p:txBody>
      </p:sp>
      <p:sp>
        <p:nvSpPr>
          <p:cNvPr id="12" name="Rectangle 11">
            <a:extLst>
              <a:ext uri="{FF2B5EF4-FFF2-40B4-BE49-F238E27FC236}">
                <a16:creationId xmlns:a16="http://schemas.microsoft.com/office/drawing/2014/main" id="{0474991E-8DD9-D44E-9AE9-DFC3451B0D10}"/>
              </a:ext>
            </a:extLst>
          </p:cNvPr>
          <p:cNvSpPr/>
          <p:nvPr/>
        </p:nvSpPr>
        <p:spPr>
          <a:xfrm>
            <a:off x="2214563" y="1949450"/>
            <a:ext cx="108108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55306" name="Picture 3">
            <a:extLst>
              <a:ext uri="{FF2B5EF4-FFF2-40B4-BE49-F238E27FC236}">
                <a16:creationId xmlns:a16="http://schemas.microsoft.com/office/drawing/2014/main" id="{4846BDC7-7C91-2045-EC5A-BB6355AF7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2489200"/>
            <a:ext cx="39116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3995738" y="5861050"/>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576E7303-0777-123C-495A-238D02C01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04" y="5973764"/>
            <a:ext cx="431800" cy="841739"/>
          </a:xfrm>
          <a:prstGeom prst="rect">
            <a:avLst/>
          </a:prstGeom>
        </p:spPr>
      </p:pic>
      <p:sp>
        <p:nvSpPr>
          <p:cNvPr id="4" name="Content Placeholder 2">
            <a:extLst>
              <a:ext uri="{FF2B5EF4-FFF2-40B4-BE49-F238E27FC236}">
                <a16:creationId xmlns:a16="http://schemas.microsoft.com/office/drawing/2014/main" id="{C830DA8C-D2FD-E8BB-29E1-62B2378F7A9E}"/>
              </a:ext>
            </a:extLst>
          </p:cNvPr>
          <p:cNvSpPr txBox="1">
            <a:spLocks/>
          </p:cNvSpPr>
          <p:nvPr/>
        </p:nvSpPr>
        <p:spPr bwMode="auto">
          <a:xfrm>
            <a:off x="4291011" y="201504"/>
            <a:ext cx="4457453" cy="665649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4" name="Content Placeholder 2">
            <a:extLst>
              <a:ext uri="{FF2B5EF4-FFF2-40B4-BE49-F238E27FC236}">
                <a16:creationId xmlns:a16="http://schemas.microsoft.com/office/drawing/2014/main" id="{084D2A6D-2CD1-C248-A5EC-6C60F51D4D26}"/>
              </a:ext>
            </a:extLst>
          </p:cNvPr>
          <p:cNvSpPr txBox="1">
            <a:spLocks/>
          </p:cNvSpPr>
          <p:nvPr/>
        </p:nvSpPr>
        <p:spPr>
          <a:xfrm>
            <a:off x="5004048" y="1716087"/>
            <a:ext cx="3240087"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not the case.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ubtitle 2">
            <a:extLst>
              <a:ext uri="{FF2B5EF4-FFF2-40B4-BE49-F238E27FC236}">
                <a16:creationId xmlns:a16="http://schemas.microsoft.com/office/drawing/2014/main" id="{7B469F24-DCCD-12B4-DEF4-2AC588B9EC4F}"/>
              </a:ext>
            </a:extLst>
          </p:cNvPr>
          <p:cNvSpPr>
            <a:spLocks noGrp="1"/>
          </p:cNvSpPr>
          <p:nvPr>
            <p:ph type="subTitle" idx="1"/>
          </p:nvPr>
        </p:nvSpPr>
        <p:spPr>
          <a:xfrm>
            <a:off x="2528888" y="3914775"/>
            <a:ext cx="6172200" cy="1371600"/>
          </a:xfrm>
        </p:spPr>
        <p:txBody>
          <a:bodyPr/>
          <a:lstStyle/>
          <a:p>
            <a:pPr algn="r" eaLnBrk="1" hangingPunct="1"/>
            <a:r>
              <a:rPr lang="en-US" altLang="en-US"/>
              <a:t>Section 5: Other</a:t>
            </a:r>
          </a:p>
        </p:txBody>
      </p:sp>
      <p:pic>
        <p:nvPicPr>
          <p:cNvPr id="65538" name="Picture 1">
            <a:extLst>
              <a:ext uri="{FF2B5EF4-FFF2-40B4-BE49-F238E27FC236}">
                <a16:creationId xmlns:a16="http://schemas.microsoft.com/office/drawing/2014/main" id="{92ACA6F9-EE55-91CB-9A57-2F71FACF3A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158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6489-67FB-ED4D-9E82-C19F58303565}"/>
              </a:ext>
            </a:extLst>
          </p:cNvPr>
          <p:cNvSpPr>
            <a:spLocks noGrp="1"/>
          </p:cNvSpPr>
          <p:nvPr>
            <p:ph type="title"/>
          </p:nvPr>
        </p:nvSpPr>
        <p:spPr>
          <a:xfrm>
            <a:off x="187325" y="-215900"/>
            <a:ext cx="3543300" cy="831850"/>
          </a:xfrm>
        </p:spPr>
        <p:txBody>
          <a:bodyPr/>
          <a:lstStyle/>
          <a:p>
            <a:pPr eaLnBrk="1" fontAlgn="auto" hangingPunct="1">
              <a:spcAft>
                <a:spcPts val="0"/>
              </a:spcAft>
              <a:defRPr/>
            </a:pPr>
            <a:r>
              <a:rPr lang="en-US" dirty="0">
                <a:solidFill>
                  <a:srgbClr val="00B050"/>
                </a:solidFill>
              </a:rPr>
              <a:t>Question</a:t>
            </a:r>
            <a:r>
              <a:rPr lang="en-US" dirty="0">
                <a:solidFill>
                  <a:srgbClr val="00B0F0"/>
                </a:solidFill>
              </a:rPr>
              <a:t> </a:t>
            </a:r>
            <a:r>
              <a:rPr lang="en-US" dirty="0">
                <a:solidFill>
                  <a:srgbClr val="00B050"/>
                </a:solidFill>
              </a:rPr>
              <a:t>20</a:t>
            </a:r>
          </a:p>
        </p:txBody>
      </p:sp>
      <p:sp>
        <p:nvSpPr>
          <p:cNvPr id="5" name="Oval 4">
            <a:extLst>
              <a:ext uri="{FF2B5EF4-FFF2-40B4-BE49-F238E27FC236}">
                <a16:creationId xmlns:a16="http://schemas.microsoft.com/office/drawing/2014/main" id="{52E3A0D6-A1EC-7646-9D89-71ED5F4DCD93}"/>
              </a:ext>
            </a:extLst>
          </p:cNvPr>
          <p:cNvSpPr/>
          <p:nvPr/>
        </p:nvSpPr>
        <p:spPr>
          <a:xfrm>
            <a:off x="254000" y="731838"/>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563" name="TextBox 12">
            <a:extLst>
              <a:ext uri="{FF2B5EF4-FFF2-40B4-BE49-F238E27FC236}">
                <a16:creationId xmlns:a16="http://schemas.microsoft.com/office/drawing/2014/main" id="{281973DF-B91B-8409-F020-F78B7C727273}"/>
              </a:ext>
            </a:extLst>
          </p:cNvPr>
          <p:cNvSpPr txBox="1">
            <a:spLocks noChangeArrowheads="1"/>
          </p:cNvSpPr>
          <p:nvPr/>
        </p:nvSpPr>
        <p:spPr bwMode="auto">
          <a:xfrm>
            <a:off x="315913" y="592138"/>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t>Does this story warrant further analysis?</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Why or why not?</a:t>
            </a:r>
          </a:p>
        </p:txBody>
      </p:sp>
      <p:sp>
        <p:nvSpPr>
          <p:cNvPr id="16" name="TextBox 15">
            <a:extLst>
              <a:ext uri="{FF2B5EF4-FFF2-40B4-BE49-F238E27FC236}">
                <a16:creationId xmlns:a16="http://schemas.microsoft.com/office/drawing/2014/main" id="{0632AFF4-E253-FA6F-5FEE-5DE7BA660E86}"/>
              </a:ext>
            </a:extLst>
          </p:cNvPr>
          <p:cNvSpPr txBox="1">
            <a:spLocks noChangeArrowheads="1"/>
          </p:cNvSpPr>
          <p:nvPr/>
        </p:nvSpPr>
        <p:spPr bwMode="auto">
          <a:xfrm>
            <a:off x="615950" y="203676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1. Yes	</a:t>
            </a:r>
          </a:p>
        </p:txBody>
      </p:sp>
      <p:sp>
        <p:nvSpPr>
          <p:cNvPr id="17" name="TextBox 16">
            <a:extLst>
              <a:ext uri="{FF2B5EF4-FFF2-40B4-BE49-F238E27FC236}">
                <a16:creationId xmlns:a16="http://schemas.microsoft.com/office/drawing/2014/main" id="{C1F4C2FC-5B9C-8A5C-9CD5-DA49DC69290A}"/>
              </a:ext>
            </a:extLst>
          </p:cNvPr>
          <p:cNvSpPr txBox="1">
            <a:spLocks noChangeArrowheads="1"/>
          </p:cNvSpPr>
          <p:nvPr/>
        </p:nvSpPr>
        <p:spPr bwMode="auto">
          <a:xfrm>
            <a:off x="622300" y="2401888"/>
            <a:ext cx="1409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	</a:t>
            </a:r>
          </a:p>
        </p:txBody>
      </p:sp>
      <p:sp>
        <p:nvSpPr>
          <p:cNvPr id="22" name="Rectangle 21">
            <a:extLst>
              <a:ext uri="{FF2B5EF4-FFF2-40B4-BE49-F238E27FC236}">
                <a16:creationId xmlns:a16="http://schemas.microsoft.com/office/drawing/2014/main" id="{4A4AD907-289D-434B-BC1F-2AAB4E4E4AB4}"/>
              </a:ext>
            </a:extLst>
          </p:cNvPr>
          <p:cNvSpPr/>
          <p:nvPr/>
        </p:nvSpPr>
        <p:spPr>
          <a:xfrm>
            <a:off x="652463" y="2433638"/>
            <a:ext cx="1143000"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3BE1120D-9F61-0646-8EF4-7D5ACF10918D}"/>
              </a:ext>
            </a:extLst>
          </p:cNvPr>
          <p:cNvCxnSpPr/>
          <p:nvPr/>
        </p:nvCxnSpPr>
        <p:spPr>
          <a:xfrm rot="16200000" flipV="1">
            <a:off x="3501232" y="5785644"/>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6572" name="Picture 3">
            <a:extLst>
              <a:ext uri="{FF2B5EF4-FFF2-40B4-BE49-F238E27FC236}">
                <a16:creationId xmlns:a16="http://schemas.microsoft.com/office/drawing/2014/main" id="{1145F601-F38C-E218-4963-8F5DDA25F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794000"/>
            <a:ext cx="3414712"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3">
            <a:extLst>
              <a:ext uri="{FF2B5EF4-FFF2-40B4-BE49-F238E27FC236}">
                <a16:creationId xmlns:a16="http://schemas.microsoft.com/office/drawing/2014/main" id="{BB4A8F48-4A32-B774-5CA4-E106404359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5813" y="4595813"/>
            <a:ext cx="4333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and person sitting on a globe&#10;&#10;AI-generated content may be incorrect.">
            <a:extLst>
              <a:ext uri="{FF2B5EF4-FFF2-40B4-BE49-F238E27FC236}">
                <a16:creationId xmlns:a16="http://schemas.microsoft.com/office/drawing/2014/main" id="{991EBDB1-B1BE-110F-C4BA-79D2335A2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04" y="5973764"/>
            <a:ext cx="431800" cy="841739"/>
          </a:xfrm>
          <a:prstGeom prst="rect">
            <a:avLst/>
          </a:prstGeom>
        </p:spPr>
      </p:pic>
      <p:sp>
        <p:nvSpPr>
          <p:cNvPr id="4" name="Content Placeholder 2">
            <a:extLst>
              <a:ext uri="{FF2B5EF4-FFF2-40B4-BE49-F238E27FC236}">
                <a16:creationId xmlns:a16="http://schemas.microsoft.com/office/drawing/2014/main" id="{D05463C2-050A-4E90-0C0B-FCF354C01F3F}"/>
              </a:ext>
            </a:extLst>
          </p:cNvPr>
          <p:cNvSpPr txBox="1">
            <a:spLocks/>
          </p:cNvSpPr>
          <p:nvPr/>
        </p:nvSpPr>
        <p:spPr bwMode="auto">
          <a:xfrm>
            <a:off x="4345234" y="159007"/>
            <a:ext cx="4325691" cy="6656496"/>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9" name="Content Placeholder 2">
            <a:extLst>
              <a:ext uri="{FF2B5EF4-FFF2-40B4-BE49-F238E27FC236}">
                <a16:creationId xmlns:a16="http://schemas.microsoft.com/office/drawing/2014/main" id="{68656544-2429-9C42-8E3B-1000210083B6}"/>
              </a:ext>
            </a:extLst>
          </p:cNvPr>
          <p:cNvSpPr txBox="1">
            <a:spLocks/>
          </p:cNvSpPr>
          <p:nvPr/>
        </p:nvSpPr>
        <p:spPr>
          <a:xfrm>
            <a:off x="5312983" y="1821656"/>
            <a:ext cx="3143250" cy="2071687"/>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n-US" sz="1400" dirty="0"/>
              <a:t>This story is about trade tariffs and its effects, as seen from different point of views. </a:t>
            </a:r>
          </a:p>
          <a:p>
            <a:pPr eaLnBrk="1" hangingPunct="1">
              <a:defRPr/>
            </a:pPr>
            <a:endParaRPr lang="en-US" sz="1400" dirty="0"/>
          </a:p>
          <a:p>
            <a:pPr eaLnBrk="1" hangingPunct="1">
              <a:defRPr/>
            </a:pPr>
            <a:r>
              <a:rPr lang="en-US" sz="1400" dirty="0"/>
              <a:t>From a gender perspective, the article does not really provide an avenue for further analysis. </a:t>
            </a:r>
            <a:r>
              <a:rPr lang="en-US" sz="1400" b="1" dirty="0"/>
              <a:t>Code 2.</a:t>
            </a:r>
            <a:endParaRPr lang="en-CA"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A926-F5D9-34C1-4AAA-2DDE2738B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7B151-A099-728B-483B-E727CE488893}"/>
              </a:ext>
            </a:extLst>
          </p:cNvPr>
          <p:cNvSpPr>
            <a:spLocks noGrp="1"/>
          </p:cNvSpPr>
          <p:nvPr>
            <p:ph type="title"/>
          </p:nvPr>
        </p:nvSpPr>
        <p:spPr>
          <a:xfrm>
            <a:off x="535922" y="2132856"/>
            <a:ext cx="8064896" cy="1516112"/>
          </a:xfrm>
        </p:spPr>
        <p:txBody>
          <a:bodyPr>
            <a:noAutofit/>
          </a:bodyPr>
          <a:lstStyle/>
          <a:p>
            <a:pPr>
              <a:defRPr/>
            </a:pPr>
            <a:r>
              <a:rPr lang="en-US" sz="3200" b="1" u="sng" dirty="0">
                <a:solidFill>
                  <a:schemeClr val="accent1">
                    <a:lumMod val="75000"/>
                  </a:schemeClr>
                </a:solidFill>
              </a:rPr>
              <a:t>Code all persons in the story</a:t>
            </a:r>
            <a:r>
              <a:rPr lang="en-US" sz="3200" b="1" dirty="0">
                <a:solidFill>
                  <a:schemeClr val="accent1">
                    <a:lumMod val="75000"/>
                  </a:schemeClr>
                </a:solidFill>
              </a:rPr>
              <a:t>. </a:t>
            </a:r>
            <a:br>
              <a:rPr lang="en-US" sz="3200" b="1" dirty="0">
                <a:solidFill>
                  <a:schemeClr val="accent1">
                    <a:lumMod val="75000"/>
                  </a:schemeClr>
                </a:solidFill>
              </a:rPr>
            </a:br>
            <a:r>
              <a:rPr lang="en-US" sz="3200" b="1" dirty="0">
                <a:solidFill>
                  <a:schemeClr val="accent1">
                    <a:lumMod val="75000"/>
                  </a:schemeClr>
                </a:solidFill>
              </a:rPr>
              <a:t>	- </a:t>
            </a:r>
            <a:r>
              <a:rPr lang="en-US" sz="2800" b="1" dirty="0">
                <a:solidFill>
                  <a:schemeClr val="tx2">
                    <a:lumMod val="50000"/>
                  </a:schemeClr>
                </a:solidFill>
              </a:rPr>
              <a:t>Use a new row for each person.</a:t>
            </a:r>
            <a:br>
              <a:rPr lang="en-US" sz="3200" b="1" dirty="0">
                <a:solidFill>
                  <a:schemeClr val="accent1">
                    <a:lumMod val="75000"/>
                  </a:schemeClr>
                </a:solidFill>
              </a:rPr>
            </a:br>
            <a:r>
              <a:rPr lang="en-US" sz="3200" b="1" dirty="0">
                <a:solidFill>
                  <a:schemeClr val="accent1">
                    <a:lumMod val="75000"/>
                  </a:schemeClr>
                </a:solidFill>
              </a:rPr>
              <a:t>	- </a:t>
            </a:r>
            <a:r>
              <a:rPr lang="en-US" sz="2600" b="1" dirty="0">
                <a:solidFill>
                  <a:schemeClr val="tx2">
                    <a:lumMod val="60000"/>
                    <a:lumOff val="40000"/>
                  </a:schemeClr>
                </a:solidFill>
              </a:rPr>
              <a:t>And skip a line to code next story</a:t>
            </a:r>
            <a:r>
              <a:rPr lang="en-US" sz="2600" b="1" dirty="0">
                <a:solidFill>
                  <a:schemeClr val="accent1">
                    <a:lumMod val="75000"/>
                  </a:schemeClr>
                </a:solidFill>
              </a:rPr>
              <a:t>.</a:t>
            </a:r>
          </a:p>
        </p:txBody>
      </p:sp>
    </p:spTree>
    <p:extLst>
      <p:ext uri="{BB962C8B-B14F-4D97-AF65-F5344CB8AC3E}">
        <p14:creationId xmlns:p14="http://schemas.microsoft.com/office/powerpoint/2010/main" val="415694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E149-4035-80EB-2130-144D68F76CEB}"/>
              </a:ext>
            </a:extLst>
          </p:cNvPr>
          <p:cNvSpPr/>
          <p:nvPr/>
        </p:nvSpPr>
        <p:spPr>
          <a:xfrm>
            <a:off x="389106" y="476672"/>
            <a:ext cx="8287350" cy="6264696"/>
          </a:xfrm>
          <a:prstGeom prst="rect">
            <a:avLst/>
          </a:prstGeom>
          <a:solidFill>
            <a:schemeClr val="accent4">
              <a:lumMod val="20000"/>
              <a:lumOff val="80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473BC70-32BE-9935-8793-2A67FB9E87E2}"/>
              </a:ext>
            </a:extLst>
          </p:cNvPr>
          <p:cNvSpPr txBox="1"/>
          <p:nvPr/>
        </p:nvSpPr>
        <p:spPr>
          <a:xfrm>
            <a:off x="389106" y="616614"/>
            <a:ext cx="7927310" cy="6124754"/>
          </a:xfrm>
          <a:prstGeom prst="rect">
            <a:avLst/>
          </a:prstGeom>
          <a:noFill/>
        </p:spPr>
        <p:txBody>
          <a:bodyPr wrap="square" rtlCol="0">
            <a:spAutoFit/>
          </a:bodyPr>
          <a:lstStyle/>
          <a:p>
            <a:pPr algn="just">
              <a:buNone/>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4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4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400" kern="100" dirty="0">
                <a:latin typeface="Aptos" panose="020B0004020202020204" pitchFamily="34" charset="0"/>
                <a:ea typeface="Aptos" panose="020B0004020202020204" pitchFamily="34" charset="0"/>
                <a:cs typeface="Times New Roman" panose="02020603050405020304" pitchFamily="18" charset="0"/>
              </a:rPr>
              <a:t>P</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4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D448C-18C7-234A-B139-662C2E3048D0}"/>
              </a:ext>
            </a:extLst>
          </p:cNvPr>
          <p:cNvSpPr>
            <a:spLocks noGrp="1"/>
          </p:cNvSpPr>
          <p:nvPr>
            <p:ph sz="quarter" idx="1"/>
          </p:nvPr>
        </p:nvSpPr>
        <p:spPr>
          <a:xfrm>
            <a:off x="457200" y="1214438"/>
            <a:ext cx="3322638" cy="3500437"/>
          </a:xfrm>
        </p:spPr>
        <p:txBody>
          <a:bodyPr/>
          <a:lstStyle/>
          <a:p>
            <a:pPr marL="0" indent="0">
              <a:buFont typeface="Wingdings" pitchFamily="2" charset="2"/>
              <a:buNone/>
              <a:defRPr/>
            </a:pPr>
            <a:r>
              <a:rPr lang="en-US" sz="1400" dirty="0"/>
              <a:t>In the top right-hand corner of the Coding Sheet, enter:</a:t>
            </a:r>
            <a:endParaRPr lang="en-CA" sz="1400" dirty="0"/>
          </a:p>
          <a:p>
            <a:pPr>
              <a:defRPr/>
            </a:pPr>
            <a:r>
              <a:rPr lang="en-US" sz="1400" dirty="0"/>
              <a:t>your monitor code </a:t>
            </a:r>
          </a:p>
          <a:p>
            <a:pPr>
              <a:defRPr/>
            </a:pPr>
            <a:r>
              <a:rPr lang="en-US" sz="1400" dirty="0"/>
              <a:t>your country code</a:t>
            </a:r>
            <a:endParaRPr lang="en-CA" sz="1400" dirty="0"/>
          </a:p>
          <a:p>
            <a:pPr>
              <a:defRPr/>
            </a:pPr>
            <a:r>
              <a:rPr lang="en-US" sz="1400" dirty="0"/>
              <a:t>the name of the radio channel</a:t>
            </a:r>
            <a:endParaRPr lang="en-CA" sz="1400" dirty="0"/>
          </a:p>
          <a:p>
            <a:pPr>
              <a:defRPr/>
            </a:pPr>
            <a:r>
              <a:rPr lang="en-US" sz="1400" dirty="0"/>
              <a:t>the newscast start time</a:t>
            </a:r>
            <a:endParaRPr lang="en-CA" sz="1400" dirty="0"/>
          </a:p>
          <a:p>
            <a:pPr>
              <a:defRPr/>
            </a:pPr>
            <a:r>
              <a:rPr lang="en-US" sz="1400" dirty="0"/>
              <a:t>the number of female anchors, and male anchors, in the entire newscast </a:t>
            </a:r>
            <a:r>
              <a:rPr lang="en-US" sz="1400" i="1" dirty="0"/>
              <a:t>(listen to the whole newscast and then enter the number of anchors)</a:t>
            </a:r>
            <a:endParaRPr lang="en-CA" sz="1400" dirty="0"/>
          </a:p>
          <a:p>
            <a:pPr>
              <a:defRPr/>
            </a:pPr>
            <a:endParaRPr lang="fr-FR" sz="1800" dirty="0"/>
          </a:p>
        </p:txBody>
      </p:sp>
      <p:sp>
        <p:nvSpPr>
          <p:cNvPr id="4" name="Title 1">
            <a:extLst>
              <a:ext uri="{FF2B5EF4-FFF2-40B4-BE49-F238E27FC236}">
                <a16:creationId xmlns:a16="http://schemas.microsoft.com/office/drawing/2014/main" id="{519E4E86-7FC3-CB41-80C1-E1111E92A8E3}"/>
              </a:ext>
            </a:extLst>
          </p:cNvPr>
          <p:cNvSpPr>
            <a:spLocks noGrp="1"/>
          </p:cNvSpPr>
          <p:nvPr>
            <p:ph type="title"/>
          </p:nvPr>
        </p:nvSpPr>
        <p:spPr>
          <a:xfrm>
            <a:off x="403225" y="404813"/>
            <a:ext cx="3686175" cy="1143000"/>
          </a:xfrm>
        </p:spPr>
        <p:txBody>
          <a:bodyPr>
            <a:normAutofit fontScale="90000"/>
          </a:bodyPr>
          <a:lstStyle/>
          <a:p>
            <a:pPr eaLnBrk="1" fontAlgn="auto" hangingPunct="1">
              <a:spcAft>
                <a:spcPts val="0"/>
              </a:spcAft>
              <a:defRPr/>
            </a:pPr>
            <a:r>
              <a:rPr lang="en-US" dirty="0">
                <a:solidFill>
                  <a:srgbClr val="00B050"/>
                </a:solidFill>
              </a:rPr>
              <a:t>BASIC INFORMATION</a:t>
            </a:r>
            <a:br>
              <a:rPr lang="en-CA" dirty="0">
                <a:solidFill>
                  <a:srgbClr val="00B0F0"/>
                </a:solidFill>
              </a:rPr>
            </a:br>
            <a:endParaRPr lang="fr-FR" dirty="0">
              <a:solidFill>
                <a:srgbClr val="00B0F0"/>
              </a:solidFill>
            </a:endParaRPr>
          </a:p>
        </p:txBody>
      </p:sp>
      <p:pic>
        <p:nvPicPr>
          <p:cNvPr id="20484" name="Picture 2">
            <a:extLst>
              <a:ext uri="{FF2B5EF4-FFF2-40B4-BE49-F238E27FC236}">
                <a16:creationId xmlns:a16="http://schemas.microsoft.com/office/drawing/2014/main" id="{326959CD-F393-DADA-3AFB-EAF8535AE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357688"/>
            <a:ext cx="3595688"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62506103-C1CE-8E46-802D-38A6A8A9042F}"/>
              </a:ext>
            </a:extLst>
          </p:cNvPr>
          <p:cNvCxnSpPr/>
          <p:nvPr/>
        </p:nvCxnSpPr>
        <p:spPr>
          <a:xfrm flipH="1">
            <a:off x="2774950" y="4429125"/>
            <a:ext cx="582613" cy="431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D098C898-54B6-3D72-F6D3-56CFC2169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5733256"/>
            <a:ext cx="720080" cy="1008113"/>
          </a:xfrm>
          <a:prstGeom prst="rect">
            <a:avLst/>
          </a:prstGeom>
        </p:spPr>
      </p:pic>
      <p:sp>
        <p:nvSpPr>
          <p:cNvPr id="5" name="Content Placeholder 2">
            <a:extLst>
              <a:ext uri="{FF2B5EF4-FFF2-40B4-BE49-F238E27FC236}">
                <a16:creationId xmlns:a16="http://schemas.microsoft.com/office/drawing/2014/main" id="{3FC46D04-18CB-E2E7-92E8-65576F6E8083}"/>
              </a:ext>
            </a:extLst>
          </p:cNvPr>
          <p:cNvSpPr txBox="1">
            <a:spLocks/>
          </p:cNvSpPr>
          <p:nvPr/>
        </p:nvSpPr>
        <p:spPr bwMode="auto">
          <a:xfrm>
            <a:off x="3870432" y="154781"/>
            <a:ext cx="4895850" cy="6548437"/>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rmAutofit fontScale="32500" lnSpcReduction="20000"/>
          </a:bodyPr>
          <a:lstStyle/>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40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40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4000" kern="100" dirty="0">
                <a:latin typeface="Aptos" panose="020B0004020202020204" pitchFamily="34" charset="0"/>
                <a:ea typeface="Aptos" panose="020B0004020202020204" pitchFamily="34" charset="0"/>
                <a:cs typeface="Times New Roman" panose="02020603050405020304" pitchFamily="18" charset="0"/>
              </a:rPr>
              <a:t>P</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40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4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40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6116-E8B9-334C-81D9-46E8AF1B9D98}"/>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n-US" dirty="0">
                <a:solidFill>
                  <a:srgbClr val="00B050"/>
                </a:solidFill>
              </a:rPr>
              <a:t>Question 1</a:t>
            </a:r>
          </a:p>
        </p:txBody>
      </p:sp>
      <p:sp>
        <p:nvSpPr>
          <p:cNvPr id="21506" name="TextBox 3">
            <a:extLst>
              <a:ext uri="{FF2B5EF4-FFF2-40B4-BE49-F238E27FC236}">
                <a16:creationId xmlns:a16="http://schemas.microsoft.com/office/drawing/2014/main" id="{140E4C35-E4D4-2960-4C81-0E3663997CC1}"/>
              </a:ext>
            </a:extLst>
          </p:cNvPr>
          <p:cNvSpPr txBox="1">
            <a:spLocks noChangeArrowheads="1"/>
          </p:cNvSpPr>
          <p:nvPr/>
        </p:nvSpPr>
        <p:spPr bwMode="auto">
          <a:xfrm>
            <a:off x="571500" y="1143000"/>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Item number. (Simply write where the item fell in the entire newscast.)</a:t>
            </a:r>
          </a:p>
        </p:txBody>
      </p:sp>
      <p:sp>
        <p:nvSpPr>
          <p:cNvPr id="5" name="Oval 4">
            <a:extLst>
              <a:ext uri="{FF2B5EF4-FFF2-40B4-BE49-F238E27FC236}">
                <a16:creationId xmlns:a16="http://schemas.microsoft.com/office/drawing/2014/main" id="{731F1D35-A260-4D44-83EA-29A9A67B9790}"/>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7F8A90DE-C989-996E-C23B-2D982FF94CF5}"/>
              </a:ext>
            </a:extLst>
          </p:cNvPr>
          <p:cNvSpPr txBox="1">
            <a:spLocks noChangeArrowheads="1"/>
          </p:cNvSpPr>
          <p:nvPr/>
        </p:nvSpPr>
        <p:spPr bwMode="auto">
          <a:xfrm>
            <a:off x="642938" y="2357438"/>
            <a:ext cx="3143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This story was the fifth in the newscast. Code 5. </a:t>
            </a:r>
          </a:p>
        </p:txBody>
      </p:sp>
      <p:cxnSp>
        <p:nvCxnSpPr>
          <p:cNvPr id="8" name="Straight Arrow Connector 7">
            <a:extLst>
              <a:ext uri="{FF2B5EF4-FFF2-40B4-BE49-F238E27FC236}">
                <a16:creationId xmlns:a16="http://schemas.microsoft.com/office/drawing/2014/main" id="{E979FB19-AF24-1348-A89D-82F238DBDC9A}"/>
              </a:ext>
            </a:extLst>
          </p:cNvPr>
          <p:cNvCxnSpPr/>
          <p:nvPr/>
        </p:nvCxnSpPr>
        <p:spPr>
          <a:xfrm flipV="1">
            <a:off x="1835696" y="6165304"/>
            <a:ext cx="12700" cy="3714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E3B1E081-AE4E-A04F-D64B-59CD52720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6" y="5730056"/>
            <a:ext cx="720080" cy="1008113"/>
          </a:xfrm>
          <a:prstGeom prst="rect">
            <a:avLst/>
          </a:prstGeom>
        </p:spPr>
      </p:pic>
      <p:sp>
        <p:nvSpPr>
          <p:cNvPr id="4" name="Content Placeholder 2">
            <a:extLst>
              <a:ext uri="{FF2B5EF4-FFF2-40B4-BE49-F238E27FC236}">
                <a16:creationId xmlns:a16="http://schemas.microsoft.com/office/drawing/2014/main" id="{977C31D9-FDFD-F64A-FDE7-B1D4846A6560}"/>
              </a:ext>
            </a:extLst>
          </p:cNvPr>
          <p:cNvSpPr txBox="1">
            <a:spLocks/>
          </p:cNvSpPr>
          <p:nvPr/>
        </p:nvSpPr>
        <p:spPr bwMode="auto">
          <a:xfrm>
            <a:off x="3870432" y="154781"/>
            <a:ext cx="4895850" cy="6548437"/>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rmAutofit fontScale="32500" lnSpcReduction="20000"/>
          </a:bodyPr>
          <a:lstStyle/>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40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40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4000" kern="100" dirty="0">
                <a:latin typeface="Aptos" panose="020B0004020202020204" pitchFamily="34" charset="0"/>
                <a:ea typeface="Aptos" panose="020B0004020202020204" pitchFamily="34" charset="0"/>
                <a:cs typeface="Times New Roman" panose="02020603050405020304" pitchFamily="18" charset="0"/>
              </a:rPr>
              <a:t>P</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40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4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40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pic>
        <p:nvPicPr>
          <p:cNvPr id="7" name="Picture 6">
            <a:extLst>
              <a:ext uri="{FF2B5EF4-FFF2-40B4-BE49-F238E27FC236}">
                <a16:creationId xmlns:a16="http://schemas.microsoft.com/office/drawing/2014/main" id="{F89B82A7-72B2-87E4-E985-B22BAA3F1C2B}"/>
              </a:ext>
            </a:extLst>
          </p:cNvPr>
          <p:cNvPicPr>
            <a:picLocks noChangeAspect="1"/>
          </p:cNvPicPr>
          <p:nvPr/>
        </p:nvPicPr>
        <p:blipFill>
          <a:blip r:embed="rId4"/>
          <a:stretch>
            <a:fillRect/>
          </a:stretch>
        </p:blipFill>
        <p:spPr>
          <a:xfrm>
            <a:off x="1693862" y="3068960"/>
            <a:ext cx="1196554"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A6B4-500D-1445-9C0B-1EC4A8E3832D}"/>
              </a:ext>
            </a:extLst>
          </p:cNvPr>
          <p:cNvSpPr>
            <a:spLocks noGrp="1"/>
          </p:cNvSpPr>
          <p:nvPr>
            <p:ph type="title"/>
          </p:nvPr>
        </p:nvSpPr>
        <p:spPr>
          <a:xfrm>
            <a:off x="152400" y="49213"/>
            <a:ext cx="3543300" cy="714375"/>
          </a:xfrm>
        </p:spPr>
        <p:txBody>
          <a:bodyPr/>
          <a:lstStyle/>
          <a:p>
            <a:pPr eaLnBrk="1" fontAlgn="auto" hangingPunct="1">
              <a:spcAft>
                <a:spcPts val="0"/>
              </a:spcAft>
              <a:defRPr/>
            </a:pPr>
            <a:r>
              <a:rPr lang="en-US" dirty="0">
                <a:solidFill>
                  <a:srgbClr val="00B050"/>
                </a:solidFill>
              </a:rPr>
              <a:t>Question 2</a:t>
            </a:r>
          </a:p>
        </p:txBody>
      </p:sp>
      <p:sp>
        <p:nvSpPr>
          <p:cNvPr id="23555" name="TextBox 3">
            <a:extLst>
              <a:ext uri="{FF2B5EF4-FFF2-40B4-BE49-F238E27FC236}">
                <a16:creationId xmlns:a16="http://schemas.microsoft.com/office/drawing/2014/main" id="{6A84071B-180E-5F9A-612C-2059A4BEA0FE}"/>
              </a:ext>
            </a:extLst>
          </p:cNvPr>
          <p:cNvSpPr txBox="1">
            <a:spLocks noChangeArrowheads="1"/>
          </p:cNvSpPr>
          <p:nvPr/>
        </p:nvSpPr>
        <p:spPr bwMode="auto">
          <a:xfrm>
            <a:off x="282575" y="731837"/>
            <a:ext cx="328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dirty="0"/>
              <a:t>What is the topic of this story? </a:t>
            </a:r>
            <a:endParaRPr lang="en-US" altLang="en-US" sz="1100" dirty="0"/>
          </a:p>
        </p:txBody>
      </p:sp>
      <p:sp>
        <p:nvSpPr>
          <p:cNvPr id="5" name="Oval 4">
            <a:extLst>
              <a:ext uri="{FF2B5EF4-FFF2-40B4-BE49-F238E27FC236}">
                <a16:creationId xmlns:a16="http://schemas.microsoft.com/office/drawing/2014/main" id="{924F1C5C-DC1D-2149-8670-FD212A9A3001}"/>
              </a:ext>
            </a:extLst>
          </p:cNvPr>
          <p:cNvSpPr/>
          <p:nvPr/>
        </p:nvSpPr>
        <p:spPr>
          <a:xfrm>
            <a:off x="500063" y="113982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9FF9A2CF-7F26-1549-BE2D-5919DA8630F1}"/>
              </a:ext>
            </a:extLst>
          </p:cNvPr>
          <p:cNvSpPr txBox="1">
            <a:spLocks noChangeArrowheads="1"/>
          </p:cNvSpPr>
          <p:nvPr/>
        </p:nvSpPr>
        <p:spPr bwMode="auto">
          <a:xfrm>
            <a:off x="209550" y="1465263"/>
            <a:ext cx="3495675" cy="2400657"/>
          </a:xfrm>
          <a:prstGeom prst="rect">
            <a:avLst/>
          </a:prstGeom>
          <a:noFill/>
          <a:ln w="9525">
            <a:noFill/>
            <a:miter lim="800000"/>
            <a:headEnd/>
            <a:tailEnd/>
          </a:ln>
        </p:spPr>
        <p:txBody>
          <a:bodyPr>
            <a:spAutoFit/>
          </a:bodyPr>
          <a:lstStyle/>
          <a:p>
            <a:pPr eaLnBrk="1" hangingPunct="1">
              <a:defRPr/>
            </a:pPr>
            <a:r>
              <a:rPr lang="en-US" sz="1500" dirty="0">
                <a:latin typeface="+mj-lt"/>
                <a:cs typeface="+mn-cs"/>
              </a:rPr>
              <a:t>6. National defense, military spending, internal security, etc.</a:t>
            </a:r>
          </a:p>
          <a:p>
            <a:pPr eaLnBrk="1" hangingPunct="1">
              <a:defRPr/>
            </a:pPr>
            <a:r>
              <a:rPr lang="en-US" sz="1500" dirty="0">
                <a:latin typeface="+mj-lt"/>
                <a:cs typeface="+mn-cs"/>
              </a:rPr>
              <a:t>7. Other stories on politics &amp; government (specify in ‘comments’)</a:t>
            </a:r>
          </a:p>
          <a:p>
            <a:pPr eaLnBrk="1" hangingPunct="1">
              <a:defRPr/>
            </a:pPr>
            <a:r>
              <a:rPr lang="en-US" sz="1500" dirty="0">
                <a:latin typeface="+mj-lt"/>
                <a:cs typeface="+mn-cs"/>
              </a:rPr>
              <a:t>8. Economic policies, strategies, modules, indicators, stock markets, taxes, etc. </a:t>
            </a:r>
          </a:p>
          <a:p>
            <a:pPr eaLnBrk="1" hangingPunct="1">
              <a:defRPr/>
            </a:pPr>
            <a:r>
              <a:rPr lang="en-US" sz="1500" dirty="0">
                <a:latin typeface="+mj-lt"/>
                <a:cs typeface="+mn-cs"/>
              </a:rPr>
              <a:t>9. Economic crisis, state bailouts of companies, company takeovers and mergers, etc.</a:t>
            </a:r>
            <a:endParaRPr lang="en-US" sz="1500" dirty="0">
              <a:highlight>
                <a:srgbClr val="FFFF00"/>
              </a:highlight>
              <a:latin typeface="+mj-lt"/>
              <a:cs typeface="+mn-cs"/>
            </a:endParaRPr>
          </a:p>
        </p:txBody>
      </p:sp>
      <p:sp>
        <p:nvSpPr>
          <p:cNvPr id="15" name="Rectangle 14">
            <a:extLst>
              <a:ext uri="{FF2B5EF4-FFF2-40B4-BE49-F238E27FC236}">
                <a16:creationId xmlns:a16="http://schemas.microsoft.com/office/drawing/2014/main" id="{0A26AA8A-9E2C-0C4F-A4B2-B79CC9398F48}"/>
              </a:ext>
            </a:extLst>
          </p:cNvPr>
          <p:cNvSpPr/>
          <p:nvPr/>
        </p:nvSpPr>
        <p:spPr>
          <a:xfrm>
            <a:off x="281850" y="2454670"/>
            <a:ext cx="3128910" cy="693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CEF4F26A-C812-2840-B7E5-C60410F17685}"/>
              </a:ext>
            </a:extLst>
          </p:cNvPr>
          <p:cNvCxnSpPr>
            <a:cxnSpLocks/>
          </p:cNvCxnSpPr>
          <p:nvPr/>
        </p:nvCxnSpPr>
        <p:spPr>
          <a:xfrm>
            <a:off x="2721317" y="3639893"/>
            <a:ext cx="0" cy="355168"/>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F804A2D2-9FCE-F9F1-DE32-E025C1F34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66" y="5740024"/>
            <a:ext cx="720080" cy="1008113"/>
          </a:xfrm>
          <a:prstGeom prst="rect">
            <a:avLst/>
          </a:prstGeom>
        </p:spPr>
      </p:pic>
      <p:sp>
        <p:nvSpPr>
          <p:cNvPr id="4" name="Content Placeholder 2">
            <a:extLst>
              <a:ext uri="{FF2B5EF4-FFF2-40B4-BE49-F238E27FC236}">
                <a16:creationId xmlns:a16="http://schemas.microsoft.com/office/drawing/2014/main" id="{950BA619-9EF0-C95A-BFD7-D70D3FDC17A6}"/>
              </a:ext>
            </a:extLst>
          </p:cNvPr>
          <p:cNvSpPr txBox="1">
            <a:spLocks/>
          </p:cNvSpPr>
          <p:nvPr/>
        </p:nvSpPr>
        <p:spPr bwMode="auto">
          <a:xfrm>
            <a:off x="3870432" y="154781"/>
            <a:ext cx="4895850" cy="6548437"/>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rmAutofit fontScale="32500" lnSpcReduction="20000"/>
          </a:bodyPr>
          <a:lstStyle/>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40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40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4000" kern="100" dirty="0">
                <a:latin typeface="Aptos" panose="020B0004020202020204" pitchFamily="34" charset="0"/>
                <a:ea typeface="Aptos" panose="020B0004020202020204" pitchFamily="34" charset="0"/>
                <a:cs typeface="Times New Roman" panose="02020603050405020304" pitchFamily="18" charset="0"/>
              </a:rPr>
              <a:t>P</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40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40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4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40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40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23" name="Content Placeholder 2">
            <a:extLst>
              <a:ext uri="{FF2B5EF4-FFF2-40B4-BE49-F238E27FC236}">
                <a16:creationId xmlns:a16="http://schemas.microsoft.com/office/drawing/2014/main" id="{E67B493D-839E-9B4D-8ECE-F161DC73206E}"/>
              </a:ext>
            </a:extLst>
          </p:cNvPr>
          <p:cNvSpPr txBox="1">
            <a:spLocks/>
          </p:cNvSpPr>
          <p:nvPr/>
        </p:nvSpPr>
        <p:spPr>
          <a:xfrm>
            <a:off x="4572001" y="2254997"/>
            <a:ext cx="3456384" cy="957979"/>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en-GB" sz="1400" dirty="0"/>
              <a:t>This story fits under the topic </a:t>
            </a:r>
            <a:r>
              <a:rPr lang="en-GB" sz="1400" i="1" dirty="0"/>
              <a:t>Economic policies, strategies, modules, indicators, stock markets, taxes, etc.</a:t>
            </a:r>
            <a:r>
              <a:rPr lang="en-GB" sz="1400" dirty="0"/>
              <a:t> </a:t>
            </a:r>
            <a:r>
              <a:rPr lang="en-GB" sz="1400" b="1" dirty="0"/>
              <a:t>Code 8</a:t>
            </a:r>
            <a:r>
              <a:rPr lang="en-GB" sz="1400" dirty="0"/>
              <a:t>.</a:t>
            </a:r>
            <a:endParaRPr lang="en-US" sz="1400" dirty="0"/>
          </a:p>
        </p:txBody>
      </p:sp>
      <p:pic>
        <p:nvPicPr>
          <p:cNvPr id="7" name="Picture 6">
            <a:extLst>
              <a:ext uri="{FF2B5EF4-FFF2-40B4-BE49-F238E27FC236}">
                <a16:creationId xmlns:a16="http://schemas.microsoft.com/office/drawing/2014/main" id="{A9CCE803-03D2-0AE6-4CB4-D54AEF487893}"/>
              </a:ext>
            </a:extLst>
          </p:cNvPr>
          <p:cNvPicPr>
            <a:picLocks noChangeAspect="1"/>
          </p:cNvPicPr>
          <p:nvPr/>
        </p:nvPicPr>
        <p:blipFill>
          <a:blip r:embed="rId3"/>
          <a:stretch>
            <a:fillRect/>
          </a:stretch>
        </p:blipFill>
        <p:spPr>
          <a:xfrm>
            <a:off x="2194128" y="4084637"/>
            <a:ext cx="1041400" cy="261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02C6-DAB6-5C43-BA31-59D8ED51DE52}"/>
              </a:ext>
            </a:extLst>
          </p:cNvPr>
          <p:cNvSpPr>
            <a:spLocks noGrp="1"/>
          </p:cNvSpPr>
          <p:nvPr>
            <p:ph type="title"/>
          </p:nvPr>
        </p:nvSpPr>
        <p:spPr>
          <a:xfrm>
            <a:off x="179388" y="188913"/>
            <a:ext cx="3821112" cy="739775"/>
          </a:xfrm>
        </p:spPr>
        <p:txBody>
          <a:bodyPr/>
          <a:lstStyle/>
          <a:p>
            <a:pPr eaLnBrk="1" fontAlgn="auto" hangingPunct="1">
              <a:spcAft>
                <a:spcPts val="0"/>
              </a:spcAft>
              <a:defRPr/>
            </a:pPr>
            <a:r>
              <a:rPr lang="en-US" dirty="0">
                <a:solidFill>
                  <a:srgbClr val="00B050"/>
                </a:solidFill>
              </a:rPr>
              <a:t>Question 3</a:t>
            </a:r>
          </a:p>
        </p:txBody>
      </p:sp>
      <p:sp>
        <p:nvSpPr>
          <p:cNvPr id="24578" name="TextBox 3">
            <a:extLst>
              <a:ext uri="{FF2B5EF4-FFF2-40B4-BE49-F238E27FC236}">
                <a16:creationId xmlns:a16="http://schemas.microsoft.com/office/drawing/2014/main" id="{9A5DF253-4162-6667-C99F-E8D1E01738B0}"/>
              </a:ext>
            </a:extLst>
          </p:cNvPr>
          <p:cNvSpPr txBox="1">
            <a:spLocks noChangeArrowheads="1"/>
          </p:cNvSpPr>
          <p:nvPr/>
        </p:nvSpPr>
        <p:spPr bwMode="auto">
          <a:xfrm>
            <a:off x="571500" y="1143000"/>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n-US" altLang="en-US" sz="1800" dirty="0"/>
              <a:t>What is the scope of this story, assuming you are coding in England? </a:t>
            </a:r>
          </a:p>
        </p:txBody>
      </p:sp>
      <p:sp>
        <p:nvSpPr>
          <p:cNvPr id="5" name="Oval 4">
            <a:extLst>
              <a:ext uri="{FF2B5EF4-FFF2-40B4-BE49-F238E27FC236}">
                <a16:creationId xmlns:a16="http://schemas.microsoft.com/office/drawing/2014/main" id="{D82153DD-B9B2-7F4E-B0A4-CCBCC4E9422E}"/>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5F8EE389-0578-CFE5-16A2-96B4A7A21C7E}"/>
              </a:ext>
            </a:extLst>
          </p:cNvPr>
          <p:cNvSpPr txBox="1">
            <a:spLocks noChangeArrowheads="1"/>
          </p:cNvSpPr>
          <p:nvPr/>
        </p:nvSpPr>
        <p:spPr bwMode="auto">
          <a:xfrm>
            <a:off x="620713" y="216852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Local</a:t>
            </a:r>
          </a:p>
        </p:txBody>
      </p:sp>
      <p:sp>
        <p:nvSpPr>
          <p:cNvPr id="10" name="TextBox 9">
            <a:extLst>
              <a:ext uri="{FF2B5EF4-FFF2-40B4-BE49-F238E27FC236}">
                <a16:creationId xmlns:a16="http://schemas.microsoft.com/office/drawing/2014/main" id="{91FE6CC6-1383-BC9F-A83C-84756804DD74}"/>
              </a:ext>
            </a:extLst>
          </p:cNvPr>
          <p:cNvSpPr txBox="1">
            <a:spLocks noChangeArrowheads="1"/>
          </p:cNvSpPr>
          <p:nvPr/>
        </p:nvSpPr>
        <p:spPr bwMode="auto">
          <a:xfrm>
            <a:off x="642938" y="24923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National</a:t>
            </a:r>
          </a:p>
        </p:txBody>
      </p:sp>
      <p:sp>
        <p:nvSpPr>
          <p:cNvPr id="11" name="TextBox 10">
            <a:extLst>
              <a:ext uri="{FF2B5EF4-FFF2-40B4-BE49-F238E27FC236}">
                <a16:creationId xmlns:a16="http://schemas.microsoft.com/office/drawing/2014/main" id="{E74B606F-104A-4C07-FD99-21159E7CB660}"/>
              </a:ext>
            </a:extLst>
          </p:cNvPr>
          <p:cNvSpPr txBox="1">
            <a:spLocks noChangeArrowheads="1"/>
          </p:cNvSpPr>
          <p:nvPr/>
        </p:nvSpPr>
        <p:spPr bwMode="auto">
          <a:xfrm>
            <a:off x="642938" y="285273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3. Sub-regional and regional</a:t>
            </a:r>
          </a:p>
        </p:txBody>
      </p:sp>
      <p:sp>
        <p:nvSpPr>
          <p:cNvPr id="15" name="TextBox 14">
            <a:extLst>
              <a:ext uri="{FF2B5EF4-FFF2-40B4-BE49-F238E27FC236}">
                <a16:creationId xmlns:a16="http://schemas.microsoft.com/office/drawing/2014/main" id="{CDD970AB-8B03-4E4E-024B-2F002EDE58A9}"/>
              </a:ext>
            </a:extLst>
          </p:cNvPr>
          <p:cNvSpPr txBox="1">
            <a:spLocks noChangeArrowheads="1"/>
          </p:cNvSpPr>
          <p:nvPr/>
        </p:nvSpPr>
        <p:spPr bwMode="auto">
          <a:xfrm>
            <a:off x="636588" y="32131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4. Foreign/International</a:t>
            </a:r>
          </a:p>
        </p:txBody>
      </p:sp>
      <p:sp>
        <p:nvSpPr>
          <p:cNvPr id="19" name="Rectangle 18">
            <a:extLst>
              <a:ext uri="{FF2B5EF4-FFF2-40B4-BE49-F238E27FC236}">
                <a16:creationId xmlns:a16="http://schemas.microsoft.com/office/drawing/2014/main" id="{3A2C5C42-20BF-1246-BA89-33B31DBB0A85}"/>
              </a:ext>
            </a:extLst>
          </p:cNvPr>
          <p:cNvSpPr/>
          <p:nvPr/>
        </p:nvSpPr>
        <p:spPr>
          <a:xfrm>
            <a:off x="642938" y="3173730"/>
            <a:ext cx="2416894" cy="507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5F891001-CA6D-3649-8973-D6D0BA1853AB}"/>
              </a:ext>
            </a:extLst>
          </p:cNvPr>
          <p:cNvCxnSpPr>
            <a:cxnSpLocks/>
          </p:cNvCxnSpPr>
          <p:nvPr/>
        </p:nvCxnSpPr>
        <p:spPr>
          <a:xfrm flipV="1">
            <a:off x="2699792" y="6484933"/>
            <a:ext cx="0" cy="267674"/>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07F41664-66CB-52DB-0A04-9EA6EE218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48" y="5715000"/>
            <a:ext cx="720080" cy="1008113"/>
          </a:xfrm>
          <a:prstGeom prst="rect">
            <a:avLst/>
          </a:prstGeom>
        </p:spPr>
      </p:pic>
      <p:sp>
        <p:nvSpPr>
          <p:cNvPr id="4" name="Content Placeholder 2">
            <a:extLst>
              <a:ext uri="{FF2B5EF4-FFF2-40B4-BE49-F238E27FC236}">
                <a16:creationId xmlns:a16="http://schemas.microsoft.com/office/drawing/2014/main" id="{27E5A4DF-4E7C-49D1-A798-66A800474431}"/>
              </a:ext>
            </a:extLst>
          </p:cNvPr>
          <p:cNvSpPr txBox="1">
            <a:spLocks/>
          </p:cNvSpPr>
          <p:nvPr/>
        </p:nvSpPr>
        <p:spPr bwMode="auto">
          <a:xfrm>
            <a:off x="3748087" y="263802"/>
            <a:ext cx="4895850" cy="6221131"/>
          </a:xfrm>
          <a:prstGeom prst="rect">
            <a:avLst/>
          </a:prstGeom>
          <a:solidFill>
            <a:schemeClr val="accent4">
              <a:lumMod val="20000"/>
              <a:lumOff val="80000"/>
            </a:schemeClr>
          </a:solidFill>
          <a:ln w="25400" cap="flat" cmpd="sng" algn="ctr">
            <a:solidFill>
              <a:srgbClr val="00B0F0"/>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oAutofit/>
          </a:bodyPr>
          <a:lstStyle/>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Donald Trump has defended the tariffs he slapped on US imports from around the world despite a global stock market decrease. Wall St. has suffered it's the worst day since the early months of the Covid pandemic the Dow Jones fell by nearly 4%. We get more from Marc Ashdown.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Marc Ashdown</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so many big American players manufacture goods abroad so these wide-ranging tariffs will push costs up. Amazon apple Dell HP and Nike were among those to see billions wiped off their value. the falls in New York followed losses across global markets Japan's main index slid nearly 3% and European indices followed with sharp declines. the Footsie 100 might be seen to have got off lightly with me at 1.6% fall.</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World Trade Organization has revised its forecast for global economic growth sharply downwards in the light of the new US tariffs. in contrast to its previous forecast of 3% growth for the world economy this year the agency now expects a contraction of 1%. Jonathan Joesphs has the details.  </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Jonathan josephs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Director General </a:t>
            </a:r>
            <a:r>
              <a:rPr lang="es-ES" sz="1100" kern="100" dirty="0" err="1">
                <a:effectLst/>
                <a:latin typeface="Aptos" panose="020B0004020202020204" pitchFamily="34" charset="0"/>
                <a:ea typeface="Aptos" panose="020B0004020202020204" pitchFamily="34" charset="0"/>
                <a:cs typeface="Times New Roman" panose="02020603050405020304" pitchFamily="18" charset="0"/>
              </a:rPr>
              <a:t>Ngozi</a:t>
            </a:r>
            <a:r>
              <a:rPr lang="es-ES" sz="1100" kern="100" dirty="0">
                <a:effectLst/>
                <a:latin typeface="Aptos" panose="020B0004020202020204" pitchFamily="34" charset="0"/>
                <a:ea typeface="Aptos" panose="020B0004020202020204" pitchFamily="34" charset="0"/>
                <a:cs typeface="Times New Roman" panose="02020603050405020304" pitchFamily="18" charset="0"/>
              </a:rPr>
              <a:t> Okonjo-Iweala </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says the tariffs will have substantial implications for global trade and economic growth prospects. she added she was deeply concerned about escalation and retaliatory measures which have already started making things even worse. some of </a:t>
            </a:r>
            <a:r>
              <a:rPr lang="en-CA" sz="1100" kern="100" dirty="0">
                <a:latin typeface="Aptos" panose="020B0004020202020204" pitchFamily="34" charset="0"/>
                <a:ea typeface="Aptos" panose="020B0004020202020204" pitchFamily="34" charset="0"/>
                <a:cs typeface="Times New Roman" panose="02020603050405020304" pitchFamily="18" charset="0"/>
              </a:rPr>
              <a:t>P</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resident Trump's tariffs are already being challenged at the WTO but the Geneva based body risks being sidelined if it can't find a way to help its members, including the US to settle their differences.</a:t>
            </a:r>
          </a:p>
          <a:p>
            <a:pPr algn="just">
              <a:buNone/>
            </a:pPr>
            <a:r>
              <a:rPr lang="en-CA" sz="1100" b="1" kern="100" dirty="0">
                <a:effectLst/>
                <a:latin typeface="Aptos" panose="020B0004020202020204" pitchFamily="34" charset="0"/>
                <a:ea typeface="Aptos" panose="020B0004020202020204" pitchFamily="34" charset="0"/>
                <a:cs typeface="Times New Roman" panose="02020603050405020304" pitchFamily="18" charset="0"/>
              </a:rPr>
              <a:t>Neil Nunes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Lesotho says it'll send a government delegation to the United states to plead its case after Washington imposed 50% tariffs on its imports. thousands of people in Lesotho are employed making clothes for the US market under a tax-free initiative set up more than two decades ago. Here is Will Ross</a:t>
            </a:r>
            <a:r>
              <a:rPr lang="en-CA" sz="11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CA" sz="1100" b="1" kern="100" dirty="0">
                <a:effectLst/>
                <a:latin typeface="Aptos" panose="020B0004020202020204" pitchFamily="34" charset="0"/>
                <a:ea typeface="Aptos" panose="020B0004020202020204" pitchFamily="34" charset="0"/>
                <a:cs typeface="Times New Roman" panose="02020603050405020304" pitchFamily="18" charset="0"/>
              </a:rPr>
              <a:t>Will Ross:</a:t>
            </a:r>
            <a:r>
              <a:rPr lang="en-CA" sz="1100" kern="100" dirty="0">
                <a:effectLst/>
                <a:latin typeface="Aptos" panose="020B0004020202020204" pitchFamily="34" charset="0"/>
                <a:ea typeface="Aptos" panose="020B0004020202020204" pitchFamily="34" charset="0"/>
                <a:cs typeface="Times New Roman" panose="02020603050405020304" pitchFamily="18" charset="0"/>
              </a:rPr>
              <a:t> the owner of a clothing factory in the capital of the country, Maseru, said, waking up to news of the 50% tariff has been devastating for the country but said he'd look for markets in Africa and Europe. Across Africa tens of thousands of workers produce clothing for the US under a tax-free initiative known as AGOA, it was partly set up to help countries trade their way out of poverty.  Now Lesotho’s government is warning of job losses. Botswana faces a 38% tariff on its exports because President Trump wants to erase a trade deficit, but that won’t be easy, Botswana has diamonds. </a:t>
            </a:r>
          </a:p>
        </p:txBody>
      </p:sp>
      <p:sp>
        <p:nvSpPr>
          <p:cNvPr id="18" name="Content Placeholder 2">
            <a:extLst>
              <a:ext uri="{FF2B5EF4-FFF2-40B4-BE49-F238E27FC236}">
                <a16:creationId xmlns:a16="http://schemas.microsoft.com/office/drawing/2014/main" id="{D021ED6F-6D77-CC4E-B01E-2E2A04DF0E08}"/>
              </a:ext>
            </a:extLst>
          </p:cNvPr>
          <p:cNvSpPr txBox="1">
            <a:spLocks/>
          </p:cNvSpPr>
          <p:nvPr/>
        </p:nvSpPr>
        <p:spPr>
          <a:xfrm>
            <a:off x="4283968" y="1556792"/>
            <a:ext cx="4104456" cy="1872208"/>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Autofit/>
          </a:bodyPr>
          <a:lstStyle/>
          <a:p>
            <a:pPr algn="ctr" eaLnBrk="1" hangingPunct="1">
              <a:defRPr/>
            </a:pPr>
            <a:r>
              <a:rPr lang="en-CA" sz="1200" dirty="0"/>
              <a:t>Always code according to the widest applicable scope. If there is a story that </a:t>
            </a:r>
            <a:r>
              <a:rPr lang="en-CA" sz="1200" noProof="0" dirty="0"/>
              <a:t>is of both </a:t>
            </a:r>
            <a:r>
              <a:rPr lang="en-CA" sz="1200" dirty="0"/>
              <a:t>national and international importance, code international. </a:t>
            </a:r>
          </a:p>
          <a:p>
            <a:pPr algn="ctr" eaLnBrk="1" hangingPunct="1">
              <a:defRPr/>
            </a:pPr>
            <a:endParaRPr lang="en-CA" sz="1200" dirty="0"/>
          </a:p>
          <a:p>
            <a:pPr algn="ctr" eaLnBrk="1" hangingPunct="1">
              <a:defRPr/>
            </a:pPr>
            <a:r>
              <a:rPr lang="en-CA" sz="1200" dirty="0"/>
              <a:t>This is a British newscast about new economic policies coming out of the US government but with global and international impacts.. </a:t>
            </a:r>
          </a:p>
        </p:txBody>
      </p:sp>
      <p:pic>
        <p:nvPicPr>
          <p:cNvPr id="7" name="Picture 6">
            <a:extLst>
              <a:ext uri="{FF2B5EF4-FFF2-40B4-BE49-F238E27FC236}">
                <a16:creationId xmlns:a16="http://schemas.microsoft.com/office/drawing/2014/main" id="{5BFB460E-96D8-6FD3-405B-08281F9B2E8A}"/>
              </a:ext>
            </a:extLst>
          </p:cNvPr>
          <p:cNvPicPr>
            <a:picLocks noChangeAspect="1"/>
          </p:cNvPicPr>
          <p:nvPr/>
        </p:nvPicPr>
        <p:blipFill>
          <a:blip r:embed="rId3"/>
          <a:stretch>
            <a:fillRect/>
          </a:stretch>
        </p:blipFill>
        <p:spPr>
          <a:xfrm>
            <a:off x="1892787" y="3839239"/>
            <a:ext cx="1041400" cy="261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E348FBA221549919F086FC18BF265" ma:contentTypeVersion="18" ma:contentTypeDescription="Create a new document." ma:contentTypeScope="" ma:versionID="38286dff8cd397b38240f4cbde022b46">
  <xsd:schema xmlns:xsd="http://www.w3.org/2001/XMLSchema" xmlns:xs="http://www.w3.org/2001/XMLSchema" xmlns:p="http://schemas.microsoft.com/office/2006/metadata/properties" xmlns:ns2="bd0181c9-ae50-4c23-8520-1391693bd0fd" xmlns:ns3="357584fa-fc48-48a5-be41-9c7f6f89a598" xmlns:ns4="e49b12ea-cea6-485c-ae8f-0828681f2082" targetNamespace="http://schemas.microsoft.com/office/2006/metadata/properties" ma:root="true" ma:fieldsID="aa6b5c97af1a4badee62a51f7a27c871" ns2:_="" ns3:_="" ns4:_="">
    <xsd:import namespace="bd0181c9-ae50-4c23-8520-1391693bd0fd"/>
    <xsd:import namespace="357584fa-fc48-48a5-be41-9c7f6f89a598"/>
    <xsd:import namespace="e49b12ea-cea6-485c-ae8f-0828681f20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181c9-ae50-4c23-8520-1391693bd0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7584fa-fc48-48a5-be41-9c7f6f89a5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213451-eab7-49ee-9268-e408b31061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9b12ea-cea6-485c-ae8f-0828681f20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4b239c0-61fe-4227-af5d-97b1c97edfd0}" ma:internalName="TaxCatchAll" ma:showField="CatchAllData" ma:web="e49b12ea-cea6-485c-ae8f-0828681f20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7584fa-fc48-48a5-be41-9c7f6f89a598">
      <Terms xmlns="http://schemas.microsoft.com/office/infopath/2007/PartnerControls"/>
    </lcf76f155ced4ddcb4097134ff3c332f>
    <TaxCatchAll xmlns="e49b12ea-cea6-485c-ae8f-0828681f2082" xsi:nil="true"/>
  </documentManagement>
</p:properties>
</file>

<file path=customXml/itemProps1.xml><?xml version="1.0" encoding="utf-8"?>
<ds:datastoreItem xmlns:ds="http://schemas.openxmlformats.org/officeDocument/2006/customXml" ds:itemID="{8557DD59-5F3F-4396-9339-AA7511792DE4}"/>
</file>

<file path=customXml/itemProps2.xml><?xml version="1.0" encoding="utf-8"?>
<ds:datastoreItem xmlns:ds="http://schemas.openxmlformats.org/officeDocument/2006/customXml" ds:itemID="{94F70025-A12D-4131-BC41-395DB3591B9E}">
  <ds:schemaRefs>
    <ds:schemaRef ds:uri="http://schemas.microsoft.com/sharepoint/v3/contenttype/forms"/>
  </ds:schemaRefs>
</ds:datastoreItem>
</file>

<file path=customXml/itemProps3.xml><?xml version="1.0" encoding="utf-8"?>
<ds:datastoreItem xmlns:ds="http://schemas.openxmlformats.org/officeDocument/2006/customXml" ds:itemID="{DFF1E902-1684-4BA8-8CF1-E3834336B1B5}"/>
</file>

<file path=docProps/app.xml><?xml version="1.0" encoding="utf-8"?>
<Properties xmlns="http://schemas.openxmlformats.org/officeDocument/2006/extended-properties" xmlns:vt="http://schemas.openxmlformats.org/officeDocument/2006/docPropsVTypes">
  <Template>Oriel</Template>
  <TotalTime>2519</TotalTime>
  <Words>17628</Words>
  <Application>Microsoft Macintosh PowerPoint</Application>
  <PresentationFormat>On-screen Show (4:3)</PresentationFormat>
  <Paragraphs>472</Paragraphs>
  <Slides>43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Arial</vt:lpstr>
      <vt:lpstr>Calibri</vt:lpstr>
      <vt:lpstr>Century Schoolbook</vt:lpstr>
      <vt:lpstr>Courier New</vt:lpstr>
      <vt:lpstr>Wingdings</vt:lpstr>
      <vt:lpstr>Wingdings 2</vt:lpstr>
      <vt:lpstr>Oriel</vt:lpstr>
      <vt:lpstr>Training module</vt:lpstr>
      <vt:lpstr>An international initiative…</vt:lpstr>
      <vt:lpstr>Starting off</vt:lpstr>
      <vt:lpstr>Guidelines</vt:lpstr>
      <vt:lpstr>PowerPoint Presentation</vt:lpstr>
      <vt:lpstr>BASIC INFORMATION </vt:lpstr>
      <vt:lpstr>Question 1</vt:lpstr>
      <vt:lpstr>Question 2</vt:lpstr>
      <vt:lpstr>Question 3</vt:lpstr>
      <vt:lpstr>PowerPoint Presentation</vt:lpstr>
      <vt:lpstr>Question 4</vt:lpstr>
      <vt:lpstr>PowerPoint Presentation</vt:lpstr>
      <vt:lpstr>Question 6</vt:lpstr>
      <vt:lpstr>Question 7</vt:lpstr>
      <vt:lpstr>PowerPoint Presentation</vt:lpstr>
      <vt:lpstr>Guidelines</vt:lpstr>
      <vt:lpstr>Questions 8 &amp; 9</vt:lpstr>
      <vt:lpstr>PowerPoint Presentation</vt:lpstr>
      <vt:lpstr>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18-20 </vt:lpstr>
      <vt:lpstr>Question 17  </vt:lpstr>
      <vt:lpstr>Question 18</vt:lpstr>
      <vt:lpstr>Question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17  </vt:lpstr>
      <vt:lpstr>Question 18</vt:lpstr>
      <vt:lpstr>Question 19</vt:lpstr>
      <vt:lpstr>PowerPoint Presentation</vt:lpstr>
      <vt:lpstr>Question 20</vt:lpstr>
      <vt:lpstr>Code all persons in the story.   - Use a new row for each person.  - And skip a line to code next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GMMP 2009/2010 Training module</dc:title>
  <dc:creator>WACC</dc:creator>
  <cp:lastModifiedBy>Rodrigo Molina</cp:lastModifiedBy>
  <cp:revision>223</cp:revision>
  <dcterms:created xsi:type="dcterms:W3CDTF">2009-07-03T16:47:36Z</dcterms:created>
  <dcterms:modified xsi:type="dcterms:W3CDTF">2025-04-15T16:36:35Z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0x010100E96E348FBA221549919F086FC18BF265</vt:lpwstr>
  </property>
</Properties>
</file>