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1.xml" ContentType="application/vnd.openxmlformats-officedocument.presentationml.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309" r:id="rId31"/>
    <p:sldId id="286" r:id="rId32"/>
    <p:sldId id="287" r:id="rId33"/>
    <p:sldId id="288" r:id="rId34"/>
    <p:sldId id="289" r:id="rId35"/>
    <p:sldId id="290" r:id="rId36"/>
    <p:sldId id="291" r:id="rId37"/>
    <p:sldId id="306" r:id="rId38"/>
    <p:sldId id="308" r:id="rId39"/>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Schoolbook"/>
        <a:ea typeface="Century Schoolbook"/>
        <a:cs typeface="Century Schoolbook"/>
        <a:sym typeface="Century Schoolbook"/>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Schoolbook"/>
        <a:ea typeface="Century Schoolbook"/>
        <a:cs typeface="Century Schoolbook"/>
        <a:sym typeface="Century Schoolbook"/>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Schoolbook"/>
        <a:ea typeface="Century Schoolbook"/>
        <a:cs typeface="Century Schoolbook"/>
        <a:sym typeface="Century Schoolbook"/>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Schoolbook"/>
        <a:ea typeface="Century Schoolbook"/>
        <a:cs typeface="Century Schoolbook"/>
        <a:sym typeface="Century Schoolbook"/>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Schoolbook"/>
        <a:ea typeface="Century Schoolbook"/>
        <a:cs typeface="Century Schoolbook"/>
        <a:sym typeface="Century Schoolbook"/>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Schoolbook"/>
        <a:ea typeface="Century Schoolbook"/>
        <a:cs typeface="Century Schoolbook"/>
        <a:sym typeface="Century Schoolbook"/>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Schoolbook"/>
        <a:ea typeface="Century Schoolbook"/>
        <a:cs typeface="Century Schoolbook"/>
        <a:sym typeface="Century Schoolbook"/>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Schoolbook"/>
        <a:ea typeface="Century Schoolbook"/>
        <a:cs typeface="Century Schoolbook"/>
        <a:sym typeface="Century Schoolbook"/>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Schoolbook"/>
        <a:ea typeface="Century Schoolbook"/>
        <a:cs typeface="Century Schoolbook"/>
        <a:sym typeface="Century Schoolbook"/>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entury Schoolbook"/>
          <a:ea typeface="Century Schoolbook"/>
          <a:cs typeface="Century Schoolbook"/>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FCC"/>
          </a:solidFill>
        </a:fill>
      </a:tcStyle>
    </a:wholeTbl>
    <a:band2H>
      <a:tcTxStyle/>
      <a:tcStyle>
        <a:tcBdr/>
        <a:fill>
          <a:solidFill>
            <a:srgbClr val="FCF0E7"/>
          </a:solidFill>
        </a:fill>
      </a:tcStyle>
    </a:band2H>
    <a:firstCol>
      <a:tcTxStyle b="on" i="off">
        <a:font>
          <a:latin typeface="Century Schoolbook"/>
          <a:ea typeface="Century Schoolbook"/>
          <a:cs typeface="Century Schoolbook"/>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entury Schoolbook"/>
          <a:ea typeface="Century Schoolbook"/>
          <a:cs typeface="Century Schoolbook"/>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entury Schoolbook"/>
          <a:ea typeface="Century Schoolbook"/>
          <a:cs typeface="Century Schoolbook"/>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entury Schoolbook"/>
          <a:ea typeface="Century Schoolbook"/>
          <a:cs typeface="Century Schoolbook"/>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Century Schoolbook"/>
          <a:ea typeface="Century Schoolbook"/>
          <a:cs typeface="Century Schoolbook"/>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entury Schoolbook"/>
          <a:ea typeface="Century Schoolbook"/>
          <a:cs typeface="Century Schoolbook"/>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entury Schoolbook"/>
          <a:ea typeface="Century Schoolbook"/>
          <a:cs typeface="Century Schoolbook"/>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entury Schoolbook"/>
          <a:ea typeface="Century Schoolbook"/>
          <a:cs typeface="Century Schoolbook"/>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Century Schoolbook"/>
          <a:ea typeface="Century Schoolbook"/>
          <a:cs typeface="Century Schoolbook"/>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entury Schoolbook"/>
          <a:ea typeface="Century Schoolbook"/>
          <a:cs typeface="Century Schoolbook"/>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entury Schoolbook"/>
          <a:ea typeface="Century Schoolbook"/>
          <a:cs typeface="Century Schoolbook"/>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entury Schoolbook"/>
          <a:ea typeface="Century Schoolbook"/>
          <a:cs typeface="Century Schoolbook"/>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entury Schoolbook"/>
          <a:ea typeface="Century Schoolbook"/>
          <a:cs typeface="Century Schoolbook"/>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entury Schoolbook"/>
          <a:ea typeface="Century Schoolbook"/>
          <a:cs typeface="Century Schoolbook"/>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entury Schoolbook"/>
          <a:ea typeface="Century Schoolbook"/>
          <a:cs typeface="Century Schoolbook"/>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entury Schoolbook"/>
          <a:ea typeface="Century Schoolbook"/>
          <a:cs typeface="Century Schoolbook"/>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entury Schoolbook"/>
          <a:ea typeface="Century Schoolbook"/>
          <a:cs typeface="Century Schoolbook"/>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entury Schoolbook"/>
          <a:ea typeface="Century Schoolbook"/>
          <a:cs typeface="Century Schoolbook"/>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entury Schoolbook"/>
          <a:ea typeface="Century Schoolbook"/>
          <a:cs typeface="Century Schoolbook"/>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entury Schoolbook"/>
          <a:ea typeface="Century Schoolbook"/>
          <a:cs typeface="Century Schoolbook"/>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Century Schoolbook"/>
          <a:ea typeface="Century Schoolbook"/>
          <a:cs typeface="Century Schoolbook"/>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entury Schoolbook"/>
          <a:ea typeface="Century Schoolbook"/>
          <a:cs typeface="Century Schoolbook"/>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entury Schoolbook"/>
          <a:ea typeface="Century Schoolbook"/>
          <a:cs typeface="Century Schoolbook"/>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p:cViewPr varScale="1">
        <p:scale>
          <a:sx n="120" d="100"/>
          <a:sy n="120" d="100"/>
        </p:scale>
        <p:origin x="1944" y="25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9" name="Shape 119"/>
          <p:cNvSpPr>
            <a:spLocks noGrp="1" noRot="1" noChangeAspect="1"/>
          </p:cNvSpPr>
          <p:nvPr>
            <p:ph type="sldImg"/>
          </p:nvPr>
        </p:nvSpPr>
        <p:spPr>
          <a:xfrm>
            <a:off x="1143000" y="685800"/>
            <a:ext cx="4572000" cy="3429000"/>
          </a:xfrm>
          <a:prstGeom prst="rect">
            <a:avLst/>
          </a:prstGeom>
        </p:spPr>
        <p:txBody>
          <a:bodyPr/>
          <a:lstStyle/>
          <a:p>
            <a:endParaRPr/>
          </a:p>
        </p:txBody>
      </p:sp>
      <p:sp>
        <p:nvSpPr>
          <p:cNvPr id="120" name="Shape 12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Calibri"/>
      </a:defRPr>
    </a:lvl1pPr>
    <a:lvl2pPr indent="228600" latinLnBrk="0">
      <a:spcBef>
        <a:spcPts val="400"/>
      </a:spcBef>
      <a:defRPr sz="1200">
        <a:latin typeface="+mj-lt"/>
        <a:ea typeface="+mj-ea"/>
        <a:cs typeface="+mj-cs"/>
        <a:sym typeface="Calibri"/>
      </a:defRPr>
    </a:lvl2pPr>
    <a:lvl3pPr indent="457200" latinLnBrk="0">
      <a:spcBef>
        <a:spcPts val="400"/>
      </a:spcBef>
      <a:defRPr sz="1200">
        <a:latin typeface="+mj-lt"/>
        <a:ea typeface="+mj-ea"/>
        <a:cs typeface="+mj-cs"/>
        <a:sym typeface="Calibri"/>
      </a:defRPr>
    </a:lvl3pPr>
    <a:lvl4pPr indent="685800" latinLnBrk="0">
      <a:spcBef>
        <a:spcPts val="400"/>
      </a:spcBef>
      <a:defRPr sz="1200">
        <a:latin typeface="+mj-lt"/>
        <a:ea typeface="+mj-ea"/>
        <a:cs typeface="+mj-cs"/>
        <a:sym typeface="Calibri"/>
      </a:defRPr>
    </a:lvl4pPr>
    <a:lvl5pPr indent="914400" latinLnBrk="0">
      <a:spcBef>
        <a:spcPts val="400"/>
      </a:spcBef>
      <a:defRPr sz="1200">
        <a:latin typeface="+mj-lt"/>
        <a:ea typeface="+mj-ea"/>
        <a:cs typeface="+mj-cs"/>
        <a:sym typeface="Calibri"/>
      </a:defRPr>
    </a:lvl5pPr>
    <a:lvl6pPr indent="1143000" latinLnBrk="0">
      <a:spcBef>
        <a:spcPts val="400"/>
      </a:spcBef>
      <a:defRPr sz="1200">
        <a:latin typeface="+mj-lt"/>
        <a:ea typeface="+mj-ea"/>
        <a:cs typeface="+mj-cs"/>
        <a:sym typeface="Calibri"/>
      </a:defRPr>
    </a:lvl6pPr>
    <a:lvl7pPr indent="1371600" latinLnBrk="0">
      <a:spcBef>
        <a:spcPts val="400"/>
      </a:spcBef>
      <a:defRPr sz="1200">
        <a:latin typeface="+mj-lt"/>
        <a:ea typeface="+mj-ea"/>
        <a:cs typeface="+mj-cs"/>
        <a:sym typeface="Calibri"/>
      </a:defRPr>
    </a:lvl7pPr>
    <a:lvl8pPr indent="1600200" latinLnBrk="0">
      <a:spcBef>
        <a:spcPts val="400"/>
      </a:spcBef>
      <a:defRPr sz="1200">
        <a:latin typeface="+mj-lt"/>
        <a:ea typeface="+mj-ea"/>
        <a:cs typeface="+mj-cs"/>
        <a:sym typeface="Calibri"/>
      </a:defRPr>
    </a:lvl8pPr>
    <a:lvl9pPr indent="1828800" latinLnBrk="0">
      <a:spcBef>
        <a:spcPts val="400"/>
      </a:spcBef>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64164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24" name="Rectangle"/>
          <p:cNvSpPr/>
          <p:nvPr/>
        </p:nvSpPr>
        <p:spPr>
          <a:xfrm>
            <a:off x="381000" y="0"/>
            <a:ext cx="609600" cy="6858000"/>
          </a:xfrm>
          <a:prstGeom prst="rect">
            <a:avLst/>
          </a:prstGeom>
          <a:solidFill>
            <a:srgbClr val="F6CEAD">
              <a:alpha val="54116"/>
            </a:srgbClr>
          </a:solidFill>
          <a:ln w="12700">
            <a:miter lim="400000"/>
          </a:ln>
        </p:spPr>
        <p:txBody>
          <a:bodyPr lIns="45719" rIns="45719" anchor="ctr"/>
          <a:lstStyle/>
          <a:p>
            <a:pPr algn="ctr">
              <a:defRPr>
                <a:solidFill>
                  <a:srgbClr val="FFFFFF"/>
                </a:solidFill>
              </a:defRPr>
            </a:pPr>
            <a:endParaRPr/>
          </a:p>
        </p:txBody>
      </p:sp>
      <p:sp>
        <p:nvSpPr>
          <p:cNvPr id="25" name="Rectangle"/>
          <p:cNvSpPr/>
          <p:nvPr/>
        </p:nvSpPr>
        <p:spPr>
          <a:xfrm>
            <a:off x="276225" y="0"/>
            <a:ext cx="104775" cy="6858000"/>
          </a:xfrm>
          <a:prstGeom prst="rect">
            <a:avLst/>
          </a:prstGeom>
          <a:solidFill>
            <a:srgbClr val="F9E0CD">
              <a:alpha val="36077"/>
            </a:srgbClr>
          </a:solidFill>
          <a:ln w="12700">
            <a:miter lim="400000"/>
          </a:ln>
        </p:spPr>
        <p:txBody>
          <a:bodyPr lIns="45719" rIns="45719" anchor="ctr"/>
          <a:lstStyle/>
          <a:p>
            <a:pPr algn="ctr">
              <a:defRPr>
                <a:solidFill>
                  <a:srgbClr val="FFFFFF"/>
                </a:solidFill>
              </a:defRPr>
            </a:pPr>
            <a:endParaRPr/>
          </a:p>
        </p:txBody>
      </p:sp>
      <p:sp>
        <p:nvSpPr>
          <p:cNvPr id="26" name="Rectangle"/>
          <p:cNvSpPr/>
          <p:nvPr/>
        </p:nvSpPr>
        <p:spPr>
          <a:xfrm>
            <a:off x="990600" y="0"/>
            <a:ext cx="182563" cy="6858000"/>
          </a:xfrm>
          <a:prstGeom prst="rect">
            <a:avLst/>
          </a:prstGeom>
          <a:solidFill>
            <a:srgbClr val="F9E0CD">
              <a:alpha val="70195"/>
            </a:srgbClr>
          </a:solidFill>
          <a:ln w="12700">
            <a:miter lim="400000"/>
          </a:ln>
        </p:spPr>
        <p:txBody>
          <a:bodyPr lIns="45719" rIns="45719" anchor="ctr"/>
          <a:lstStyle/>
          <a:p>
            <a:pPr algn="ctr">
              <a:defRPr>
                <a:solidFill>
                  <a:srgbClr val="FFFFFF"/>
                </a:solidFill>
              </a:defRPr>
            </a:pPr>
            <a:endParaRPr/>
          </a:p>
        </p:txBody>
      </p:sp>
      <p:sp>
        <p:nvSpPr>
          <p:cNvPr id="27" name="Rectangle"/>
          <p:cNvSpPr/>
          <p:nvPr/>
        </p:nvSpPr>
        <p:spPr>
          <a:xfrm>
            <a:off x="1141412" y="0"/>
            <a:ext cx="230188" cy="6858000"/>
          </a:xfrm>
          <a:prstGeom prst="rect">
            <a:avLst/>
          </a:prstGeom>
          <a:solidFill>
            <a:srgbClr val="FCF0E8">
              <a:alpha val="70979"/>
            </a:srgbClr>
          </a:solidFill>
          <a:ln w="12700">
            <a:miter lim="400000"/>
          </a:ln>
        </p:spPr>
        <p:txBody>
          <a:bodyPr lIns="45719" rIns="45719" anchor="ctr"/>
          <a:lstStyle/>
          <a:p>
            <a:pPr algn="ctr">
              <a:defRPr>
                <a:solidFill>
                  <a:srgbClr val="FFFFFF"/>
                </a:solidFill>
              </a:defRPr>
            </a:pPr>
            <a:endParaRPr/>
          </a:p>
        </p:txBody>
      </p:sp>
      <p:sp>
        <p:nvSpPr>
          <p:cNvPr id="28" name="Line"/>
          <p:cNvSpPr/>
          <p:nvPr/>
        </p:nvSpPr>
        <p:spPr>
          <a:xfrm flipH="1">
            <a:off x="106362" y="0"/>
            <a:ext cx="1" cy="6858001"/>
          </a:xfrm>
          <a:prstGeom prst="line">
            <a:avLst/>
          </a:prstGeom>
          <a:ln w="57150">
            <a:solidFill>
              <a:srgbClr val="F6CEAD">
                <a:alpha val="72940"/>
              </a:srgbClr>
            </a:solidFill>
          </a:ln>
        </p:spPr>
        <p:txBody>
          <a:bodyPr lIns="45719" rIns="45719"/>
          <a:lstStyle/>
          <a:p>
            <a:endParaRPr/>
          </a:p>
        </p:txBody>
      </p:sp>
      <p:sp>
        <p:nvSpPr>
          <p:cNvPr id="29" name="Line"/>
          <p:cNvSpPr/>
          <p:nvPr/>
        </p:nvSpPr>
        <p:spPr>
          <a:xfrm flipH="1">
            <a:off x="914399" y="0"/>
            <a:ext cx="2" cy="6858001"/>
          </a:xfrm>
          <a:prstGeom prst="line">
            <a:avLst/>
          </a:prstGeom>
          <a:ln w="57150">
            <a:solidFill>
              <a:srgbClr val="FCF0E8">
                <a:alpha val="83135"/>
              </a:srgbClr>
            </a:solidFill>
          </a:ln>
        </p:spPr>
        <p:txBody>
          <a:bodyPr lIns="45719" rIns="45719"/>
          <a:lstStyle/>
          <a:p>
            <a:endParaRPr/>
          </a:p>
        </p:txBody>
      </p:sp>
      <p:sp>
        <p:nvSpPr>
          <p:cNvPr id="30" name="Line"/>
          <p:cNvSpPr/>
          <p:nvPr/>
        </p:nvSpPr>
        <p:spPr>
          <a:xfrm flipH="1">
            <a:off x="854074" y="0"/>
            <a:ext cx="2" cy="6858001"/>
          </a:xfrm>
          <a:prstGeom prst="line">
            <a:avLst/>
          </a:prstGeom>
          <a:ln w="57150">
            <a:solidFill>
              <a:srgbClr val="F6CEAD"/>
            </a:solidFill>
          </a:ln>
        </p:spPr>
        <p:txBody>
          <a:bodyPr lIns="45719" rIns="45719"/>
          <a:lstStyle/>
          <a:p>
            <a:endParaRPr/>
          </a:p>
        </p:txBody>
      </p:sp>
      <p:sp>
        <p:nvSpPr>
          <p:cNvPr id="31" name="Line"/>
          <p:cNvSpPr/>
          <p:nvPr/>
        </p:nvSpPr>
        <p:spPr>
          <a:xfrm flipH="1">
            <a:off x="1727199" y="0"/>
            <a:ext cx="2" cy="6858001"/>
          </a:xfrm>
          <a:prstGeom prst="line">
            <a:avLst/>
          </a:prstGeom>
          <a:ln w="28575">
            <a:solidFill>
              <a:srgbClr val="F6CEAD">
                <a:alpha val="81959"/>
              </a:srgbClr>
            </a:solidFill>
          </a:ln>
        </p:spPr>
        <p:txBody>
          <a:bodyPr lIns="45719" rIns="45719"/>
          <a:lstStyle/>
          <a:p>
            <a:endParaRPr/>
          </a:p>
        </p:txBody>
      </p:sp>
      <p:sp>
        <p:nvSpPr>
          <p:cNvPr id="32" name="Line"/>
          <p:cNvSpPr/>
          <p:nvPr/>
        </p:nvSpPr>
        <p:spPr>
          <a:xfrm flipH="1">
            <a:off x="1066799" y="0"/>
            <a:ext cx="2" cy="6858001"/>
          </a:xfrm>
          <a:prstGeom prst="line">
            <a:avLst/>
          </a:prstGeom>
          <a:ln>
            <a:solidFill>
              <a:srgbClr val="F6CEAD"/>
            </a:solidFill>
          </a:ln>
        </p:spPr>
        <p:txBody>
          <a:bodyPr lIns="45719" rIns="45719"/>
          <a:lstStyle/>
          <a:p>
            <a:endParaRPr/>
          </a:p>
        </p:txBody>
      </p:sp>
      <p:sp>
        <p:nvSpPr>
          <p:cNvPr id="33" name="Line"/>
          <p:cNvSpPr/>
          <p:nvPr/>
        </p:nvSpPr>
        <p:spPr>
          <a:xfrm flipH="1">
            <a:off x="9113837" y="0"/>
            <a:ext cx="1" cy="6858001"/>
          </a:xfrm>
          <a:prstGeom prst="line">
            <a:avLst/>
          </a:prstGeom>
          <a:ln w="57150">
            <a:solidFill>
              <a:srgbClr val="F6CEAD"/>
            </a:solidFill>
          </a:ln>
        </p:spPr>
        <p:txBody>
          <a:bodyPr lIns="45719" rIns="45719"/>
          <a:lstStyle/>
          <a:p>
            <a:endParaRPr/>
          </a:p>
        </p:txBody>
      </p:sp>
      <p:sp>
        <p:nvSpPr>
          <p:cNvPr id="34" name="Rectangle"/>
          <p:cNvSpPr/>
          <p:nvPr/>
        </p:nvSpPr>
        <p:spPr>
          <a:xfrm>
            <a:off x="1219200" y="0"/>
            <a:ext cx="76200" cy="6858000"/>
          </a:xfrm>
          <a:prstGeom prst="rect">
            <a:avLst/>
          </a:prstGeom>
          <a:solidFill>
            <a:srgbClr val="F6CEAD">
              <a:alpha val="50979"/>
            </a:srgbClr>
          </a:solidFill>
          <a:ln w="12700">
            <a:miter lim="400000"/>
          </a:ln>
        </p:spPr>
        <p:txBody>
          <a:bodyPr lIns="45719" rIns="45719" anchor="ctr"/>
          <a:lstStyle/>
          <a:p>
            <a:pPr algn="ctr">
              <a:defRPr>
                <a:solidFill>
                  <a:srgbClr val="FFFFFF"/>
                </a:solidFill>
              </a:defRPr>
            </a:pPr>
            <a:endParaRPr/>
          </a:p>
        </p:txBody>
      </p:sp>
      <p:sp>
        <p:nvSpPr>
          <p:cNvPr id="35" name="Circle"/>
          <p:cNvSpPr/>
          <p:nvPr/>
        </p:nvSpPr>
        <p:spPr>
          <a:xfrm>
            <a:off x="609600" y="3429000"/>
            <a:ext cx="1295400" cy="1295400"/>
          </a:xfrm>
          <a:prstGeom prst="ellipse">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36" name="Circle"/>
          <p:cNvSpPr/>
          <p:nvPr/>
        </p:nvSpPr>
        <p:spPr>
          <a:xfrm>
            <a:off x="1309687" y="4867275"/>
            <a:ext cx="641351" cy="641350"/>
          </a:xfrm>
          <a:prstGeom prst="ellipse">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37" name="Circle"/>
          <p:cNvSpPr/>
          <p:nvPr/>
        </p:nvSpPr>
        <p:spPr>
          <a:xfrm>
            <a:off x="1090612" y="5500687"/>
            <a:ext cx="138113" cy="136526"/>
          </a:xfrm>
          <a:prstGeom prst="ellipse">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38" name="Circle"/>
          <p:cNvSpPr/>
          <p:nvPr/>
        </p:nvSpPr>
        <p:spPr>
          <a:xfrm>
            <a:off x="1663700" y="5788025"/>
            <a:ext cx="274638" cy="274638"/>
          </a:xfrm>
          <a:prstGeom prst="ellipse">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39" name="Circle"/>
          <p:cNvSpPr/>
          <p:nvPr/>
        </p:nvSpPr>
        <p:spPr>
          <a:xfrm>
            <a:off x="1905000" y="4495800"/>
            <a:ext cx="365125" cy="365125"/>
          </a:xfrm>
          <a:prstGeom prst="ellipse">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40" name="Slide Number"/>
          <p:cNvSpPr txBox="1">
            <a:spLocks noGrp="1"/>
          </p:cNvSpPr>
          <p:nvPr>
            <p:ph type="sldNum" sz="quarter" idx="2"/>
          </p:nvPr>
        </p:nvSpPr>
        <p:spPr>
          <a:xfrm>
            <a:off x="1476196" y="5034280"/>
            <a:ext cx="308333" cy="307340"/>
          </a:xfrm>
          <a:prstGeom prst="rect">
            <a:avLst/>
          </a:prstGeom>
        </p:spPr>
        <p:txBody>
          <a:bodyPr/>
          <a:lstStyle/>
          <a:p>
            <a:fld id="{86CB4B4D-7CA3-9044-876B-883B54F8677D}" type="slidenum">
              <a:t>‹#›</a:t>
            </a:fld>
            <a:endParaRPr/>
          </a:p>
        </p:txBody>
      </p:sp>
      <p:pic>
        <p:nvPicPr>
          <p:cNvPr id="3" name="Picture 2" descr="A person and person sitting on a globe&#10;&#10;AI-generated content may be incorrect.">
            <a:extLst>
              <a:ext uri="{FF2B5EF4-FFF2-40B4-BE49-F238E27FC236}">
                <a16:creationId xmlns:a16="http://schemas.microsoft.com/office/drawing/2014/main" id="{604B98D4-BD7B-314B-1080-8CF6A04B0F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8607" y="0"/>
            <a:ext cx="499031" cy="698643"/>
          </a:xfrm>
          <a:prstGeom prst="rect">
            <a:avLst/>
          </a:prstGeom>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54" name="Rectangle"/>
          <p:cNvSpPr/>
          <p:nvPr/>
        </p:nvSpPr>
        <p:spPr>
          <a:xfrm>
            <a:off x="381000" y="0"/>
            <a:ext cx="609600" cy="6858000"/>
          </a:xfrm>
          <a:prstGeom prst="rect">
            <a:avLst/>
          </a:prstGeom>
          <a:solidFill>
            <a:srgbClr val="F6CEAD">
              <a:alpha val="54116"/>
            </a:srgbClr>
          </a:solidFill>
          <a:ln w="12700">
            <a:miter lim="400000"/>
          </a:ln>
        </p:spPr>
        <p:txBody>
          <a:bodyPr lIns="45719" rIns="45719" anchor="ctr"/>
          <a:lstStyle/>
          <a:p>
            <a:pPr algn="ctr">
              <a:defRPr>
                <a:solidFill>
                  <a:srgbClr val="FFFFFF"/>
                </a:solidFill>
              </a:defRPr>
            </a:pPr>
            <a:endParaRPr/>
          </a:p>
        </p:txBody>
      </p:sp>
      <p:sp>
        <p:nvSpPr>
          <p:cNvPr id="55" name="Rectangle"/>
          <p:cNvSpPr/>
          <p:nvPr/>
        </p:nvSpPr>
        <p:spPr>
          <a:xfrm>
            <a:off x="276225" y="0"/>
            <a:ext cx="104775" cy="6858000"/>
          </a:xfrm>
          <a:prstGeom prst="rect">
            <a:avLst/>
          </a:prstGeom>
          <a:solidFill>
            <a:srgbClr val="F9E0CD">
              <a:alpha val="36077"/>
            </a:srgbClr>
          </a:solidFill>
          <a:ln w="12700">
            <a:miter lim="400000"/>
          </a:ln>
        </p:spPr>
        <p:txBody>
          <a:bodyPr lIns="45719" rIns="45719" anchor="ctr"/>
          <a:lstStyle/>
          <a:p>
            <a:pPr algn="ctr">
              <a:defRPr>
                <a:solidFill>
                  <a:srgbClr val="FFFFFF"/>
                </a:solidFill>
              </a:defRPr>
            </a:pPr>
            <a:endParaRPr/>
          </a:p>
        </p:txBody>
      </p:sp>
      <p:sp>
        <p:nvSpPr>
          <p:cNvPr id="56" name="Rectangle"/>
          <p:cNvSpPr/>
          <p:nvPr/>
        </p:nvSpPr>
        <p:spPr>
          <a:xfrm>
            <a:off x="990600" y="0"/>
            <a:ext cx="182563" cy="6858000"/>
          </a:xfrm>
          <a:prstGeom prst="rect">
            <a:avLst/>
          </a:prstGeom>
          <a:solidFill>
            <a:srgbClr val="F9E0CD">
              <a:alpha val="70195"/>
            </a:srgbClr>
          </a:solidFill>
          <a:ln w="12700">
            <a:miter lim="400000"/>
          </a:ln>
        </p:spPr>
        <p:txBody>
          <a:bodyPr lIns="45719" rIns="45719" anchor="ctr"/>
          <a:lstStyle/>
          <a:p>
            <a:pPr algn="ctr">
              <a:defRPr>
                <a:solidFill>
                  <a:srgbClr val="FFFFFF"/>
                </a:solidFill>
              </a:defRPr>
            </a:pPr>
            <a:endParaRPr/>
          </a:p>
        </p:txBody>
      </p:sp>
      <p:sp>
        <p:nvSpPr>
          <p:cNvPr id="57" name="Rectangle"/>
          <p:cNvSpPr/>
          <p:nvPr/>
        </p:nvSpPr>
        <p:spPr>
          <a:xfrm>
            <a:off x="1141412" y="0"/>
            <a:ext cx="230188" cy="6858000"/>
          </a:xfrm>
          <a:prstGeom prst="rect">
            <a:avLst/>
          </a:prstGeom>
          <a:solidFill>
            <a:srgbClr val="FCF0E8">
              <a:alpha val="70979"/>
            </a:srgbClr>
          </a:solidFill>
          <a:ln w="12700">
            <a:miter lim="400000"/>
          </a:ln>
        </p:spPr>
        <p:txBody>
          <a:bodyPr lIns="45719" rIns="45719" anchor="ctr"/>
          <a:lstStyle/>
          <a:p>
            <a:pPr algn="ctr">
              <a:defRPr>
                <a:solidFill>
                  <a:srgbClr val="FFFFFF"/>
                </a:solidFill>
              </a:defRPr>
            </a:pPr>
            <a:endParaRPr/>
          </a:p>
        </p:txBody>
      </p:sp>
      <p:sp>
        <p:nvSpPr>
          <p:cNvPr id="58" name="Line"/>
          <p:cNvSpPr/>
          <p:nvPr/>
        </p:nvSpPr>
        <p:spPr>
          <a:xfrm flipH="1">
            <a:off x="106362" y="0"/>
            <a:ext cx="1" cy="6858001"/>
          </a:xfrm>
          <a:prstGeom prst="line">
            <a:avLst/>
          </a:prstGeom>
          <a:ln w="57150">
            <a:solidFill>
              <a:srgbClr val="F6CEAD">
                <a:alpha val="72940"/>
              </a:srgbClr>
            </a:solidFill>
          </a:ln>
        </p:spPr>
        <p:txBody>
          <a:bodyPr lIns="45719" rIns="45719"/>
          <a:lstStyle/>
          <a:p>
            <a:endParaRPr/>
          </a:p>
        </p:txBody>
      </p:sp>
      <p:sp>
        <p:nvSpPr>
          <p:cNvPr id="59" name="Line"/>
          <p:cNvSpPr/>
          <p:nvPr/>
        </p:nvSpPr>
        <p:spPr>
          <a:xfrm flipH="1">
            <a:off x="914399" y="0"/>
            <a:ext cx="2" cy="6858001"/>
          </a:xfrm>
          <a:prstGeom prst="line">
            <a:avLst/>
          </a:prstGeom>
          <a:ln w="57150">
            <a:solidFill>
              <a:srgbClr val="FCF0E8">
                <a:alpha val="83135"/>
              </a:srgbClr>
            </a:solidFill>
          </a:ln>
        </p:spPr>
        <p:txBody>
          <a:bodyPr lIns="45719" rIns="45719"/>
          <a:lstStyle/>
          <a:p>
            <a:endParaRPr/>
          </a:p>
        </p:txBody>
      </p:sp>
      <p:sp>
        <p:nvSpPr>
          <p:cNvPr id="60" name="Line"/>
          <p:cNvSpPr/>
          <p:nvPr/>
        </p:nvSpPr>
        <p:spPr>
          <a:xfrm flipH="1">
            <a:off x="854074" y="0"/>
            <a:ext cx="2" cy="6858001"/>
          </a:xfrm>
          <a:prstGeom prst="line">
            <a:avLst/>
          </a:prstGeom>
          <a:ln w="57150">
            <a:solidFill>
              <a:srgbClr val="F6CEAD"/>
            </a:solidFill>
          </a:ln>
        </p:spPr>
        <p:txBody>
          <a:bodyPr lIns="45719" rIns="45719"/>
          <a:lstStyle/>
          <a:p>
            <a:endParaRPr/>
          </a:p>
        </p:txBody>
      </p:sp>
      <p:sp>
        <p:nvSpPr>
          <p:cNvPr id="61" name="Line"/>
          <p:cNvSpPr/>
          <p:nvPr/>
        </p:nvSpPr>
        <p:spPr>
          <a:xfrm flipH="1">
            <a:off x="1727199" y="0"/>
            <a:ext cx="2" cy="6858001"/>
          </a:xfrm>
          <a:prstGeom prst="line">
            <a:avLst/>
          </a:prstGeom>
          <a:ln w="28575">
            <a:solidFill>
              <a:srgbClr val="F6CEAD">
                <a:alpha val="81959"/>
              </a:srgbClr>
            </a:solidFill>
          </a:ln>
        </p:spPr>
        <p:txBody>
          <a:bodyPr lIns="45719" rIns="45719"/>
          <a:lstStyle/>
          <a:p>
            <a:endParaRPr/>
          </a:p>
        </p:txBody>
      </p:sp>
      <p:sp>
        <p:nvSpPr>
          <p:cNvPr id="62" name="Line"/>
          <p:cNvSpPr/>
          <p:nvPr/>
        </p:nvSpPr>
        <p:spPr>
          <a:xfrm flipH="1">
            <a:off x="1066799" y="0"/>
            <a:ext cx="2" cy="6858001"/>
          </a:xfrm>
          <a:prstGeom prst="line">
            <a:avLst/>
          </a:prstGeom>
          <a:ln>
            <a:solidFill>
              <a:srgbClr val="F6CEAD"/>
            </a:solidFill>
          </a:ln>
        </p:spPr>
        <p:txBody>
          <a:bodyPr lIns="45719" rIns="45719"/>
          <a:lstStyle/>
          <a:p>
            <a:endParaRPr/>
          </a:p>
        </p:txBody>
      </p:sp>
      <p:sp>
        <p:nvSpPr>
          <p:cNvPr id="63" name="Rectangle"/>
          <p:cNvSpPr/>
          <p:nvPr/>
        </p:nvSpPr>
        <p:spPr>
          <a:xfrm>
            <a:off x="1219200" y="0"/>
            <a:ext cx="76200" cy="6858000"/>
          </a:xfrm>
          <a:prstGeom prst="rect">
            <a:avLst/>
          </a:prstGeom>
          <a:solidFill>
            <a:srgbClr val="F6CEAD">
              <a:alpha val="50979"/>
            </a:srgbClr>
          </a:solidFill>
          <a:ln w="12700">
            <a:miter lim="400000"/>
          </a:ln>
        </p:spPr>
        <p:txBody>
          <a:bodyPr lIns="45719" rIns="45719" anchor="ctr"/>
          <a:lstStyle/>
          <a:p>
            <a:pPr algn="ctr">
              <a:defRPr>
                <a:solidFill>
                  <a:srgbClr val="FFFFFF"/>
                </a:solidFill>
              </a:defRPr>
            </a:pPr>
            <a:endParaRPr/>
          </a:p>
        </p:txBody>
      </p:sp>
      <p:sp>
        <p:nvSpPr>
          <p:cNvPr id="64" name="Circle"/>
          <p:cNvSpPr/>
          <p:nvPr/>
        </p:nvSpPr>
        <p:spPr>
          <a:xfrm>
            <a:off x="609600" y="3429000"/>
            <a:ext cx="1295400" cy="1295400"/>
          </a:xfrm>
          <a:prstGeom prst="ellipse">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65" name="Oval"/>
          <p:cNvSpPr/>
          <p:nvPr/>
        </p:nvSpPr>
        <p:spPr>
          <a:xfrm>
            <a:off x="1323974" y="4867275"/>
            <a:ext cx="642939" cy="641350"/>
          </a:xfrm>
          <a:prstGeom prst="ellipse">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66" name="Circle"/>
          <p:cNvSpPr/>
          <p:nvPr/>
        </p:nvSpPr>
        <p:spPr>
          <a:xfrm>
            <a:off x="1090612" y="5500687"/>
            <a:ext cx="138113" cy="136526"/>
          </a:xfrm>
          <a:prstGeom prst="ellipse">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67" name="Circle"/>
          <p:cNvSpPr/>
          <p:nvPr/>
        </p:nvSpPr>
        <p:spPr>
          <a:xfrm>
            <a:off x="1663700" y="5791200"/>
            <a:ext cx="274638" cy="274638"/>
          </a:xfrm>
          <a:prstGeom prst="ellipse">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68" name="Circle"/>
          <p:cNvSpPr/>
          <p:nvPr/>
        </p:nvSpPr>
        <p:spPr>
          <a:xfrm>
            <a:off x="1879600" y="4479925"/>
            <a:ext cx="365125" cy="365125"/>
          </a:xfrm>
          <a:prstGeom prst="ellipse">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69" name="Line"/>
          <p:cNvSpPr/>
          <p:nvPr/>
        </p:nvSpPr>
        <p:spPr>
          <a:xfrm flipH="1">
            <a:off x="9097962" y="0"/>
            <a:ext cx="1" cy="6858001"/>
          </a:xfrm>
          <a:prstGeom prst="line">
            <a:avLst/>
          </a:prstGeom>
          <a:ln w="57150">
            <a:solidFill>
              <a:srgbClr val="F6CEAD"/>
            </a:solidFill>
          </a:ln>
        </p:spPr>
        <p:txBody>
          <a:bodyPr lIns="45719" rIns="45719"/>
          <a:lstStyle/>
          <a:p>
            <a:endParaRPr/>
          </a:p>
        </p:txBody>
      </p:sp>
      <p:sp>
        <p:nvSpPr>
          <p:cNvPr id="70" name="Title Text"/>
          <p:cNvSpPr txBox="1">
            <a:spLocks noGrp="1"/>
          </p:cNvSpPr>
          <p:nvPr>
            <p:ph type="title"/>
          </p:nvPr>
        </p:nvSpPr>
        <p:spPr>
          <a:xfrm>
            <a:off x="457200" y="274637"/>
            <a:ext cx="7467600" cy="1143001"/>
          </a:xfrm>
          <a:prstGeom prst="rect">
            <a:avLst/>
          </a:prstGeom>
        </p:spPr>
        <p:txBody>
          <a:bodyPr>
            <a:normAutofit/>
          </a:bodyPr>
          <a:lstStyle/>
          <a:p>
            <a:r>
              <a:t>Title Text</a:t>
            </a:r>
          </a:p>
        </p:txBody>
      </p:sp>
      <p:sp>
        <p:nvSpPr>
          <p:cNvPr id="71" name="Body Level One…"/>
          <p:cNvSpPr txBox="1">
            <a:spLocks noGrp="1"/>
          </p:cNvSpPr>
          <p:nvPr>
            <p:ph type="body" idx="1"/>
          </p:nvPr>
        </p:nvSpPr>
        <p:spPr>
          <a:xfrm>
            <a:off x="457200" y="1600200"/>
            <a:ext cx="7467600" cy="4873625"/>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72" name="Slide Number"/>
          <p:cNvSpPr txBox="1">
            <a:spLocks noGrp="1"/>
          </p:cNvSpPr>
          <p:nvPr>
            <p:ph type="sldNum" sz="quarter" idx="2"/>
          </p:nvPr>
        </p:nvSpPr>
        <p:spPr>
          <a:xfrm>
            <a:off x="1490483" y="5034280"/>
            <a:ext cx="308334" cy="307340"/>
          </a:xfrm>
          <a:prstGeom prst="rect">
            <a:avLst/>
          </a:prstGeom>
        </p:spPr>
        <p:txBody>
          <a:bodyPr/>
          <a:lstStyle/>
          <a:p>
            <a:fld id="{86CB4B4D-7CA3-9044-876B-883B54F8677D}" type="slidenum">
              <a:t>‹#›</a:t>
            </a:fld>
            <a:endParaRPr/>
          </a:p>
        </p:txBody>
      </p:sp>
      <p:pic>
        <p:nvPicPr>
          <p:cNvPr id="3" name="Picture 2" descr="A person and person sitting on a globe&#10;&#10;AI-generated content may be incorrect.">
            <a:extLst>
              <a:ext uri="{FF2B5EF4-FFF2-40B4-BE49-F238E27FC236}">
                <a16:creationId xmlns:a16="http://schemas.microsoft.com/office/drawing/2014/main" id="{08E9A15B-53C2-9861-F2E4-9EEE1DC788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98224" y="37047"/>
            <a:ext cx="339414" cy="475180"/>
          </a:xfrm>
          <a:prstGeom prst="rect">
            <a:avLst/>
          </a:prstGeom>
        </p:spPr>
      </p:pic>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79" name="Title Text"/>
          <p:cNvSpPr txBox="1">
            <a:spLocks noGrp="1"/>
          </p:cNvSpPr>
          <p:nvPr>
            <p:ph type="title"/>
          </p:nvPr>
        </p:nvSpPr>
        <p:spPr>
          <a:xfrm>
            <a:off x="457200" y="274637"/>
            <a:ext cx="7467600" cy="1143001"/>
          </a:xfrm>
          <a:prstGeom prst="rect">
            <a:avLst/>
          </a:prstGeom>
        </p:spPr>
        <p:txBody>
          <a:bodyPr>
            <a:normAutofit/>
          </a:bodyPr>
          <a:lstStyle/>
          <a:p>
            <a:r>
              <a:t>Title Text</a:t>
            </a:r>
          </a:p>
        </p:txBody>
      </p:sp>
      <p:sp>
        <p:nvSpPr>
          <p:cNvPr id="80" name="Body Level One…"/>
          <p:cNvSpPr txBox="1">
            <a:spLocks noGrp="1"/>
          </p:cNvSpPr>
          <p:nvPr>
            <p:ph type="body" idx="1"/>
          </p:nvPr>
        </p:nvSpPr>
        <p:spPr>
          <a:xfrm>
            <a:off x="457200" y="1600200"/>
            <a:ext cx="7467600" cy="4873625"/>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88" name="Line"/>
          <p:cNvSpPr/>
          <p:nvPr/>
        </p:nvSpPr>
        <p:spPr>
          <a:xfrm flipH="1">
            <a:off x="8762999" y="0"/>
            <a:ext cx="1" cy="6858001"/>
          </a:xfrm>
          <a:prstGeom prst="line">
            <a:avLst/>
          </a:prstGeom>
          <a:ln w="38100">
            <a:solidFill>
              <a:srgbClr val="F6CEAD">
                <a:alpha val="92939"/>
              </a:srgbClr>
            </a:solidFill>
          </a:ln>
        </p:spPr>
        <p:txBody>
          <a:bodyPr lIns="45719" rIns="45719"/>
          <a:lstStyle/>
          <a:p>
            <a:endParaRPr/>
          </a:p>
        </p:txBody>
      </p:sp>
      <p:sp>
        <p:nvSpPr>
          <p:cNvPr id="89" name="Line"/>
          <p:cNvSpPr/>
          <p:nvPr/>
        </p:nvSpPr>
        <p:spPr>
          <a:xfrm flipH="1">
            <a:off x="6248399" y="0"/>
            <a:ext cx="2" cy="6858001"/>
          </a:xfrm>
          <a:prstGeom prst="line">
            <a:avLst/>
          </a:prstGeom>
          <a:ln w="38100">
            <a:solidFill>
              <a:srgbClr val="F6CEAD"/>
            </a:solidFill>
          </a:ln>
        </p:spPr>
        <p:txBody>
          <a:bodyPr lIns="45719" rIns="45719"/>
          <a:lstStyle/>
          <a:p>
            <a:endParaRPr/>
          </a:p>
        </p:txBody>
      </p:sp>
      <p:sp>
        <p:nvSpPr>
          <p:cNvPr id="90" name="Line"/>
          <p:cNvSpPr/>
          <p:nvPr/>
        </p:nvSpPr>
        <p:spPr>
          <a:xfrm flipH="1">
            <a:off x="6192837" y="0"/>
            <a:ext cx="1" cy="6858001"/>
          </a:xfrm>
          <a:prstGeom prst="line">
            <a:avLst/>
          </a:prstGeom>
          <a:ln w="12700">
            <a:solidFill>
              <a:schemeClr val="accent1"/>
            </a:solidFill>
          </a:ln>
        </p:spPr>
        <p:txBody>
          <a:bodyPr lIns="45719" rIns="45719"/>
          <a:lstStyle/>
          <a:p>
            <a:endParaRPr/>
          </a:p>
        </p:txBody>
      </p:sp>
      <p:sp>
        <p:nvSpPr>
          <p:cNvPr id="91" name="Line"/>
          <p:cNvSpPr/>
          <p:nvPr/>
        </p:nvSpPr>
        <p:spPr>
          <a:xfrm flipH="1">
            <a:off x="8991599" y="0"/>
            <a:ext cx="1" cy="6858001"/>
          </a:xfrm>
          <a:prstGeom prst="line">
            <a:avLst/>
          </a:prstGeom>
          <a:ln w="19050">
            <a:solidFill>
              <a:schemeClr val="accent1"/>
            </a:solidFill>
          </a:ln>
        </p:spPr>
        <p:txBody>
          <a:bodyPr lIns="45719" rIns="45719"/>
          <a:lstStyle/>
          <a:p>
            <a:endParaRPr/>
          </a:p>
        </p:txBody>
      </p:sp>
      <p:sp>
        <p:nvSpPr>
          <p:cNvPr id="92" name="Rectangle"/>
          <p:cNvSpPr/>
          <p:nvPr/>
        </p:nvSpPr>
        <p:spPr>
          <a:xfrm>
            <a:off x="8839200" y="0"/>
            <a:ext cx="304800" cy="6858000"/>
          </a:xfrm>
          <a:prstGeom prst="rect">
            <a:avLst/>
          </a:prstGeom>
          <a:solidFill>
            <a:srgbClr val="F6CEAD">
              <a:alpha val="87057"/>
            </a:srgbClr>
          </a:solidFill>
          <a:ln w="12700">
            <a:miter lim="400000"/>
          </a:ln>
        </p:spPr>
        <p:txBody>
          <a:bodyPr lIns="45719" rIns="45719" anchor="ctr"/>
          <a:lstStyle/>
          <a:p>
            <a:pPr algn="ctr">
              <a:defRPr>
                <a:solidFill>
                  <a:srgbClr val="FFFFFF"/>
                </a:solidFill>
              </a:defRPr>
            </a:pPr>
            <a:endParaRPr/>
          </a:p>
        </p:txBody>
      </p:sp>
      <p:sp>
        <p:nvSpPr>
          <p:cNvPr id="93" name="Line"/>
          <p:cNvSpPr/>
          <p:nvPr/>
        </p:nvSpPr>
        <p:spPr>
          <a:xfrm flipH="1">
            <a:off x="8915399" y="0"/>
            <a:ext cx="1" cy="6858001"/>
          </a:xfrm>
          <a:prstGeom prst="line">
            <a:avLst/>
          </a:prstGeom>
          <a:ln>
            <a:solidFill>
              <a:schemeClr val="accent1"/>
            </a:solidFill>
          </a:ln>
        </p:spPr>
        <p:txBody>
          <a:bodyPr lIns="45719" rIns="45719"/>
          <a:lstStyle/>
          <a:p>
            <a:endParaRPr/>
          </a:p>
        </p:txBody>
      </p:sp>
      <p:sp>
        <p:nvSpPr>
          <p:cNvPr id="94" name="Circle"/>
          <p:cNvSpPr/>
          <p:nvPr/>
        </p:nvSpPr>
        <p:spPr>
          <a:xfrm>
            <a:off x="8156575" y="5715000"/>
            <a:ext cx="549275" cy="549275"/>
          </a:xfrm>
          <a:prstGeom prst="ellipse">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95" name="Title Text"/>
          <p:cNvSpPr txBox="1">
            <a:spLocks noGrp="1"/>
          </p:cNvSpPr>
          <p:nvPr>
            <p:ph type="title"/>
          </p:nvPr>
        </p:nvSpPr>
        <p:spPr>
          <a:xfrm>
            <a:off x="457200" y="274637"/>
            <a:ext cx="7467600" cy="1143001"/>
          </a:xfrm>
          <a:prstGeom prst="rect">
            <a:avLst/>
          </a:prstGeom>
        </p:spPr>
        <p:txBody>
          <a:bodyPr>
            <a:normAutofit/>
          </a:bodyPr>
          <a:lstStyle/>
          <a:p>
            <a:r>
              <a:t>Title Text</a:t>
            </a:r>
          </a:p>
        </p:txBody>
      </p:sp>
      <p:sp>
        <p:nvSpPr>
          <p:cNvPr id="96" name="Body Level One…"/>
          <p:cNvSpPr txBox="1">
            <a:spLocks noGrp="1"/>
          </p:cNvSpPr>
          <p:nvPr>
            <p:ph type="body" idx="1"/>
          </p:nvPr>
        </p:nvSpPr>
        <p:spPr>
          <a:xfrm>
            <a:off x="457200" y="1600200"/>
            <a:ext cx="7467600" cy="4873625"/>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97"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3" name="Picture 2" descr="A person and person sitting on a globe&#10;&#10;AI-generated content may be incorrect.">
            <a:extLst>
              <a:ext uri="{FF2B5EF4-FFF2-40B4-BE49-F238E27FC236}">
                <a16:creationId xmlns:a16="http://schemas.microsoft.com/office/drawing/2014/main" id="{BAAAF7B9-37FB-601D-5942-EDD2FF6003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7" y="6122027"/>
            <a:ext cx="525695" cy="735973"/>
          </a:xfrm>
          <a:prstGeom prst="rect">
            <a:avLst/>
          </a:prstGeom>
        </p:spPr>
      </p:pic>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104" name="Line"/>
          <p:cNvSpPr/>
          <p:nvPr/>
        </p:nvSpPr>
        <p:spPr>
          <a:xfrm flipH="1">
            <a:off x="8762999" y="0"/>
            <a:ext cx="1" cy="6858001"/>
          </a:xfrm>
          <a:prstGeom prst="line">
            <a:avLst/>
          </a:prstGeom>
          <a:ln w="38100">
            <a:solidFill>
              <a:srgbClr val="F6CEAD"/>
            </a:solidFill>
          </a:ln>
        </p:spPr>
        <p:txBody>
          <a:bodyPr lIns="45719" rIns="45719"/>
          <a:lstStyle/>
          <a:p>
            <a:endParaRPr/>
          </a:p>
        </p:txBody>
      </p:sp>
      <p:sp>
        <p:nvSpPr>
          <p:cNvPr id="105" name="Circle"/>
          <p:cNvSpPr/>
          <p:nvPr/>
        </p:nvSpPr>
        <p:spPr>
          <a:xfrm>
            <a:off x="8156575" y="5715000"/>
            <a:ext cx="549275" cy="549275"/>
          </a:xfrm>
          <a:prstGeom prst="ellipse">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106" name="Line"/>
          <p:cNvSpPr/>
          <p:nvPr/>
        </p:nvSpPr>
        <p:spPr>
          <a:xfrm flipH="1">
            <a:off x="8991599" y="0"/>
            <a:ext cx="1" cy="6858001"/>
          </a:xfrm>
          <a:prstGeom prst="line">
            <a:avLst/>
          </a:prstGeom>
          <a:ln>
            <a:solidFill>
              <a:srgbClr val="000000"/>
            </a:solidFill>
          </a:ln>
        </p:spPr>
        <p:txBody>
          <a:bodyPr lIns="45719" rIns="45719"/>
          <a:lstStyle/>
          <a:p>
            <a:endParaRPr/>
          </a:p>
        </p:txBody>
      </p:sp>
      <p:sp>
        <p:nvSpPr>
          <p:cNvPr id="107" name="Rectangle"/>
          <p:cNvSpPr/>
          <p:nvPr/>
        </p:nvSpPr>
        <p:spPr>
          <a:xfrm>
            <a:off x="8839200" y="0"/>
            <a:ext cx="304800" cy="6858000"/>
          </a:xfrm>
          <a:prstGeom prst="rect">
            <a:avLst/>
          </a:prstGeom>
          <a:solidFill>
            <a:srgbClr val="F6CEAD"/>
          </a:solidFill>
          <a:ln w="12700">
            <a:miter lim="400000"/>
          </a:ln>
        </p:spPr>
        <p:txBody>
          <a:bodyPr lIns="45719" rIns="45719" anchor="ctr"/>
          <a:lstStyle/>
          <a:p>
            <a:pPr algn="ctr">
              <a:defRPr>
                <a:solidFill>
                  <a:srgbClr val="FFFFFF"/>
                </a:solidFill>
              </a:defRPr>
            </a:pPr>
            <a:endParaRPr/>
          </a:p>
        </p:txBody>
      </p:sp>
      <p:sp>
        <p:nvSpPr>
          <p:cNvPr id="108" name="Line"/>
          <p:cNvSpPr/>
          <p:nvPr/>
        </p:nvSpPr>
        <p:spPr>
          <a:xfrm flipH="1">
            <a:off x="8915399" y="0"/>
            <a:ext cx="1" cy="6858001"/>
          </a:xfrm>
          <a:prstGeom prst="line">
            <a:avLst/>
          </a:prstGeom>
          <a:ln>
            <a:solidFill>
              <a:schemeClr val="accent1"/>
            </a:solidFill>
          </a:ln>
        </p:spPr>
        <p:txBody>
          <a:bodyPr lIns="45719" rIns="45719"/>
          <a:lstStyle/>
          <a:p>
            <a:endParaRPr/>
          </a:p>
        </p:txBody>
      </p:sp>
      <p:sp>
        <p:nvSpPr>
          <p:cNvPr id="109" name="Line"/>
          <p:cNvSpPr/>
          <p:nvPr/>
        </p:nvSpPr>
        <p:spPr>
          <a:xfrm flipH="1">
            <a:off x="6248399" y="0"/>
            <a:ext cx="2" cy="6858001"/>
          </a:xfrm>
          <a:prstGeom prst="line">
            <a:avLst/>
          </a:prstGeom>
          <a:ln w="38100">
            <a:solidFill>
              <a:srgbClr val="F6CEAD"/>
            </a:solidFill>
          </a:ln>
        </p:spPr>
        <p:txBody>
          <a:bodyPr lIns="45719" rIns="45719"/>
          <a:lstStyle/>
          <a:p>
            <a:endParaRPr/>
          </a:p>
        </p:txBody>
      </p:sp>
      <p:sp>
        <p:nvSpPr>
          <p:cNvPr id="110" name="Line"/>
          <p:cNvSpPr/>
          <p:nvPr/>
        </p:nvSpPr>
        <p:spPr>
          <a:xfrm flipH="1">
            <a:off x="6192837" y="0"/>
            <a:ext cx="1" cy="6858001"/>
          </a:xfrm>
          <a:prstGeom prst="line">
            <a:avLst/>
          </a:prstGeom>
          <a:ln w="12700">
            <a:solidFill>
              <a:schemeClr val="accent1"/>
            </a:solidFill>
          </a:ln>
        </p:spPr>
        <p:txBody>
          <a:bodyPr lIns="45719" rIns="45719"/>
          <a:lstStyle/>
          <a:p>
            <a:endParaRPr/>
          </a:p>
        </p:txBody>
      </p:sp>
      <p:sp>
        <p:nvSpPr>
          <p:cNvPr id="111" name="Title Text"/>
          <p:cNvSpPr txBox="1">
            <a:spLocks noGrp="1"/>
          </p:cNvSpPr>
          <p:nvPr>
            <p:ph type="title"/>
          </p:nvPr>
        </p:nvSpPr>
        <p:spPr>
          <a:xfrm>
            <a:off x="457200" y="274637"/>
            <a:ext cx="7467600" cy="1143001"/>
          </a:xfrm>
          <a:prstGeom prst="rect">
            <a:avLst/>
          </a:prstGeom>
        </p:spPr>
        <p:txBody>
          <a:bodyPr>
            <a:normAutofit/>
          </a:bodyPr>
          <a:lstStyle/>
          <a:p>
            <a:r>
              <a:t>Title Text</a:t>
            </a:r>
          </a:p>
        </p:txBody>
      </p:sp>
      <p:sp>
        <p:nvSpPr>
          <p:cNvPr id="112" name="Body Level One…"/>
          <p:cNvSpPr txBox="1">
            <a:spLocks noGrp="1"/>
          </p:cNvSpPr>
          <p:nvPr>
            <p:ph type="body" idx="1"/>
          </p:nvPr>
        </p:nvSpPr>
        <p:spPr>
          <a:xfrm>
            <a:off x="457200" y="1600200"/>
            <a:ext cx="7467600" cy="4873625"/>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13"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3" name="Picture 2" descr="A person and person sitting on a globe&#10;&#10;AI-generated content may be incorrect.">
            <a:extLst>
              <a:ext uri="{FF2B5EF4-FFF2-40B4-BE49-F238E27FC236}">
                <a16:creationId xmlns:a16="http://schemas.microsoft.com/office/drawing/2014/main" id="{F6BEE0BA-EC71-9952-99DB-0163D7E114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4" y="6203097"/>
            <a:ext cx="467788" cy="654903"/>
          </a:xfrm>
          <a:prstGeom prst="rect">
            <a:avLst/>
          </a:prstGeom>
        </p:spPr>
      </p:pic>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Line"/>
          <p:cNvSpPr/>
          <p:nvPr/>
        </p:nvSpPr>
        <p:spPr>
          <a:xfrm flipH="1">
            <a:off x="8762999" y="0"/>
            <a:ext cx="1" cy="6858001"/>
          </a:xfrm>
          <a:prstGeom prst="line">
            <a:avLst/>
          </a:prstGeom>
          <a:ln w="38100">
            <a:solidFill>
              <a:srgbClr val="F6CEAD">
                <a:alpha val="92939"/>
              </a:srgbClr>
            </a:solidFill>
          </a:ln>
        </p:spPr>
        <p:txBody>
          <a:bodyPr lIns="45719" rIns="45719"/>
          <a:lstStyle/>
          <a:p>
            <a:endParaRPr/>
          </a:p>
        </p:txBody>
      </p:sp>
      <p:sp>
        <p:nvSpPr>
          <p:cNvPr id="3" name="Line"/>
          <p:cNvSpPr/>
          <p:nvPr/>
        </p:nvSpPr>
        <p:spPr>
          <a:xfrm flipH="1">
            <a:off x="76199" y="0"/>
            <a:ext cx="2" cy="6858001"/>
          </a:xfrm>
          <a:prstGeom prst="line">
            <a:avLst/>
          </a:prstGeom>
          <a:ln w="57150">
            <a:solidFill>
              <a:srgbClr val="F6CEAD"/>
            </a:solidFill>
          </a:ln>
        </p:spPr>
        <p:txBody>
          <a:bodyPr lIns="45719" rIns="45719"/>
          <a:lstStyle/>
          <a:p>
            <a:endParaRPr/>
          </a:p>
        </p:txBody>
      </p:sp>
      <p:sp>
        <p:nvSpPr>
          <p:cNvPr id="4" name="Line"/>
          <p:cNvSpPr/>
          <p:nvPr/>
        </p:nvSpPr>
        <p:spPr>
          <a:xfrm flipH="1">
            <a:off x="8991599" y="0"/>
            <a:ext cx="1" cy="6858001"/>
          </a:xfrm>
          <a:prstGeom prst="line">
            <a:avLst/>
          </a:prstGeom>
          <a:ln w="19050">
            <a:solidFill>
              <a:schemeClr val="accent1"/>
            </a:solidFill>
          </a:ln>
        </p:spPr>
        <p:txBody>
          <a:bodyPr lIns="45719" rIns="45719"/>
          <a:lstStyle/>
          <a:p>
            <a:endParaRPr/>
          </a:p>
        </p:txBody>
      </p:sp>
      <p:sp>
        <p:nvSpPr>
          <p:cNvPr id="5" name="Rectangle"/>
          <p:cNvSpPr/>
          <p:nvPr/>
        </p:nvSpPr>
        <p:spPr>
          <a:xfrm>
            <a:off x="8839200" y="0"/>
            <a:ext cx="304800" cy="6858000"/>
          </a:xfrm>
          <a:prstGeom prst="rect">
            <a:avLst/>
          </a:prstGeom>
          <a:solidFill>
            <a:srgbClr val="F6CEAD">
              <a:alpha val="87057"/>
            </a:srgbClr>
          </a:solidFill>
          <a:ln w="12700">
            <a:miter lim="400000"/>
          </a:ln>
        </p:spPr>
        <p:txBody>
          <a:bodyPr lIns="45719" rIns="45719" anchor="ctr"/>
          <a:lstStyle/>
          <a:p>
            <a:pPr algn="ctr">
              <a:defRPr>
                <a:solidFill>
                  <a:srgbClr val="FFFFFF"/>
                </a:solidFill>
              </a:defRPr>
            </a:pPr>
            <a:endParaRPr/>
          </a:p>
        </p:txBody>
      </p:sp>
      <p:sp>
        <p:nvSpPr>
          <p:cNvPr id="6" name="Line"/>
          <p:cNvSpPr/>
          <p:nvPr/>
        </p:nvSpPr>
        <p:spPr>
          <a:xfrm flipH="1">
            <a:off x="8915399" y="0"/>
            <a:ext cx="1" cy="6858001"/>
          </a:xfrm>
          <a:prstGeom prst="line">
            <a:avLst/>
          </a:prstGeom>
          <a:ln>
            <a:solidFill>
              <a:schemeClr val="accent1"/>
            </a:solidFill>
          </a:ln>
        </p:spPr>
        <p:txBody>
          <a:bodyPr lIns="45719" rIns="45719"/>
          <a:lstStyle/>
          <a:p>
            <a:endParaRPr/>
          </a:p>
        </p:txBody>
      </p:sp>
      <p:sp>
        <p:nvSpPr>
          <p:cNvPr id="7" name="Circle"/>
          <p:cNvSpPr/>
          <p:nvPr/>
        </p:nvSpPr>
        <p:spPr>
          <a:xfrm>
            <a:off x="8156575" y="5715000"/>
            <a:ext cx="549275" cy="549275"/>
          </a:xfrm>
          <a:prstGeom prst="ellipse">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8" name="Title Text"/>
          <p:cNvSpPr txBox="1">
            <a:spLocks noGrp="1"/>
          </p:cNvSpPr>
          <p:nvPr>
            <p:ph type="title"/>
          </p:nvPr>
        </p:nvSpPr>
        <p:spPr>
          <a:xfrm>
            <a:off x="457200" y="0"/>
            <a:ext cx="8229600" cy="14176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p>
            <a:r>
              <a:t>Title Text</a:t>
            </a:r>
          </a:p>
        </p:txBody>
      </p:sp>
      <p:sp>
        <p:nvSpPr>
          <p:cNvPr id="9" name="Body Level One…"/>
          <p:cNvSpPr txBox="1">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10" name="Slide Number"/>
          <p:cNvSpPr txBox="1">
            <a:spLocks noGrp="1"/>
          </p:cNvSpPr>
          <p:nvPr>
            <p:ph type="sldNum" sz="quarter" idx="2"/>
          </p:nvPr>
        </p:nvSpPr>
        <p:spPr>
          <a:xfrm>
            <a:off x="8280221" y="5840730"/>
            <a:ext cx="308333" cy="307340"/>
          </a:xfrm>
          <a:prstGeom prst="rect">
            <a:avLst/>
          </a:prstGeom>
          <a:ln w="12700">
            <a:miter lim="400000"/>
          </a:ln>
        </p:spPr>
        <p:txBody>
          <a:bodyPr wrap="none" lIns="45719" rIns="45719" anchor="ctr">
            <a:spAutoFit/>
          </a:bodyPr>
          <a:lstStyle>
            <a:lvl1pPr algn="ctr">
              <a:defRPr sz="1400" b="1">
                <a:solidFill>
                  <a:srgbClr val="FFFFFF"/>
                </a:solidFill>
              </a:defRPr>
            </a:lvl1pPr>
          </a:lstStyle>
          <a:p>
            <a:fld id="{86CB4B4D-7CA3-9044-876B-883B54F8677D}" type="slidenum">
              <a:t>‹#›</a:t>
            </a:fld>
            <a:endParaRPr/>
          </a:p>
        </p:txBody>
      </p:sp>
      <p:pic>
        <p:nvPicPr>
          <p:cNvPr id="12" name="Picture 11" descr="A person and person sitting on a globe&#10;&#10;AI-generated content may be incorrect.">
            <a:extLst>
              <a:ext uri="{FF2B5EF4-FFF2-40B4-BE49-F238E27FC236}">
                <a16:creationId xmlns:a16="http://schemas.microsoft.com/office/drawing/2014/main" id="{7356F5FD-EC36-7481-0317-2D34A676A10C}"/>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3132" y="6090064"/>
            <a:ext cx="532294" cy="74521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med"/>
  <p:txStyles>
    <p:titleStyle>
      <a:lvl1pPr marL="0" marR="0" indent="0" algn="l" defTabSz="914400" rtl="0" latinLnBrk="0">
        <a:lnSpc>
          <a:spcPct val="100000"/>
        </a:lnSpc>
        <a:spcBef>
          <a:spcPts val="0"/>
        </a:spcBef>
        <a:spcAft>
          <a:spcPts val="0"/>
        </a:spcAft>
        <a:buClrTx/>
        <a:buSzTx/>
        <a:buFontTx/>
        <a:buNone/>
        <a:tabLst/>
        <a:defRPr sz="3000" b="0" i="0" u="none" strike="noStrike" cap="none" spc="0" baseline="0">
          <a:solidFill>
            <a:srgbClr val="4E3B30"/>
          </a:solidFill>
          <a:uFillTx/>
          <a:latin typeface="Century Schoolbook"/>
          <a:ea typeface="Century Schoolbook"/>
          <a:cs typeface="Century Schoolbook"/>
          <a:sym typeface="Century Schoolbook"/>
        </a:defRPr>
      </a:lvl1pPr>
      <a:lvl2pPr marL="0" marR="0" indent="0" algn="l" defTabSz="914400" rtl="0" latinLnBrk="0">
        <a:lnSpc>
          <a:spcPct val="100000"/>
        </a:lnSpc>
        <a:spcBef>
          <a:spcPts val="0"/>
        </a:spcBef>
        <a:spcAft>
          <a:spcPts val="0"/>
        </a:spcAft>
        <a:buClrTx/>
        <a:buSzTx/>
        <a:buFontTx/>
        <a:buNone/>
        <a:tabLst/>
        <a:defRPr sz="3000" b="0" i="0" u="none" strike="noStrike" cap="none" spc="0" baseline="0">
          <a:solidFill>
            <a:srgbClr val="4E3B30"/>
          </a:solidFill>
          <a:uFillTx/>
          <a:latin typeface="Century Schoolbook"/>
          <a:ea typeface="Century Schoolbook"/>
          <a:cs typeface="Century Schoolbook"/>
          <a:sym typeface="Century Schoolbook"/>
        </a:defRPr>
      </a:lvl2pPr>
      <a:lvl3pPr marL="0" marR="0" indent="0" algn="l" defTabSz="914400" rtl="0" latinLnBrk="0">
        <a:lnSpc>
          <a:spcPct val="100000"/>
        </a:lnSpc>
        <a:spcBef>
          <a:spcPts val="0"/>
        </a:spcBef>
        <a:spcAft>
          <a:spcPts val="0"/>
        </a:spcAft>
        <a:buClrTx/>
        <a:buSzTx/>
        <a:buFontTx/>
        <a:buNone/>
        <a:tabLst/>
        <a:defRPr sz="3000" b="0" i="0" u="none" strike="noStrike" cap="none" spc="0" baseline="0">
          <a:solidFill>
            <a:srgbClr val="4E3B30"/>
          </a:solidFill>
          <a:uFillTx/>
          <a:latin typeface="Century Schoolbook"/>
          <a:ea typeface="Century Schoolbook"/>
          <a:cs typeface="Century Schoolbook"/>
          <a:sym typeface="Century Schoolbook"/>
        </a:defRPr>
      </a:lvl3pPr>
      <a:lvl4pPr marL="0" marR="0" indent="0" algn="l" defTabSz="914400" rtl="0" latinLnBrk="0">
        <a:lnSpc>
          <a:spcPct val="100000"/>
        </a:lnSpc>
        <a:spcBef>
          <a:spcPts val="0"/>
        </a:spcBef>
        <a:spcAft>
          <a:spcPts val="0"/>
        </a:spcAft>
        <a:buClrTx/>
        <a:buSzTx/>
        <a:buFontTx/>
        <a:buNone/>
        <a:tabLst/>
        <a:defRPr sz="3000" b="0" i="0" u="none" strike="noStrike" cap="none" spc="0" baseline="0">
          <a:solidFill>
            <a:srgbClr val="4E3B30"/>
          </a:solidFill>
          <a:uFillTx/>
          <a:latin typeface="Century Schoolbook"/>
          <a:ea typeface="Century Schoolbook"/>
          <a:cs typeface="Century Schoolbook"/>
          <a:sym typeface="Century Schoolbook"/>
        </a:defRPr>
      </a:lvl4pPr>
      <a:lvl5pPr marL="0" marR="0" indent="0" algn="l" defTabSz="914400" rtl="0" latinLnBrk="0">
        <a:lnSpc>
          <a:spcPct val="100000"/>
        </a:lnSpc>
        <a:spcBef>
          <a:spcPts val="0"/>
        </a:spcBef>
        <a:spcAft>
          <a:spcPts val="0"/>
        </a:spcAft>
        <a:buClrTx/>
        <a:buSzTx/>
        <a:buFontTx/>
        <a:buNone/>
        <a:tabLst/>
        <a:defRPr sz="3000" b="0" i="0" u="none" strike="noStrike" cap="none" spc="0" baseline="0">
          <a:solidFill>
            <a:srgbClr val="4E3B30"/>
          </a:solidFill>
          <a:uFillTx/>
          <a:latin typeface="Century Schoolbook"/>
          <a:ea typeface="Century Schoolbook"/>
          <a:cs typeface="Century Schoolbook"/>
          <a:sym typeface="Century Schoolbook"/>
        </a:defRPr>
      </a:lvl5pPr>
      <a:lvl6pPr marL="0" marR="0" indent="457200" algn="l" defTabSz="914400" rtl="0" latinLnBrk="0">
        <a:lnSpc>
          <a:spcPct val="100000"/>
        </a:lnSpc>
        <a:spcBef>
          <a:spcPts val="0"/>
        </a:spcBef>
        <a:spcAft>
          <a:spcPts val="0"/>
        </a:spcAft>
        <a:buClrTx/>
        <a:buSzTx/>
        <a:buFontTx/>
        <a:buNone/>
        <a:tabLst/>
        <a:defRPr sz="3000" b="0" i="0" u="none" strike="noStrike" cap="none" spc="0" baseline="0">
          <a:solidFill>
            <a:srgbClr val="4E3B30"/>
          </a:solidFill>
          <a:uFillTx/>
          <a:latin typeface="Century Schoolbook"/>
          <a:ea typeface="Century Schoolbook"/>
          <a:cs typeface="Century Schoolbook"/>
          <a:sym typeface="Century Schoolbook"/>
        </a:defRPr>
      </a:lvl6pPr>
      <a:lvl7pPr marL="0" marR="0" indent="914400" algn="l" defTabSz="914400" rtl="0" latinLnBrk="0">
        <a:lnSpc>
          <a:spcPct val="100000"/>
        </a:lnSpc>
        <a:spcBef>
          <a:spcPts val="0"/>
        </a:spcBef>
        <a:spcAft>
          <a:spcPts val="0"/>
        </a:spcAft>
        <a:buClrTx/>
        <a:buSzTx/>
        <a:buFontTx/>
        <a:buNone/>
        <a:tabLst/>
        <a:defRPr sz="3000" b="0" i="0" u="none" strike="noStrike" cap="none" spc="0" baseline="0">
          <a:solidFill>
            <a:srgbClr val="4E3B30"/>
          </a:solidFill>
          <a:uFillTx/>
          <a:latin typeface="Century Schoolbook"/>
          <a:ea typeface="Century Schoolbook"/>
          <a:cs typeface="Century Schoolbook"/>
          <a:sym typeface="Century Schoolbook"/>
        </a:defRPr>
      </a:lvl7pPr>
      <a:lvl8pPr marL="0" marR="0" indent="1371600" algn="l" defTabSz="914400" rtl="0" latinLnBrk="0">
        <a:lnSpc>
          <a:spcPct val="100000"/>
        </a:lnSpc>
        <a:spcBef>
          <a:spcPts val="0"/>
        </a:spcBef>
        <a:spcAft>
          <a:spcPts val="0"/>
        </a:spcAft>
        <a:buClrTx/>
        <a:buSzTx/>
        <a:buFontTx/>
        <a:buNone/>
        <a:tabLst/>
        <a:defRPr sz="3000" b="0" i="0" u="none" strike="noStrike" cap="none" spc="0" baseline="0">
          <a:solidFill>
            <a:srgbClr val="4E3B30"/>
          </a:solidFill>
          <a:uFillTx/>
          <a:latin typeface="Century Schoolbook"/>
          <a:ea typeface="Century Schoolbook"/>
          <a:cs typeface="Century Schoolbook"/>
          <a:sym typeface="Century Schoolbook"/>
        </a:defRPr>
      </a:lvl8pPr>
      <a:lvl9pPr marL="0" marR="0" indent="1828800" algn="l" defTabSz="914400" rtl="0" latinLnBrk="0">
        <a:lnSpc>
          <a:spcPct val="100000"/>
        </a:lnSpc>
        <a:spcBef>
          <a:spcPts val="0"/>
        </a:spcBef>
        <a:spcAft>
          <a:spcPts val="0"/>
        </a:spcAft>
        <a:buClrTx/>
        <a:buSzTx/>
        <a:buFontTx/>
        <a:buNone/>
        <a:tabLst/>
        <a:defRPr sz="3000" b="0" i="0" u="none" strike="noStrike" cap="none" spc="0" baseline="0">
          <a:solidFill>
            <a:srgbClr val="4E3B30"/>
          </a:solidFill>
          <a:uFillTx/>
          <a:latin typeface="Century Schoolbook"/>
          <a:ea typeface="Century Schoolbook"/>
          <a:cs typeface="Century Schoolbook"/>
          <a:sym typeface="Century Schoolbook"/>
        </a:defRPr>
      </a:lvl9pPr>
    </p:titleStyle>
    <p:bodyStyle>
      <a:lvl1pPr marL="273050" marR="0" indent="-273050" algn="l" defTabSz="914400" rtl="0" latinLnBrk="0">
        <a:lnSpc>
          <a:spcPct val="100000"/>
        </a:lnSpc>
        <a:spcBef>
          <a:spcPts val="600"/>
        </a:spcBef>
        <a:spcAft>
          <a:spcPts val="0"/>
        </a:spcAft>
        <a:buClr>
          <a:schemeClr val="accent1"/>
        </a:buClr>
        <a:buSzPct val="70000"/>
        <a:buFontTx/>
        <a:buChar char="●"/>
        <a:tabLst/>
        <a:defRPr sz="2400" b="0" i="0" u="none" strike="noStrike" cap="none" spc="0" baseline="0">
          <a:solidFill>
            <a:srgbClr val="000000"/>
          </a:solidFill>
          <a:uFillTx/>
          <a:latin typeface="Century Schoolbook"/>
          <a:ea typeface="Century Schoolbook"/>
          <a:cs typeface="Century Schoolbook"/>
          <a:sym typeface="Century Schoolbook"/>
        </a:defRPr>
      </a:lvl1pPr>
      <a:lvl2pPr marL="678769" marR="0" indent="-312057" algn="l" defTabSz="914400" rtl="0" latinLnBrk="0">
        <a:lnSpc>
          <a:spcPct val="100000"/>
        </a:lnSpc>
        <a:spcBef>
          <a:spcPts val="600"/>
        </a:spcBef>
        <a:spcAft>
          <a:spcPts val="0"/>
        </a:spcAft>
        <a:buClr>
          <a:schemeClr val="accent1"/>
        </a:buClr>
        <a:buSzPct val="80000"/>
        <a:buFontTx/>
        <a:buChar char="●"/>
        <a:tabLst/>
        <a:defRPr sz="2400" b="0" i="0" u="none" strike="noStrike" cap="none" spc="0" baseline="0">
          <a:solidFill>
            <a:srgbClr val="000000"/>
          </a:solidFill>
          <a:uFillTx/>
          <a:latin typeface="Century Schoolbook"/>
          <a:ea typeface="Century Schoolbook"/>
          <a:cs typeface="Century Schoolbook"/>
          <a:sym typeface="Century Schoolbook"/>
        </a:defRPr>
      </a:lvl2pPr>
      <a:lvl3pPr marL="914400" marR="0" indent="-182562" algn="l" defTabSz="914400" rtl="0" latinLnBrk="0">
        <a:lnSpc>
          <a:spcPct val="100000"/>
        </a:lnSpc>
        <a:spcBef>
          <a:spcPts val="600"/>
        </a:spcBef>
        <a:spcAft>
          <a:spcPts val="0"/>
        </a:spcAft>
        <a:buClr>
          <a:schemeClr val="accent1"/>
        </a:buClr>
        <a:buSzPct val="60000"/>
        <a:buFontTx/>
        <a:buChar char="○"/>
        <a:tabLst/>
        <a:defRPr sz="2400" b="0" i="0" u="none" strike="noStrike" cap="none" spc="0" baseline="0">
          <a:solidFill>
            <a:srgbClr val="000000"/>
          </a:solidFill>
          <a:uFillTx/>
          <a:latin typeface="Century Schoolbook"/>
          <a:ea typeface="Century Schoolbook"/>
          <a:cs typeface="Century Schoolbook"/>
          <a:sym typeface="Century Schoolbook"/>
        </a:defRPr>
      </a:lvl3pPr>
      <a:lvl4pPr marL="1223962" marR="0" indent="-219075" algn="l" defTabSz="914400" rtl="0" latinLnBrk="0">
        <a:lnSpc>
          <a:spcPct val="100000"/>
        </a:lnSpc>
        <a:spcBef>
          <a:spcPts val="600"/>
        </a:spcBef>
        <a:spcAft>
          <a:spcPts val="0"/>
        </a:spcAft>
        <a:buClr>
          <a:schemeClr val="accent1"/>
        </a:buClr>
        <a:buSzPct val="60000"/>
        <a:buFontTx/>
        <a:buChar char="○"/>
        <a:tabLst/>
        <a:defRPr sz="2400" b="0" i="0" u="none" strike="noStrike" cap="none" spc="0" baseline="0">
          <a:solidFill>
            <a:srgbClr val="000000"/>
          </a:solidFill>
          <a:uFillTx/>
          <a:latin typeface="Century Schoolbook"/>
          <a:ea typeface="Century Schoolbook"/>
          <a:cs typeface="Century Schoolbook"/>
          <a:sym typeface="Century Schoolbook"/>
        </a:defRPr>
      </a:lvl4pPr>
      <a:lvl5pPr marL="1553368" marR="0" indent="-273843" algn="l" defTabSz="914400" rtl="0" latinLnBrk="0">
        <a:lnSpc>
          <a:spcPct val="100000"/>
        </a:lnSpc>
        <a:spcBef>
          <a:spcPts val="600"/>
        </a:spcBef>
        <a:spcAft>
          <a:spcPts val="0"/>
        </a:spcAft>
        <a:buClr>
          <a:schemeClr val="accent1"/>
        </a:buClr>
        <a:buSzPct val="68000"/>
        <a:buFontTx/>
        <a:buChar char="●"/>
        <a:tabLst/>
        <a:defRPr sz="2400" b="0" i="0" u="none" strike="noStrike" cap="none" spc="0" baseline="0">
          <a:solidFill>
            <a:srgbClr val="000000"/>
          </a:solidFill>
          <a:uFillTx/>
          <a:latin typeface="Century Schoolbook"/>
          <a:ea typeface="Century Schoolbook"/>
          <a:cs typeface="Century Schoolbook"/>
          <a:sym typeface="Century Schoolbook"/>
        </a:defRPr>
      </a:lvl5pPr>
      <a:lvl6pPr marL="2010568" marR="0" indent="-273843" algn="l" defTabSz="914400" rtl="0" latinLnBrk="0">
        <a:lnSpc>
          <a:spcPct val="100000"/>
        </a:lnSpc>
        <a:spcBef>
          <a:spcPts val="600"/>
        </a:spcBef>
        <a:spcAft>
          <a:spcPts val="0"/>
        </a:spcAft>
        <a:buClr>
          <a:schemeClr val="accent1"/>
        </a:buClr>
        <a:buSzPct val="68000"/>
        <a:buFont typeface="Wingdings"/>
        <a:buChar char=""/>
        <a:tabLst/>
        <a:defRPr sz="2400" b="0" i="0" u="none" strike="noStrike" cap="none" spc="0" baseline="0">
          <a:solidFill>
            <a:srgbClr val="000000"/>
          </a:solidFill>
          <a:uFillTx/>
          <a:latin typeface="Century Schoolbook"/>
          <a:ea typeface="Century Schoolbook"/>
          <a:cs typeface="Century Schoolbook"/>
          <a:sym typeface="Century Schoolbook"/>
        </a:defRPr>
      </a:lvl6pPr>
      <a:lvl7pPr marL="2467768" marR="0" indent="-273843" algn="l" defTabSz="914400" rtl="0" latinLnBrk="0">
        <a:lnSpc>
          <a:spcPct val="100000"/>
        </a:lnSpc>
        <a:spcBef>
          <a:spcPts val="600"/>
        </a:spcBef>
        <a:spcAft>
          <a:spcPts val="0"/>
        </a:spcAft>
        <a:buClr>
          <a:schemeClr val="accent1"/>
        </a:buClr>
        <a:buSzPct val="68000"/>
        <a:buFont typeface="Wingdings"/>
        <a:buChar char=""/>
        <a:tabLst/>
        <a:defRPr sz="2400" b="0" i="0" u="none" strike="noStrike" cap="none" spc="0" baseline="0">
          <a:solidFill>
            <a:srgbClr val="000000"/>
          </a:solidFill>
          <a:uFillTx/>
          <a:latin typeface="Century Schoolbook"/>
          <a:ea typeface="Century Schoolbook"/>
          <a:cs typeface="Century Schoolbook"/>
          <a:sym typeface="Century Schoolbook"/>
        </a:defRPr>
      </a:lvl7pPr>
      <a:lvl8pPr marL="2924968" marR="0" indent="-273843" algn="l" defTabSz="914400" rtl="0" latinLnBrk="0">
        <a:lnSpc>
          <a:spcPct val="100000"/>
        </a:lnSpc>
        <a:spcBef>
          <a:spcPts val="600"/>
        </a:spcBef>
        <a:spcAft>
          <a:spcPts val="0"/>
        </a:spcAft>
        <a:buClr>
          <a:schemeClr val="accent1"/>
        </a:buClr>
        <a:buSzPct val="68000"/>
        <a:buFont typeface="Wingdings"/>
        <a:buChar char=""/>
        <a:tabLst/>
        <a:defRPr sz="2400" b="0" i="0" u="none" strike="noStrike" cap="none" spc="0" baseline="0">
          <a:solidFill>
            <a:srgbClr val="000000"/>
          </a:solidFill>
          <a:uFillTx/>
          <a:latin typeface="Century Schoolbook"/>
          <a:ea typeface="Century Schoolbook"/>
          <a:cs typeface="Century Schoolbook"/>
          <a:sym typeface="Century Schoolbook"/>
        </a:defRPr>
      </a:lvl8pPr>
      <a:lvl9pPr marL="3382168" marR="0" indent="-273843" algn="l" defTabSz="914400" rtl="0" latinLnBrk="0">
        <a:lnSpc>
          <a:spcPct val="100000"/>
        </a:lnSpc>
        <a:spcBef>
          <a:spcPts val="600"/>
        </a:spcBef>
        <a:spcAft>
          <a:spcPts val="0"/>
        </a:spcAft>
        <a:buClr>
          <a:schemeClr val="accent1"/>
        </a:buClr>
        <a:buSzPct val="68000"/>
        <a:buFont typeface="Wingdings"/>
        <a:buChar char=""/>
        <a:tabLst/>
        <a:defRPr sz="2400" b="0" i="0" u="none" strike="noStrike" cap="none" spc="0" baseline="0">
          <a:solidFill>
            <a:srgbClr val="000000"/>
          </a:solidFill>
          <a:uFillTx/>
          <a:latin typeface="Century Schoolbook"/>
          <a:ea typeface="Century Schoolbook"/>
          <a:cs typeface="Century Schoolbook"/>
          <a:sym typeface="Century Schoolbook"/>
        </a:defRPr>
      </a:lvl9pPr>
    </p:bodyStyle>
    <p:otherStyle>
      <a:lvl1pPr marL="0" marR="0" indent="0" algn="ctr" defTabSz="914400" rtl="0" latinLnBrk="0">
        <a:lnSpc>
          <a:spcPct val="100000"/>
        </a:lnSpc>
        <a:spcBef>
          <a:spcPts val="0"/>
        </a:spcBef>
        <a:spcAft>
          <a:spcPts val="0"/>
        </a:spcAft>
        <a:buClrTx/>
        <a:buSzTx/>
        <a:buFontTx/>
        <a:buNone/>
        <a:tabLst/>
        <a:defRPr sz="1400" b="1" i="0" u="none" strike="noStrike" cap="none" spc="0" baseline="0">
          <a:solidFill>
            <a:schemeClr val="tx1"/>
          </a:solidFill>
          <a:uFillTx/>
          <a:latin typeface="+mn-lt"/>
          <a:ea typeface="+mn-ea"/>
          <a:cs typeface="+mn-cs"/>
          <a:sym typeface="Century Schoolbook"/>
        </a:defRPr>
      </a:lvl1pPr>
      <a:lvl2pPr marL="0" marR="0" indent="457200" algn="ctr" defTabSz="914400" rtl="0" latinLnBrk="0">
        <a:lnSpc>
          <a:spcPct val="100000"/>
        </a:lnSpc>
        <a:spcBef>
          <a:spcPts val="0"/>
        </a:spcBef>
        <a:spcAft>
          <a:spcPts val="0"/>
        </a:spcAft>
        <a:buClrTx/>
        <a:buSzTx/>
        <a:buFontTx/>
        <a:buNone/>
        <a:tabLst/>
        <a:defRPr sz="1400" b="1" i="0" u="none" strike="noStrike" cap="none" spc="0" baseline="0">
          <a:solidFill>
            <a:schemeClr val="tx1"/>
          </a:solidFill>
          <a:uFillTx/>
          <a:latin typeface="+mn-lt"/>
          <a:ea typeface="+mn-ea"/>
          <a:cs typeface="+mn-cs"/>
          <a:sym typeface="Century Schoolbook"/>
        </a:defRPr>
      </a:lvl2pPr>
      <a:lvl3pPr marL="0" marR="0" indent="914400" algn="ctr" defTabSz="914400" rtl="0" latinLnBrk="0">
        <a:lnSpc>
          <a:spcPct val="100000"/>
        </a:lnSpc>
        <a:spcBef>
          <a:spcPts val="0"/>
        </a:spcBef>
        <a:spcAft>
          <a:spcPts val="0"/>
        </a:spcAft>
        <a:buClrTx/>
        <a:buSzTx/>
        <a:buFontTx/>
        <a:buNone/>
        <a:tabLst/>
        <a:defRPr sz="1400" b="1" i="0" u="none" strike="noStrike" cap="none" spc="0" baseline="0">
          <a:solidFill>
            <a:schemeClr val="tx1"/>
          </a:solidFill>
          <a:uFillTx/>
          <a:latin typeface="+mn-lt"/>
          <a:ea typeface="+mn-ea"/>
          <a:cs typeface="+mn-cs"/>
          <a:sym typeface="Century Schoolbook"/>
        </a:defRPr>
      </a:lvl3pPr>
      <a:lvl4pPr marL="0" marR="0" indent="1371600" algn="ctr" defTabSz="914400" rtl="0" latinLnBrk="0">
        <a:lnSpc>
          <a:spcPct val="100000"/>
        </a:lnSpc>
        <a:spcBef>
          <a:spcPts val="0"/>
        </a:spcBef>
        <a:spcAft>
          <a:spcPts val="0"/>
        </a:spcAft>
        <a:buClrTx/>
        <a:buSzTx/>
        <a:buFontTx/>
        <a:buNone/>
        <a:tabLst/>
        <a:defRPr sz="1400" b="1" i="0" u="none" strike="noStrike" cap="none" spc="0" baseline="0">
          <a:solidFill>
            <a:schemeClr val="tx1"/>
          </a:solidFill>
          <a:uFillTx/>
          <a:latin typeface="+mn-lt"/>
          <a:ea typeface="+mn-ea"/>
          <a:cs typeface="+mn-cs"/>
          <a:sym typeface="Century Schoolbook"/>
        </a:defRPr>
      </a:lvl4pPr>
      <a:lvl5pPr marL="0" marR="0" indent="1828800" algn="ctr" defTabSz="914400" rtl="0" latinLnBrk="0">
        <a:lnSpc>
          <a:spcPct val="100000"/>
        </a:lnSpc>
        <a:spcBef>
          <a:spcPts val="0"/>
        </a:spcBef>
        <a:spcAft>
          <a:spcPts val="0"/>
        </a:spcAft>
        <a:buClrTx/>
        <a:buSzTx/>
        <a:buFontTx/>
        <a:buNone/>
        <a:tabLst/>
        <a:defRPr sz="1400" b="1" i="0" u="none" strike="noStrike" cap="none" spc="0" baseline="0">
          <a:solidFill>
            <a:schemeClr val="tx1"/>
          </a:solidFill>
          <a:uFillTx/>
          <a:latin typeface="+mn-lt"/>
          <a:ea typeface="+mn-ea"/>
          <a:cs typeface="+mn-cs"/>
          <a:sym typeface="Century Schoolbook"/>
        </a:defRPr>
      </a:lvl5pPr>
      <a:lvl6pPr marL="0" marR="0" indent="0" algn="ctr" defTabSz="914400" rtl="0" latinLnBrk="0">
        <a:lnSpc>
          <a:spcPct val="100000"/>
        </a:lnSpc>
        <a:spcBef>
          <a:spcPts val="0"/>
        </a:spcBef>
        <a:spcAft>
          <a:spcPts val="0"/>
        </a:spcAft>
        <a:buClrTx/>
        <a:buSzTx/>
        <a:buFontTx/>
        <a:buNone/>
        <a:tabLst/>
        <a:defRPr sz="1400" b="1" i="0" u="none" strike="noStrike" cap="none" spc="0" baseline="0">
          <a:solidFill>
            <a:schemeClr val="tx1"/>
          </a:solidFill>
          <a:uFillTx/>
          <a:latin typeface="+mn-lt"/>
          <a:ea typeface="+mn-ea"/>
          <a:cs typeface="+mn-cs"/>
          <a:sym typeface="Century Schoolbook"/>
        </a:defRPr>
      </a:lvl6pPr>
      <a:lvl7pPr marL="0" marR="0" indent="0" algn="ctr" defTabSz="914400" rtl="0" latinLnBrk="0">
        <a:lnSpc>
          <a:spcPct val="100000"/>
        </a:lnSpc>
        <a:spcBef>
          <a:spcPts val="0"/>
        </a:spcBef>
        <a:spcAft>
          <a:spcPts val="0"/>
        </a:spcAft>
        <a:buClrTx/>
        <a:buSzTx/>
        <a:buFontTx/>
        <a:buNone/>
        <a:tabLst/>
        <a:defRPr sz="1400" b="1" i="0" u="none" strike="noStrike" cap="none" spc="0" baseline="0">
          <a:solidFill>
            <a:schemeClr val="tx1"/>
          </a:solidFill>
          <a:uFillTx/>
          <a:latin typeface="+mn-lt"/>
          <a:ea typeface="+mn-ea"/>
          <a:cs typeface="+mn-cs"/>
          <a:sym typeface="Century Schoolbook"/>
        </a:defRPr>
      </a:lvl7pPr>
      <a:lvl8pPr marL="0" marR="0" indent="0" algn="ctr" defTabSz="914400" rtl="0" latinLnBrk="0">
        <a:lnSpc>
          <a:spcPct val="100000"/>
        </a:lnSpc>
        <a:spcBef>
          <a:spcPts val="0"/>
        </a:spcBef>
        <a:spcAft>
          <a:spcPts val="0"/>
        </a:spcAft>
        <a:buClrTx/>
        <a:buSzTx/>
        <a:buFontTx/>
        <a:buNone/>
        <a:tabLst/>
        <a:defRPr sz="1400" b="1" i="0" u="none" strike="noStrike" cap="none" spc="0" baseline="0">
          <a:solidFill>
            <a:schemeClr val="tx1"/>
          </a:solidFill>
          <a:uFillTx/>
          <a:latin typeface="+mn-lt"/>
          <a:ea typeface="+mn-ea"/>
          <a:cs typeface="+mn-cs"/>
          <a:sym typeface="Century Schoolbook"/>
        </a:defRPr>
      </a:lvl8pPr>
      <a:lvl9pPr marL="0" marR="0" indent="0" algn="ctr" defTabSz="914400" rtl="0" latinLnBrk="0">
        <a:lnSpc>
          <a:spcPct val="100000"/>
        </a:lnSpc>
        <a:spcBef>
          <a:spcPts val="0"/>
        </a:spcBef>
        <a:spcAft>
          <a:spcPts val="0"/>
        </a:spcAft>
        <a:buClrTx/>
        <a:buSzTx/>
        <a:buFontTx/>
        <a:buNone/>
        <a:tabLst/>
        <a:defRPr sz="1400" b="1" i="0" u="none" strike="noStrike" cap="none" spc="0" baseline="0">
          <a:solidFill>
            <a:schemeClr val="tx1"/>
          </a:solidFill>
          <a:uFillTx/>
          <a:latin typeface="+mn-lt"/>
          <a:ea typeface="+mn-ea"/>
          <a:cs typeface="+mn-cs"/>
          <a:sym typeface="Century Schoolbook"/>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13.emf"/></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14.emf"/></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15.emf"/></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19.emf"/></Relationships>
</file>

<file path=ppt/slides/_rels/slide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20.emf"/></Relationships>
</file>

<file path=ppt/slides/_rels/slide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21.emf"/></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4.emf"/><Relationship Id="rId4" Type="http://schemas.openxmlformats.org/officeDocument/2006/relationships/image" Target="../media/image22.emf"/></Relationships>
</file>

<file path=ppt/slides/_rels/slide2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24.emf"/></Relationships>
</file>

<file path=ppt/slides/_rels/slide2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24.emf"/></Relationships>
</file>

<file path=ppt/slides/_rels/slide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25.emf"/></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26.emf"/></Relationships>
</file>

<file path=ppt/slides/_rels/slide3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png"/><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3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 Id="rId6" Type="http://schemas.openxmlformats.org/officeDocument/2006/relationships/image" Target="../media/image33.emf"/><Relationship Id="rId5" Type="http://schemas.openxmlformats.org/officeDocument/2006/relationships/image" Target="../media/image4.emf"/><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4.emf"/><Relationship Id="rId2" Type="http://schemas.openxmlformats.org/officeDocument/2006/relationships/image" Target="../media/image34.png"/><Relationship Id="rId1" Type="http://schemas.openxmlformats.org/officeDocument/2006/relationships/slideLayout" Target="../slideLayouts/slideLayout3.xml"/><Relationship Id="rId6" Type="http://schemas.openxmlformats.org/officeDocument/2006/relationships/image" Target="../media/image35.emf"/><Relationship Id="rId5" Type="http://schemas.openxmlformats.org/officeDocument/2006/relationships/image" Target="../media/image27.png"/><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emf"/><Relationship Id="rId2" Type="http://schemas.openxmlformats.org/officeDocument/2006/relationships/image" Target="../media/image36.png"/><Relationship Id="rId1" Type="http://schemas.openxmlformats.org/officeDocument/2006/relationships/slideLayout" Target="../slideLayouts/slideLayout3.xml"/><Relationship Id="rId6" Type="http://schemas.openxmlformats.org/officeDocument/2006/relationships/image" Target="../media/image38.emf"/><Relationship Id="rId5" Type="http://schemas.openxmlformats.org/officeDocument/2006/relationships/image" Target="../media/image27.png"/><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RAINING MODULE"/>
          <p:cNvSpPr txBox="1">
            <a:spLocks noGrp="1"/>
          </p:cNvSpPr>
          <p:nvPr>
            <p:ph type="title" idx="4294967295"/>
          </p:nvPr>
        </p:nvSpPr>
        <p:spPr>
          <a:xfrm>
            <a:off x="3333750" y="1408112"/>
            <a:ext cx="5367338" cy="1892301"/>
          </a:xfrm>
          <a:prstGeom prst="rect">
            <a:avLst/>
          </a:prstGeom>
        </p:spPr>
        <p:txBody>
          <a:bodyPr>
            <a:normAutofit/>
          </a:bodyPr>
          <a:lstStyle>
            <a:lvl1pPr algn="r">
              <a:defRPr sz="2600" b="1">
                <a:solidFill>
                  <a:srgbClr val="000000"/>
                </a:solidFill>
              </a:defRPr>
            </a:lvl1pPr>
          </a:lstStyle>
          <a:p>
            <a:r>
              <a:rPr dirty="0"/>
              <a:t>TRAINING MODULE</a:t>
            </a:r>
          </a:p>
        </p:txBody>
      </p:sp>
      <p:sp>
        <p:nvSpPr>
          <p:cNvPr id="123" name="A guide to the newspaper monitoring"/>
          <p:cNvSpPr txBox="1">
            <a:spLocks noGrp="1"/>
          </p:cNvSpPr>
          <p:nvPr>
            <p:ph type="body" sz="quarter" idx="4294967295"/>
          </p:nvPr>
        </p:nvSpPr>
        <p:spPr>
          <a:xfrm>
            <a:off x="2528887" y="4221162"/>
            <a:ext cx="6172201" cy="1371601"/>
          </a:xfrm>
          <a:prstGeom prst="rect">
            <a:avLst/>
          </a:prstGeom>
        </p:spPr>
        <p:txBody>
          <a:bodyPr>
            <a:normAutofit/>
          </a:bodyPr>
          <a:lstStyle>
            <a:lvl1pPr marL="0" indent="0" algn="r">
              <a:buSzTx/>
              <a:buFont typeface="Wingdings"/>
              <a:buNone/>
              <a:defRPr sz="1800" b="1">
                <a:solidFill>
                  <a:srgbClr val="4E3B30"/>
                </a:solidFill>
              </a:defRPr>
            </a:lvl1pPr>
          </a:lstStyle>
          <a:p>
            <a:r>
              <a:t>A guide to the newspaper monitoring </a:t>
            </a:r>
          </a:p>
        </p:txBody>
      </p:sp>
      <p:pic>
        <p:nvPicPr>
          <p:cNvPr id="3" name="Picture 2" descr="A person and person sitting on a globe&#10;&#10;AI-generated content may be incorrect.">
            <a:extLst>
              <a:ext uri="{FF2B5EF4-FFF2-40B4-BE49-F238E27FC236}">
                <a16:creationId xmlns:a16="http://schemas.microsoft.com/office/drawing/2014/main" id="{30AEEDDA-2A4F-2A1C-0199-0AF8B2727D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0199" y="461961"/>
            <a:ext cx="2119314" cy="2967039"/>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QUESTION 3"/>
          <p:cNvSpPr txBox="1">
            <a:spLocks noGrp="1"/>
          </p:cNvSpPr>
          <p:nvPr>
            <p:ph type="title" idx="4294967295"/>
          </p:nvPr>
        </p:nvSpPr>
        <p:spPr>
          <a:xfrm>
            <a:off x="457200" y="-214313"/>
            <a:ext cx="3543300" cy="1143001"/>
          </a:xfrm>
          <a:prstGeom prst="rect">
            <a:avLst/>
          </a:prstGeom>
        </p:spPr>
        <p:txBody>
          <a:bodyPr>
            <a:normAutofit/>
          </a:bodyPr>
          <a:lstStyle>
            <a:lvl1pPr>
              <a:defRPr>
                <a:solidFill>
                  <a:srgbClr val="0070C0"/>
                </a:solidFill>
              </a:defRPr>
            </a:lvl1pPr>
          </a:lstStyle>
          <a:p>
            <a:r>
              <a:t>QUESTION 3</a:t>
            </a:r>
          </a:p>
        </p:txBody>
      </p:sp>
      <p:sp>
        <p:nvSpPr>
          <p:cNvPr id="195" name="What is the scope of this story, assuming you are coding in Sierra Leone?…"/>
          <p:cNvSpPr txBox="1"/>
          <p:nvPr/>
        </p:nvSpPr>
        <p:spPr>
          <a:xfrm>
            <a:off x="617219" y="1143000"/>
            <a:ext cx="3237231" cy="9233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spcBef>
                <a:spcPts val="1200"/>
              </a:spcBef>
            </a:pPr>
            <a:r>
              <a:rPr dirty="0"/>
              <a:t>What is the scope of this story, assuming you are coding in </a:t>
            </a:r>
            <a:r>
              <a:rPr lang="en-CA" dirty="0"/>
              <a:t>the UK</a:t>
            </a:r>
            <a:r>
              <a:rPr dirty="0"/>
              <a:t>? </a:t>
            </a:r>
          </a:p>
        </p:txBody>
      </p:sp>
      <p:sp>
        <p:nvSpPr>
          <p:cNvPr id="196" name="Circle"/>
          <p:cNvSpPr/>
          <p:nvPr/>
        </p:nvSpPr>
        <p:spPr>
          <a:xfrm>
            <a:off x="500062" y="1285874"/>
            <a:ext cx="71439" cy="71439"/>
          </a:xfrm>
          <a:prstGeom prst="ellipse">
            <a:avLst/>
          </a:prstGeom>
          <a:solidFill>
            <a:schemeClr val="accent1"/>
          </a:solidFill>
          <a:ln w="25400">
            <a:solidFill>
              <a:srgbClr val="B0761F"/>
            </a:solidFill>
          </a:ln>
        </p:spPr>
        <p:txBody>
          <a:bodyPr lIns="45719" rIns="45719" anchor="ctr"/>
          <a:lstStyle/>
          <a:p>
            <a:pPr algn="ctr">
              <a:defRPr>
                <a:solidFill>
                  <a:srgbClr val="FFFFFF"/>
                </a:solidFill>
              </a:defRPr>
            </a:pPr>
            <a:endParaRPr/>
          </a:p>
        </p:txBody>
      </p:sp>
      <p:sp>
        <p:nvSpPr>
          <p:cNvPr id="197" name="1. Local"/>
          <p:cNvSpPr txBox="1"/>
          <p:nvPr/>
        </p:nvSpPr>
        <p:spPr>
          <a:xfrm>
            <a:off x="617219" y="3000375"/>
            <a:ext cx="3051812" cy="3200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457200" indent="-590550">
              <a:defRPr sz="1500"/>
            </a:lvl1pPr>
          </a:lstStyle>
          <a:p>
            <a:r>
              <a:t>1. Local</a:t>
            </a:r>
          </a:p>
        </p:txBody>
      </p:sp>
      <p:sp>
        <p:nvSpPr>
          <p:cNvPr id="198" name="2. National"/>
          <p:cNvSpPr txBox="1"/>
          <p:nvPr/>
        </p:nvSpPr>
        <p:spPr>
          <a:xfrm>
            <a:off x="617219" y="3355975"/>
            <a:ext cx="3051812" cy="3200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457200" indent="-590550">
              <a:defRPr sz="1500"/>
            </a:lvl1pPr>
          </a:lstStyle>
          <a:p>
            <a:r>
              <a:t>2. National</a:t>
            </a:r>
          </a:p>
        </p:txBody>
      </p:sp>
      <p:sp>
        <p:nvSpPr>
          <p:cNvPr id="199" name="3. Sub-Regional and Regional"/>
          <p:cNvSpPr txBox="1"/>
          <p:nvPr/>
        </p:nvSpPr>
        <p:spPr>
          <a:xfrm>
            <a:off x="617219" y="3644900"/>
            <a:ext cx="1657987" cy="5486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457200" indent="-590550">
              <a:defRPr sz="1500"/>
            </a:lvl1pPr>
          </a:lstStyle>
          <a:p>
            <a:r>
              <a:rPr dirty="0"/>
              <a:t>3. Sub-Regional and Regional</a:t>
            </a:r>
          </a:p>
        </p:txBody>
      </p:sp>
      <p:sp>
        <p:nvSpPr>
          <p:cNvPr id="200" name="4.Foreign/ International"/>
          <p:cNvSpPr txBox="1"/>
          <p:nvPr/>
        </p:nvSpPr>
        <p:spPr>
          <a:xfrm>
            <a:off x="457200" y="4368322"/>
            <a:ext cx="1616712" cy="548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457200" indent="-590550">
              <a:defRPr sz="1500"/>
            </a:lvl1pPr>
          </a:lstStyle>
          <a:p>
            <a:r>
              <a:rPr dirty="0"/>
              <a:t>4.Foreign/ International</a:t>
            </a:r>
          </a:p>
        </p:txBody>
      </p:sp>
      <p:grpSp>
        <p:nvGrpSpPr>
          <p:cNvPr id="203" name="Group"/>
          <p:cNvGrpSpPr/>
          <p:nvPr/>
        </p:nvGrpSpPr>
        <p:grpSpPr>
          <a:xfrm>
            <a:off x="4212024" y="5327555"/>
            <a:ext cx="3714751" cy="1185327"/>
            <a:chOff x="0" y="0"/>
            <a:chExt cx="3714750" cy="1185326"/>
          </a:xfrm>
        </p:grpSpPr>
        <p:sp>
          <p:nvSpPr>
            <p:cNvPr id="201" name="Rectangle"/>
            <p:cNvSpPr/>
            <p:nvPr/>
          </p:nvSpPr>
          <p:spPr>
            <a:xfrm>
              <a:off x="0" y="0"/>
              <a:ext cx="3714750" cy="1150938"/>
            </a:xfrm>
            <a:prstGeom prst="rect">
              <a:avLst/>
            </a:prstGeom>
            <a:solidFill>
              <a:srgbClr val="F3EAE2"/>
            </a:solidFill>
            <a:ln w="25400" cap="flat">
              <a:solidFill>
                <a:srgbClr val="0070C0"/>
              </a:solidFill>
              <a:prstDash val="solid"/>
              <a:round/>
            </a:ln>
            <a:effectLst/>
          </p:spPr>
          <p:txBody>
            <a:bodyPr wrap="square" lIns="45719" tIns="45719" rIns="45719" bIns="45719" numCol="1" anchor="t">
              <a:noAutofit/>
            </a:bodyPr>
            <a:lstStyle/>
            <a:p>
              <a:pPr algn="ctr">
                <a:lnSpc>
                  <a:spcPct val="90000"/>
                </a:lnSpc>
                <a:spcBef>
                  <a:spcPts val="600"/>
                </a:spcBef>
                <a:defRPr sz="1300"/>
              </a:pPr>
              <a:endParaRPr/>
            </a:p>
          </p:txBody>
        </p:sp>
        <p:sp>
          <p:nvSpPr>
            <p:cNvPr id="202" name="This is a local news story in a Sierra Leonean newspaper about an event in Sierra Leone. The monitoring is taking place in Sierra Leone and coders would then select ‘1. Local’."/>
            <p:cNvSpPr txBox="1"/>
            <p:nvPr/>
          </p:nvSpPr>
          <p:spPr>
            <a:xfrm>
              <a:off x="58419" y="12700"/>
              <a:ext cx="3597912" cy="117262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lgn="ctr">
                <a:lnSpc>
                  <a:spcPct val="90000"/>
                </a:lnSpc>
                <a:spcBef>
                  <a:spcPts val="600"/>
                </a:spcBef>
                <a:defRPr sz="1300"/>
              </a:pPr>
              <a:r>
                <a:rPr dirty="0"/>
                <a:t>This is a </a:t>
              </a:r>
              <a:r>
                <a:rPr lang="en-CA" dirty="0"/>
                <a:t>French national</a:t>
              </a:r>
              <a:r>
                <a:rPr dirty="0"/>
                <a:t> news story</a:t>
              </a:r>
              <a:r>
                <a:rPr lang="en-CA" dirty="0"/>
                <a:t>, that is published in the UK.</a:t>
              </a:r>
              <a:r>
                <a:rPr dirty="0"/>
                <a:t> </a:t>
              </a:r>
              <a:r>
                <a:rPr lang="en-CA" dirty="0"/>
                <a:t> The event occurs in France and applies to French Schools. Published in the UK, the story’s scope is international (code 4) as there are not direct effects outside of France.</a:t>
              </a:r>
              <a:r>
                <a:rPr dirty="0"/>
                <a:t> </a:t>
              </a:r>
            </a:p>
          </p:txBody>
        </p:sp>
      </p:grpSp>
      <p:sp>
        <p:nvSpPr>
          <p:cNvPr id="204" name="Rectangle"/>
          <p:cNvSpPr/>
          <p:nvPr/>
        </p:nvSpPr>
        <p:spPr>
          <a:xfrm>
            <a:off x="449629" y="4376104"/>
            <a:ext cx="1612900" cy="795493"/>
          </a:xfrm>
          <a:prstGeom prst="rect">
            <a:avLst/>
          </a:prstGeom>
          <a:ln w="25400">
            <a:solidFill>
              <a:srgbClr val="FF0000"/>
            </a:solidFill>
          </a:ln>
        </p:spPr>
        <p:txBody>
          <a:bodyPr lIns="45719" rIns="45719" anchor="ctr"/>
          <a:lstStyle/>
          <a:p>
            <a:pPr algn="ctr">
              <a:defRPr>
                <a:solidFill>
                  <a:srgbClr val="FFFFFF"/>
                </a:solidFill>
              </a:defRPr>
            </a:pPr>
            <a:endParaRPr/>
          </a:p>
        </p:txBody>
      </p:sp>
      <p:pic>
        <p:nvPicPr>
          <p:cNvPr id="207" name="image.png" descr="image.png"/>
          <p:cNvPicPr>
            <a:picLocks noChangeAspect="1"/>
          </p:cNvPicPr>
          <p:nvPr/>
        </p:nvPicPr>
        <p:blipFill>
          <a:blip r:embed="rId2"/>
          <a:stretch>
            <a:fillRect/>
          </a:stretch>
        </p:blipFill>
        <p:spPr>
          <a:xfrm>
            <a:off x="3288331" y="6203856"/>
            <a:ext cx="360363" cy="549276"/>
          </a:xfrm>
          <a:prstGeom prst="rect">
            <a:avLst/>
          </a:prstGeom>
          <a:ln w="12700">
            <a:miter lim="400000"/>
          </a:ln>
        </p:spPr>
      </p:pic>
      <p:pic>
        <p:nvPicPr>
          <p:cNvPr id="2" name="Picture 1">
            <a:extLst>
              <a:ext uri="{FF2B5EF4-FFF2-40B4-BE49-F238E27FC236}">
                <a16:creationId xmlns:a16="http://schemas.microsoft.com/office/drawing/2014/main" id="{870BE693-111E-88FC-5753-C25D7A238BEE}"/>
              </a:ext>
            </a:extLst>
          </p:cNvPr>
          <p:cNvPicPr>
            <a:picLocks noChangeAspect="1"/>
          </p:cNvPicPr>
          <p:nvPr/>
        </p:nvPicPr>
        <p:blipFill>
          <a:blip r:embed="rId3"/>
          <a:stretch>
            <a:fillRect/>
          </a:stretch>
        </p:blipFill>
        <p:spPr>
          <a:xfrm>
            <a:off x="4241345" y="475297"/>
            <a:ext cx="4297045" cy="5050155"/>
          </a:xfrm>
          <a:prstGeom prst="rect">
            <a:avLst/>
          </a:prstGeom>
        </p:spPr>
      </p:pic>
      <p:pic>
        <p:nvPicPr>
          <p:cNvPr id="5" name="Picture 4">
            <a:extLst>
              <a:ext uri="{FF2B5EF4-FFF2-40B4-BE49-F238E27FC236}">
                <a16:creationId xmlns:a16="http://schemas.microsoft.com/office/drawing/2014/main" id="{1BBB5D2E-C446-6869-66CC-08A0AFA1A502}"/>
              </a:ext>
            </a:extLst>
          </p:cNvPr>
          <p:cNvPicPr>
            <a:picLocks noChangeAspect="1"/>
          </p:cNvPicPr>
          <p:nvPr/>
        </p:nvPicPr>
        <p:blipFill>
          <a:blip r:embed="rId4"/>
          <a:stretch>
            <a:fillRect/>
          </a:stretch>
        </p:blipFill>
        <p:spPr>
          <a:xfrm>
            <a:off x="2387600" y="2211678"/>
            <a:ext cx="1612900" cy="39387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iterate>
                                    <p:tmAbs val="0"/>
                                  </p:iterate>
                                  <p:childTnLst>
                                    <p:set>
                                      <p:cBhvr>
                                        <p:cTn id="6" fill="hold"/>
                                        <p:tgtEl>
                                          <p:spTgt spid="203"/>
                                        </p:tgtEl>
                                        <p:attrNameLst>
                                          <p:attrName>style.visibility</p:attrName>
                                        </p:attrNameLst>
                                      </p:cBhvr>
                                      <p:to>
                                        <p:strVal val="visible"/>
                                      </p:to>
                                    </p:set>
                                    <p:animEffect transition="in" filter="blinds(horizontal)">
                                      <p:cBhvr>
                                        <p:cTn id="7" dur="500"/>
                                        <p:tgtEl>
                                          <p:spTgt spid="20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2" nodeType="clickEffect">
                                  <p:stCondLst>
                                    <p:cond delay="0"/>
                                  </p:stCondLst>
                                  <p:iterate>
                                    <p:tmAbs val="0"/>
                                  </p:iterate>
                                  <p:childTnLst>
                                    <p:set>
                                      <p:cBhvr>
                                        <p:cTn id="11" fill="hold"/>
                                        <p:tgtEl>
                                          <p:spTgt spid="20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3" nodeType="clickEffect">
                                  <p:stCondLst>
                                    <p:cond delay="0"/>
                                  </p:stCondLst>
                                  <p:iterate>
                                    <p:tmAbs val="0"/>
                                  </p:iterate>
                                  <p:childTnLst>
                                    <p:set>
                                      <p:cBhvr>
                                        <p:cTn id="15" fill="hold"/>
                                        <p:tgtEl>
                                          <p:spTgt spid="207"/>
                                        </p:tgtEl>
                                        <p:attrNameLst>
                                          <p:attrName>style.visibility</p:attrName>
                                        </p:attrNameLst>
                                      </p:cBhvr>
                                      <p:to>
                                        <p:strVal val="visible"/>
                                      </p:to>
                                    </p:set>
                                    <p:anim calcmode="lin" valueType="num">
                                      <p:cBhvr>
                                        <p:cTn id="16" dur="500" fill="hold"/>
                                        <p:tgtEl>
                                          <p:spTgt spid="207"/>
                                        </p:tgtEl>
                                        <p:attrNameLst>
                                          <p:attrName>ppt_x</p:attrName>
                                        </p:attrNameLst>
                                      </p:cBhvr>
                                      <p:tavLst>
                                        <p:tav tm="0">
                                          <p:val>
                                            <p:strVal val="#ppt_x"/>
                                          </p:val>
                                        </p:tav>
                                        <p:tav tm="100000">
                                          <p:val>
                                            <p:strVal val="#ppt_x"/>
                                          </p:val>
                                        </p:tav>
                                      </p:tavLst>
                                    </p:anim>
                                    <p:anim calcmode="lin" valueType="num">
                                      <p:cBhvr>
                                        <p:cTn id="17" dur="500" fill="hold"/>
                                        <p:tgtEl>
                                          <p:spTgt spid="2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1" animBg="1" advAuto="0"/>
      <p:bldP spid="204" grpId="2" animBg="1" advAuto="0"/>
      <p:bldP spid="207" grpId="3"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QUESTION 4"/>
          <p:cNvSpPr txBox="1">
            <a:spLocks noGrp="1"/>
          </p:cNvSpPr>
          <p:nvPr>
            <p:ph type="title" idx="4294967295"/>
          </p:nvPr>
        </p:nvSpPr>
        <p:spPr>
          <a:xfrm>
            <a:off x="457200" y="-214313"/>
            <a:ext cx="3543300" cy="1143001"/>
          </a:xfrm>
          <a:prstGeom prst="rect">
            <a:avLst/>
          </a:prstGeom>
        </p:spPr>
        <p:txBody>
          <a:bodyPr>
            <a:normAutofit/>
          </a:bodyPr>
          <a:lstStyle>
            <a:lvl1pPr>
              <a:defRPr>
                <a:solidFill>
                  <a:srgbClr val="0070C0"/>
                </a:solidFill>
              </a:defRPr>
            </a:lvl1pPr>
          </a:lstStyle>
          <a:p>
            <a:r>
              <a:t>QUESTION 4</a:t>
            </a:r>
          </a:p>
        </p:txBody>
      </p:sp>
      <p:sp>
        <p:nvSpPr>
          <p:cNvPr id="211" name="How much space does this story occupy on the page?"/>
          <p:cNvSpPr txBox="1"/>
          <p:nvPr/>
        </p:nvSpPr>
        <p:spPr>
          <a:xfrm>
            <a:off x="617219" y="1143000"/>
            <a:ext cx="3194687" cy="6502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1200"/>
              </a:spcBef>
            </a:lvl1pPr>
          </a:lstStyle>
          <a:p>
            <a:r>
              <a:t>How much space does this story occupy on the page? </a:t>
            </a:r>
          </a:p>
        </p:txBody>
      </p:sp>
      <p:sp>
        <p:nvSpPr>
          <p:cNvPr id="212" name="Circle"/>
          <p:cNvSpPr/>
          <p:nvPr/>
        </p:nvSpPr>
        <p:spPr>
          <a:xfrm>
            <a:off x="500062" y="1285874"/>
            <a:ext cx="71439" cy="71439"/>
          </a:xfrm>
          <a:prstGeom prst="ellipse">
            <a:avLst/>
          </a:prstGeom>
          <a:solidFill>
            <a:schemeClr val="accent1"/>
          </a:solidFill>
          <a:ln w="25400">
            <a:solidFill>
              <a:srgbClr val="B0761F"/>
            </a:solidFill>
          </a:ln>
        </p:spPr>
        <p:txBody>
          <a:bodyPr lIns="45719" rIns="45719" anchor="ctr"/>
          <a:lstStyle/>
          <a:p>
            <a:pPr algn="ctr">
              <a:defRPr>
                <a:solidFill>
                  <a:srgbClr val="FFFFFF"/>
                </a:solidFill>
              </a:defRPr>
            </a:pPr>
            <a:endParaRPr/>
          </a:p>
        </p:txBody>
      </p:sp>
      <p:sp>
        <p:nvSpPr>
          <p:cNvPr id="213" name="1. Full page"/>
          <p:cNvSpPr txBox="1"/>
          <p:nvPr/>
        </p:nvSpPr>
        <p:spPr>
          <a:xfrm>
            <a:off x="502919" y="1931987"/>
            <a:ext cx="3051812" cy="320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457200" indent="-590550">
              <a:defRPr sz="1500"/>
            </a:lvl1pPr>
          </a:lstStyle>
          <a:p>
            <a:r>
              <a:t>1. Full page</a:t>
            </a:r>
          </a:p>
        </p:txBody>
      </p:sp>
      <p:sp>
        <p:nvSpPr>
          <p:cNvPr id="214" name="2. Half page"/>
          <p:cNvSpPr txBox="1"/>
          <p:nvPr/>
        </p:nvSpPr>
        <p:spPr>
          <a:xfrm>
            <a:off x="496569" y="2292350"/>
            <a:ext cx="3051812" cy="3200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457200" indent="-590550">
              <a:defRPr sz="1500"/>
            </a:lvl1pPr>
          </a:lstStyle>
          <a:p>
            <a:r>
              <a:t>2. Half page</a:t>
            </a:r>
          </a:p>
        </p:txBody>
      </p:sp>
      <p:sp>
        <p:nvSpPr>
          <p:cNvPr id="215" name="3. One third page"/>
          <p:cNvSpPr txBox="1"/>
          <p:nvPr/>
        </p:nvSpPr>
        <p:spPr>
          <a:xfrm>
            <a:off x="496569" y="2720975"/>
            <a:ext cx="3051812" cy="3200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457200" indent="-590550">
              <a:defRPr sz="1500"/>
            </a:lvl1pPr>
          </a:lstStyle>
          <a:p>
            <a:r>
              <a:t>3. One third page</a:t>
            </a:r>
          </a:p>
        </p:txBody>
      </p:sp>
      <p:sp>
        <p:nvSpPr>
          <p:cNvPr id="216" name="4. Quarter page"/>
          <p:cNvSpPr txBox="1"/>
          <p:nvPr/>
        </p:nvSpPr>
        <p:spPr>
          <a:xfrm>
            <a:off x="525144" y="3063875"/>
            <a:ext cx="3051812" cy="3200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457200" indent="-590550">
              <a:defRPr sz="1500"/>
            </a:lvl1pPr>
          </a:lstStyle>
          <a:p>
            <a:r>
              <a:t>4. Quarter page</a:t>
            </a:r>
          </a:p>
        </p:txBody>
      </p:sp>
      <p:sp>
        <p:nvSpPr>
          <p:cNvPr id="217" name="5. Less than quarter page"/>
          <p:cNvSpPr txBox="1"/>
          <p:nvPr/>
        </p:nvSpPr>
        <p:spPr>
          <a:xfrm>
            <a:off x="496569" y="3519487"/>
            <a:ext cx="1221424" cy="777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457200" indent="-590550">
              <a:defRPr sz="1500"/>
            </a:lvl1pPr>
          </a:lstStyle>
          <a:p>
            <a:r>
              <a:t>5. Less than quarter page</a:t>
            </a:r>
          </a:p>
        </p:txBody>
      </p:sp>
      <p:sp>
        <p:nvSpPr>
          <p:cNvPr id="218" name="Rectangle"/>
          <p:cNvSpPr/>
          <p:nvPr/>
        </p:nvSpPr>
        <p:spPr>
          <a:xfrm>
            <a:off x="520700" y="3081337"/>
            <a:ext cx="1511300" cy="360363"/>
          </a:xfrm>
          <a:prstGeom prst="rect">
            <a:avLst/>
          </a:prstGeom>
          <a:ln w="25400">
            <a:solidFill>
              <a:srgbClr val="0070C0"/>
            </a:solidFill>
          </a:ln>
        </p:spPr>
        <p:txBody>
          <a:bodyPr lIns="45719" rIns="45719" anchor="ctr"/>
          <a:lstStyle/>
          <a:p>
            <a:pPr algn="ctr">
              <a:defRPr>
                <a:solidFill>
                  <a:srgbClr val="FFFFFF"/>
                </a:solidFill>
              </a:defRPr>
            </a:pPr>
            <a:endParaRPr/>
          </a:p>
        </p:txBody>
      </p:sp>
      <p:grpSp>
        <p:nvGrpSpPr>
          <p:cNvPr id="221" name="Group"/>
          <p:cNvGrpSpPr/>
          <p:nvPr/>
        </p:nvGrpSpPr>
        <p:grpSpPr>
          <a:xfrm>
            <a:off x="4357687" y="5766108"/>
            <a:ext cx="3500439" cy="901180"/>
            <a:chOff x="0" y="0"/>
            <a:chExt cx="3500438" cy="901179"/>
          </a:xfrm>
        </p:grpSpPr>
        <p:sp>
          <p:nvSpPr>
            <p:cNvPr id="219" name="Rectangle"/>
            <p:cNvSpPr/>
            <p:nvPr/>
          </p:nvSpPr>
          <p:spPr>
            <a:xfrm>
              <a:off x="0" y="0"/>
              <a:ext cx="3500438" cy="785813"/>
            </a:xfrm>
            <a:prstGeom prst="rect">
              <a:avLst/>
            </a:prstGeom>
            <a:solidFill>
              <a:srgbClr val="F3EAE2"/>
            </a:solidFill>
            <a:ln w="25400" cap="flat">
              <a:solidFill>
                <a:srgbClr val="0070C0"/>
              </a:solidFill>
              <a:prstDash val="solid"/>
              <a:round/>
            </a:ln>
            <a:effectLst/>
          </p:spPr>
          <p:txBody>
            <a:bodyPr wrap="square" lIns="45719" tIns="45719" rIns="45719" bIns="45719" numCol="1" anchor="t">
              <a:noAutofit/>
            </a:bodyPr>
            <a:lstStyle/>
            <a:p>
              <a:pPr algn="ctr">
                <a:lnSpc>
                  <a:spcPct val="90000"/>
                </a:lnSpc>
                <a:spcBef>
                  <a:spcPts val="600"/>
                </a:spcBef>
                <a:defRPr sz="1400"/>
              </a:pPr>
              <a:endParaRPr/>
            </a:p>
          </p:txBody>
        </p:sp>
        <p:sp>
          <p:nvSpPr>
            <p:cNvPr id="220" name="This story occupies quarter of a page. Code ‘4. Quarter page’."/>
            <p:cNvSpPr txBox="1"/>
            <p:nvPr/>
          </p:nvSpPr>
          <p:spPr>
            <a:xfrm>
              <a:off x="58419" y="129019"/>
              <a:ext cx="3383599" cy="77216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lgn="ctr">
                <a:lnSpc>
                  <a:spcPct val="90000"/>
                </a:lnSpc>
                <a:spcBef>
                  <a:spcPts val="600"/>
                </a:spcBef>
                <a:defRPr sz="1400"/>
              </a:pPr>
              <a:r>
                <a:rPr dirty="0"/>
                <a:t>This story occupies quarter of a page. Code ‘4. Quarter page’.</a:t>
              </a:r>
            </a:p>
            <a:p>
              <a:pPr algn="ctr">
                <a:lnSpc>
                  <a:spcPct val="90000"/>
                </a:lnSpc>
                <a:spcBef>
                  <a:spcPts val="600"/>
                </a:spcBef>
                <a:defRPr sz="1400"/>
              </a:pPr>
              <a:r>
                <a:rPr dirty="0"/>
                <a:t> </a:t>
              </a:r>
            </a:p>
          </p:txBody>
        </p:sp>
      </p:grpSp>
      <p:pic>
        <p:nvPicPr>
          <p:cNvPr id="224" name="image.png" descr="image.png"/>
          <p:cNvPicPr>
            <a:picLocks noChangeAspect="1"/>
          </p:cNvPicPr>
          <p:nvPr/>
        </p:nvPicPr>
        <p:blipFill>
          <a:blip r:embed="rId2"/>
          <a:stretch>
            <a:fillRect/>
          </a:stretch>
        </p:blipFill>
        <p:spPr>
          <a:xfrm>
            <a:off x="3194368" y="5557528"/>
            <a:ext cx="354013" cy="539750"/>
          </a:xfrm>
          <a:prstGeom prst="rect">
            <a:avLst/>
          </a:prstGeom>
          <a:ln w="12700">
            <a:miter lim="400000"/>
          </a:ln>
        </p:spPr>
      </p:pic>
      <p:pic>
        <p:nvPicPr>
          <p:cNvPr id="2" name="Picture 1">
            <a:extLst>
              <a:ext uri="{FF2B5EF4-FFF2-40B4-BE49-F238E27FC236}">
                <a16:creationId xmlns:a16="http://schemas.microsoft.com/office/drawing/2014/main" id="{ED2E40E5-C4FA-52A8-A8AC-4BFAC68B55D3}"/>
              </a:ext>
            </a:extLst>
          </p:cNvPr>
          <p:cNvPicPr>
            <a:picLocks noChangeAspect="1"/>
          </p:cNvPicPr>
          <p:nvPr/>
        </p:nvPicPr>
        <p:blipFill>
          <a:blip r:embed="rId3"/>
          <a:stretch>
            <a:fillRect/>
          </a:stretch>
        </p:blipFill>
        <p:spPr>
          <a:xfrm>
            <a:off x="4103211" y="221110"/>
            <a:ext cx="4297045" cy="5674017"/>
          </a:xfrm>
          <a:prstGeom prst="rect">
            <a:avLst/>
          </a:prstGeom>
        </p:spPr>
      </p:pic>
      <p:pic>
        <p:nvPicPr>
          <p:cNvPr id="4" name="Picture 3">
            <a:extLst>
              <a:ext uri="{FF2B5EF4-FFF2-40B4-BE49-F238E27FC236}">
                <a16:creationId xmlns:a16="http://schemas.microsoft.com/office/drawing/2014/main" id="{026984B2-D596-7234-32D6-9D5CBD4837FE}"/>
              </a:ext>
            </a:extLst>
          </p:cNvPr>
          <p:cNvPicPr>
            <a:picLocks noChangeAspect="1"/>
          </p:cNvPicPr>
          <p:nvPr/>
        </p:nvPicPr>
        <p:blipFill>
          <a:blip r:embed="rId4"/>
          <a:stretch>
            <a:fillRect/>
          </a:stretch>
        </p:blipFill>
        <p:spPr>
          <a:xfrm>
            <a:off x="2323305" y="2390775"/>
            <a:ext cx="1612900" cy="296057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iterate>
                                    <p:tmAbs val="0"/>
                                  </p:iterate>
                                  <p:childTnLst>
                                    <p:set>
                                      <p:cBhvr>
                                        <p:cTn id="6" fill="hold"/>
                                        <p:tgtEl>
                                          <p:spTgt spid="221"/>
                                        </p:tgtEl>
                                        <p:attrNameLst>
                                          <p:attrName>style.visibility</p:attrName>
                                        </p:attrNameLst>
                                      </p:cBhvr>
                                      <p:to>
                                        <p:strVal val="visible"/>
                                      </p:to>
                                    </p:set>
                                    <p:animEffect transition="in" filter="blinds(horizontal)">
                                      <p:cBhvr>
                                        <p:cTn id="7" dur="500"/>
                                        <p:tgtEl>
                                          <p:spTgt spid="22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2" nodeType="clickEffect">
                                  <p:stCondLst>
                                    <p:cond delay="0"/>
                                  </p:stCondLst>
                                  <p:iterate>
                                    <p:tmAbs val="0"/>
                                  </p:iterate>
                                  <p:childTnLst>
                                    <p:set>
                                      <p:cBhvr>
                                        <p:cTn id="11" fill="hold"/>
                                        <p:tgtEl>
                                          <p:spTgt spid="21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3" nodeType="clickEffect">
                                  <p:stCondLst>
                                    <p:cond delay="0"/>
                                  </p:stCondLst>
                                  <p:iterate>
                                    <p:tmAbs val="0"/>
                                  </p:iterate>
                                  <p:childTnLst>
                                    <p:set>
                                      <p:cBhvr>
                                        <p:cTn id="15" fill="hold"/>
                                        <p:tgtEl>
                                          <p:spTgt spid="224"/>
                                        </p:tgtEl>
                                        <p:attrNameLst>
                                          <p:attrName>style.visibility</p:attrName>
                                        </p:attrNameLst>
                                      </p:cBhvr>
                                      <p:to>
                                        <p:strVal val="visible"/>
                                      </p:to>
                                    </p:set>
                                    <p:anim calcmode="lin" valueType="num">
                                      <p:cBhvr>
                                        <p:cTn id="16" dur="500" fill="hold"/>
                                        <p:tgtEl>
                                          <p:spTgt spid="224"/>
                                        </p:tgtEl>
                                        <p:attrNameLst>
                                          <p:attrName>ppt_x</p:attrName>
                                        </p:attrNameLst>
                                      </p:cBhvr>
                                      <p:tavLst>
                                        <p:tav tm="0">
                                          <p:val>
                                            <p:strVal val="#ppt_x"/>
                                          </p:val>
                                        </p:tav>
                                        <p:tav tm="100000">
                                          <p:val>
                                            <p:strVal val="#ppt_x"/>
                                          </p:val>
                                        </p:tav>
                                      </p:tavLst>
                                    </p:anim>
                                    <p:anim calcmode="lin" valueType="num">
                                      <p:cBhvr>
                                        <p:cTn id="17" dur="500" fill="hold"/>
                                        <p:tgtEl>
                                          <p:spTgt spid="2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 grpId="2" animBg="1" advAuto="0"/>
      <p:bldP spid="221" grpId="1" animBg="1" advAuto="0"/>
      <p:bldP spid="224" grpId="3"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Section 2: Analysis"/>
          <p:cNvSpPr txBox="1">
            <a:spLocks noGrp="1"/>
          </p:cNvSpPr>
          <p:nvPr>
            <p:ph type="body" sz="quarter" idx="4294967295"/>
          </p:nvPr>
        </p:nvSpPr>
        <p:spPr>
          <a:xfrm>
            <a:off x="5003800" y="3716337"/>
            <a:ext cx="5092700" cy="1371601"/>
          </a:xfrm>
          <a:prstGeom prst="rect">
            <a:avLst/>
          </a:prstGeom>
        </p:spPr>
        <p:txBody>
          <a:bodyPr>
            <a:normAutofit/>
          </a:bodyPr>
          <a:lstStyle>
            <a:lvl1pPr marL="0" indent="0">
              <a:buSzTx/>
              <a:buFont typeface="Wingdings"/>
              <a:buNone/>
              <a:defRPr sz="1800" b="1">
                <a:solidFill>
                  <a:srgbClr val="4E3B30"/>
                </a:solidFill>
              </a:defRPr>
            </a:lvl1pPr>
          </a:lstStyle>
          <a:p>
            <a:r>
              <a:t>Section 2: Analysis</a:t>
            </a:r>
          </a:p>
        </p:txBody>
      </p:sp>
      <p:pic>
        <p:nvPicPr>
          <p:cNvPr id="227" name="image.png" descr="image.png"/>
          <p:cNvPicPr>
            <a:picLocks noChangeAspect="1"/>
          </p:cNvPicPr>
          <p:nvPr/>
        </p:nvPicPr>
        <p:blipFill>
          <a:blip r:embed="rId2"/>
          <a:stretch>
            <a:fillRect/>
          </a:stretch>
        </p:blipFill>
        <p:spPr>
          <a:xfrm>
            <a:off x="8172450" y="115887"/>
            <a:ext cx="854075" cy="119538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cover/>
      </p:transition>
    </mc:Choice>
    <mc:Fallback xmlns:a14="http://schemas.microsoft.com/office/drawing/2010/main" xmlns:m="http://schemas.openxmlformats.org/officeDocument/2006/math"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QUESTION 5"/>
          <p:cNvSpPr txBox="1">
            <a:spLocks noGrp="1"/>
          </p:cNvSpPr>
          <p:nvPr>
            <p:ph type="title" idx="4294967295"/>
          </p:nvPr>
        </p:nvSpPr>
        <p:spPr>
          <a:xfrm>
            <a:off x="457200" y="-142876"/>
            <a:ext cx="3543300" cy="1143002"/>
          </a:xfrm>
          <a:prstGeom prst="rect">
            <a:avLst/>
          </a:prstGeom>
        </p:spPr>
        <p:txBody>
          <a:bodyPr>
            <a:normAutofit/>
          </a:bodyPr>
          <a:lstStyle>
            <a:lvl1pPr>
              <a:defRPr>
                <a:solidFill>
                  <a:srgbClr val="0070C0"/>
                </a:solidFill>
              </a:defRPr>
            </a:lvl1pPr>
          </a:lstStyle>
          <a:p>
            <a:r>
              <a:t>QUESTION 5</a:t>
            </a:r>
          </a:p>
        </p:txBody>
      </p:sp>
      <p:sp>
        <p:nvSpPr>
          <p:cNvPr id="231" name="Reference to gender equality/ human rights legislation / policy."/>
          <p:cNvSpPr txBox="1"/>
          <p:nvPr/>
        </p:nvSpPr>
        <p:spPr>
          <a:xfrm>
            <a:off x="617219" y="1071562"/>
            <a:ext cx="3194687" cy="929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Reference to gender equality/ human rights legislation / policy.</a:t>
            </a:r>
          </a:p>
        </p:txBody>
      </p:sp>
      <p:sp>
        <p:nvSpPr>
          <p:cNvPr id="232" name="Circle"/>
          <p:cNvSpPr/>
          <p:nvPr/>
        </p:nvSpPr>
        <p:spPr>
          <a:xfrm>
            <a:off x="500062" y="1296987"/>
            <a:ext cx="71439" cy="71439"/>
          </a:xfrm>
          <a:prstGeom prst="ellipse">
            <a:avLst/>
          </a:prstGeom>
          <a:solidFill>
            <a:schemeClr val="accent1"/>
          </a:solidFill>
          <a:ln w="25400">
            <a:solidFill>
              <a:srgbClr val="B0761F"/>
            </a:solidFill>
          </a:ln>
        </p:spPr>
        <p:txBody>
          <a:bodyPr lIns="45719" rIns="45719" anchor="ctr"/>
          <a:lstStyle/>
          <a:p>
            <a:pPr algn="ctr">
              <a:defRPr>
                <a:solidFill>
                  <a:srgbClr val="FFFFFF"/>
                </a:solidFill>
              </a:defRPr>
            </a:pPr>
            <a:endParaRPr/>
          </a:p>
        </p:txBody>
      </p:sp>
      <p:grpSp>
        <p:nvGrpSpPr>
          <p:cNvPr id="237" name="Group"/>
          <p:cNvGrpSpPr/>
          <p:nvPr/>
        </p:nvGrpSpPr>
        <p:grpSpPr>
          <a:xfrm>
            <a:off x="611187" y="2276474"/>
            <a:ext cx="3170556" cy="865189"/>
            <a:chOff x="0" y="0"/>
            <a:chExt cx="3170555" cy="865187"/>
          </a:xfrm>
        </p:grpSpPr>
        <p:grpSp>
          <p:nvGrpSpPr>
            <p:cNvPr id="235" name="Group"/>
            <p:cNvGrpSpPr/>
            <p:nvPr/>
          </p:nvGrpSpPr>
          <p:grpSpPr>
            <a:xfrm>
              <a:off x="77470" y="-1"/>
              <a:ext cx="3093086" cy="824866"/>
              <a:chOff x="0" y="0"/>
              <a:chExt cx="3093085" cy="824864"/>
            </a:xfrm>
          </p:grpSpPr>
          <p:sp>
            <p:nvSpPr>
              <p:cNvPr id="233" name="1. Yes"/>
              <p:cNvSpPr txBox="1"/>
              <p:nvPr/>
            </p:nvSpPr>
            <p:spPr>
              <a:xfrm>
                <a:off x="0" y="0"/>
                <a:ext cx="3051811" cy="3200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marL="457200" indent="-590550">
                  <a:defRPr sz="1500"/>
                </a:lvl1pPr>
              </a:lstStyle>
              <a:p>
                <a:r>
                  <a:t>1. Yes</a:t>
                </a:r>
              </a:p>
            </p:txBody>
          </p:sp>
          <p:sp>
            <p:nvSpPr>
              <p:cNvPr id="234" name="2. No"/>
              <p:cNvSpPr txBox="1"/>
              <p:nvPr/>
            </p:nvSpPr>
            <p:spPr>
              <a:xfrm>
                <a:off x="41275" y="504824"/>
                <a:ext cx="3051811" cy="3200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marL="457200" indent="-590550">
                  <a:defRPr sz="1500"/>
                </a:lvl1pPr>
              </a:lstStyle>
              <a:p>
                <a:r>
                  <a:t>2. No</a:t>
                </a:r>
              </a:p>
            </p:txBody>
          </p:sp>
        </p:grpSp>
        <p:sp>
          <p:nvSpPr>
            <p:cNvPr id="236" name="Rectangle"/>
            <p:cNvSpPr/>
            <p:nvPr/>
          </p:nvSpPr>
          <p:spPr>
            <a:xfrm>
              <a:off x="0" y="504824"/>
              <a:ext cx="865188" cy="360364"/>
            </a:xfrm>
            <a:prstGeom prst="rect">
              <a:avLst/>
            </a:prstGeom>
            <a:noFill/>
            <a:ln w="25400" cap="flat">
              <a:solidFill>
                <a:srgbClr val="0070C0"/>
              </a:solidFill>
              <a:prstDash val="solid"/>
              <a:round/>
            </a:ln>
            <a:effectLst/>
          </p:spPr>
          <p:txBody>
            <a:bodyPr wrap="square" lIns="45719" tIns="45719" rIns="45719" bIns="45719" numCol="1" anchor="ctr">
              <a:noAutofit/>
            </a:bodyPr>
            <a:lstStyle/>
            <a:p>
              <a:pPr algn="ctr">
                <a:defRPr>
                  <a:solidFill>
                    <a:srgbClr val="0070C0"/>
                  </a:solidFill>
                </a:defRPr>
              </a:pPr>
              <a:endParaRPr/>
            </a:p>
          </p:txBody>
        </p:sp>
      </p:grpSp>
      <p:grpSp>
        <p:nvGrpSpPr>
          <p:cNvPr id="240" name="Group"/>
          <p:cNvGrpSpPr/>
          <p:nvPr/>
        </p:nvGrpSpPr>
        <p:grpSpPr>
          <a:xfrm>
            <a:off x="4781172" y="5686425"/>
            <a:ext cx="3286126" cy="1000125"/>
            <a:chOff x="0" y="0"/>
            <a:chExt cx="3286125" cy="1000125"/>
          </a:xfrm>
        </p:grpSpPr>
        <p:sp>
          <p:nvSpPr>
            <p:cNvPr id="238" name="Rectangle"/>
            <p:cNvSpPr/>
            <p:nvPr/>
          </p:nvSpPr>
          <p:spPr>
            <a:xfrm>
              <a:off x="0" y="0"/>
              <a:ext cx="3286125" cy="1000125"/>
            </a:xfrm>
            <a:prstGeom prst="rect">
              <a:avLst/>
            </a:prstGeom>
            <a:solidFill>
              <a:srgbClr val="F3EAE2"/>
            </a:solidFill>
            <a:ln w="25400" cap="flat">
              <a:solidFill>
                <a:srgbClr val="0070C0"/>
              </a:solidFill>
              <a:prstDash val="solid"/>
              <a:round/>
            </a:ln>
            <a:effectLst/>
          </p:spPr>
          <p:txBody>
            <a:bodyPr wrap="square" lIns="45719" tIns="45719" rIns="45719" bIns="45719" numCol="1" anchor="t">
              <a:noAutofit/>
            </a:bodyPr>
            <a:lstStyle/>
            <a:p>
              <a:pPr algn="ctr">
                <a:defRPr sz="1400"/>
              </a:pPr>
              <a:endParaRPr/>
            </a:p>
          </p:txBody>
        </p:sp>
        <p:sp>
          <p:nvSpPr>
            <p:cNvPr id="239" name="This story makes no mention of any specific legislation or policy on gender equality or human rights. Code 2."/>
            <p:cNvSpPr txBox="1"/>
            <p:nvPr/>
          </p:nvSpPr>
          <p:spPr>
            <a:xfrm>
              <a:off x="58419" y="12700"/>
              <a:ext cx="3169287" cy="9550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400"/>
              </a:lvl1pPr>
            </a:lstStyle>
            <a:p>
              <a:r>
                <a:t>This story makes no mention of any specific legislation or policy on gender equality or human rights. Code 2.</a:t>
              </a:r>
            </a:p>
          </p:txBody>
        </p:sp>
      </p:grpSp>
      <p:pic>
        <p:nvPicPr>
          <p:cNvPr id="241" name="image.png" descr="image.png"/>
          <p:cNvPicPr>
            <a:picLocks noChangeAspect="1"/>
          </p:cNvPicPr>
          <p:nvPr/>
        </p:nvPicPr>
        <p:blipFill>
          <a:blip r:embed="rId2"/>
          <a:stretch>
            <a:fillRect/>
          </a:stretch>
        </p:blipFill>
        <p:spPr>
          <a:xfrm>
            <a:off x="1866900" y="1784350"/>
            <a:ext cx="2032000" cy="3559175"/>
          </a:xfrm>
          <a:prstGeom prst="rect">
            <a:avLst/>
          </a:prstGeom>
          <a:ln w="12700">
            <a:miter lim="400000"/>
          </a:ln>
        </p:spPr>
      </p:pic>
      <p:pic>
        <p:nvPicPr>
          <p:cNvPr id="243" name="image.png" descr="image.png"/>
          <p:cNvPicPr>
            <a:picLocks noChangeAspect="1"/>
          </p:cNvPicPr>
          <p:nvPr/>
        </p:nvPicPr>
        <p:blipFill>
          <a:blip r:embed="rId3"/>
          <a:stretch>
            <a:fillRect/>
          </a:stretch>
        </p:blipFill>
        <p:spPr>
          <a:xfrm>
            <a:off x="1931987" y="5137150"/>
            <a:ext cx="358776" cy="549275"/>
          </a:xfrm>
          <a:prstGeom prst="rect">
            <a:avLst/>
          </a:prstGeom>
          <a:ln w="12700">
            <a:miter lim="400000"/>
          </a:ln>
        </p:spPr>
      </p:pic>
      <p:pic>
        <p:nvPicPr>
          <p:cNvPr id="2" name="Picture 1">
            <a:extLst>
              <a:ext uri="{FF2B5EF4-FFF2-40B4-BE49-F238E27FC236}">
                <a16:creationId xmlns:a16="http://schemas.microsoft.com/office/drawing/2014/main" id="{03387F61-6F4A-99F8-4FA8-4EA40A22017A}"/>
              </a:ext>
            </a:extLst>
          </p:cNvPr>
          <p:cNvPicPr>
            <a:picLocks noChangeAspect="1"/>
          </p:cNvPicPr>
          <p:nvPr/>
        </p:nvPicPr>
        <p:blipFill>
          <a:blip r:embed="rId4"/>
          <a:stretch>
            <a:fillRect/>
          </a:stretch>
        </p:blipFill>
        <p:spPr>
          <a:xfrm>
            <a:off x="4103211" y="221110"/>
            <a:ext cx="4297045" cy="56740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iterate>
                                    <p:tmAbs val="0"/>
                                  </p:iterate>
                                  <p:childTnLst>
                                    <p:set>
                                      <p:cBhvr>
                                        <p:cTn id="6" fill="hold"/>
                                        <p:tgtEl>
                                          <p:spTgt spid="240"/>
                                        </p:tgtEl>
                                        <p:attrNameLst>
                                          <p:attrName>style.visibility</p:attrName>
                                        </p:attrNameLst>
                                      </p:cBhvr>
                                      <p:to>
                                        <p:strVal val="visible"/>
                                      </p:to>
                                    </p:set>
                                    <p:animEffect transition="in" filter="blinds(horizontal)">
                                      <p:cBhvr>
                                        <p:cTn id="7" dur="500"/>
                                        <p:tgtEl>
                                          <p:spTgt spid="24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2" nodeType="clickEffect">
                                  <p:stCondLst>
                                    <p:cond delay="0"/>
                                  </p:stCondLst>
                                  <p:iterate>
                                    <p:tmAbs val="0"/>
                                  </p:iterate>
                                  <p:childTnLst>
                                    <p:set>
                                      <p:cBhvr>
                                        <p:cTn id="11" fill="hold"/>
                                        <p:tgtEl>
                                          <p:spTgt spid="243"/>
                                        </p:tgtEl>
                                        <p:attrNameLst>
                                          <p:attrName>style.visibility</p:attrName>
                                        </p:attrNameLst>
                                      </p:cBhvr>
                                      <p:to>
                                        <p:strVal val="visible"/>
                                      </p:to>
                                    </p:set>
                                    <p:anim calcmode="lin" valueType="num">
                                      <p:cBhvr>
                                        <p:cTn id="12" dur="500" fill="hold"/>
                                        <p:tgtEl>
                                          <p:spTgt spid="243"/>
                                        </p:tgtEl>
                                        <p:attrNameLst>
                                          <p:attrName>ppt_x</p:attrName>
                                        </p:attrNameLst>
                                      </p:cBhvr>
                                      <p:tavLst>
                                        <p:tav tm="0">
                                          <p:val>
                                            <p:strVal val="#ppt_x"/>
                                          </p:val>
                                        </p:tav>
                                        <p:tav tm="100000">
                                          <p:val>
                                            <p:strVal val="#ppt_x"/>
                                          </p:val>
                                        </p:tav>
                                      </p:tavLst>
                                    </p:anim>
                                    <p:anim calcmode="lin" valueType="num">
                                      <p:cBhvr>
                                        <p:cTn id="13" dur="500" fill="hold"/>
                                        <p:tgtEl>
                                          <p:spTgt spid="2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 grpId="1" animBg="1" advAuto="0"/>
      <p:bldP spid="243" grpId="2"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QUESTION 6"/>
          <p:cNvSpPr txBox="1">
            <a:spLocks noGrp="1"/>
          </p:cNvSpPr>
          <p:nvPr>
            <p:ph type="title" idx="4294967295"/>
          </p:nvPr>
        </p:nvSpPr>
        <p:spPr>
          <a:xfrm>
            <a:off x="457200" y="-142876"/>
            <a:ext cx="3543300" cy="1143002"/>
          </a:xfrm>
          <a:prstGeom prst="rect">
            <a:avLst/>
          </a:prstGeom>
        </p:spPr>
        <p:txBody>
          <a:bodyPr>
            <a:normAutofit/>
          </a:bodyPr>
          <a:lstStyle>
            <a:lvl1pPr>
              <a:defRPr>
                <a:solidFill>
                  <a:srgbClr val="0070C0"/>
                </a:solidFill>
              </a:defRPr>
            </a:lvl1pPr>
          </a:lstStyle>
          <a:p>
            <a:r>
              <a:t>QUESTION 6</a:t>
            </a:r>
          </a:p>
        </p:txBody>
      </p:sp>
      <p:sp>
        <p:nvSpPr>
          <p:cNvPr id="247" name="Circle"/>
          <p:cNvSpPr/>
          <p:nvPr/>
        </p:nvSpPr>
        <p:spPr>
          <a:xfrm>
            <a:off x="500062" y="1296987"/>
            <a:ext cx="71439" cy="71439"/>
          </a:xfrm>
          <a:prstGeom prst="ellipse">
            <a:avLst/>
          </a:prstGeom>
          <a:solidFill>
            <a:schemeClr val="accent1"/>
          </a:solidFill>
          <a:ln w="25400">
            <a:solidFill>
              <a:srgbClr val="B0761F"/>
            </a:solidFill>
          </a:ln>
        </p:spPr>
        <p:txBody>
          <a:bodyPr lIns="45719" rIns="45719" anchor="ctr"/>
          <a:lstStyle/>
          <a:p>
            <a:pPr algn="ctr">
              <a:defRPr>
                <a:solidFill>
                  <a:srgbClr val="FFFFFF"/>
                </a:solidFill>
              </a:defRPr>
            </a:pPr>
            <a:endParaRPr/>
          </a:p>
        </p:txBody>
      </p:sp>
      <p:sp>
        <p:nvSpPr>
          <p:cNvPr id="248" name="1. Yes"/>
          <p:cNvSpPr txBox="1"/>
          <p:nvPr/>
        </p:nvSpPr>
        <p:spPr>
          <a:xfrm>
            <a:off x="585469" y="2349500"/>
            <a:ext cx="797562" cy="3200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457200" indent="-590550">
              <a:defRPr sz="1500"/>
            </a:lvl1pPr>
          </a:lstStyle>
          <a:p>
            <a:r>
              <a:t>1. Yes</a:t>
            </a:r>
          </a:p>
        </p:txBody>
      </p:sp>
      <p:sp>
        <p:nvSpPr>
          <p:cNvPr id="249" name="Is the story about a particular woman or group of women?"/>
          <p:cNvSpPr txBox="1"/>
          <p:nvPr/>
        </p:nvSpPr>
        <p:spPr>
          <a:xfrm>
            <a:off x="617219" y="1154112"/>
            <a:ext cx="3194687" cy="929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Is the story about a particular woman or group of women?</a:t>
            </a:r>
          </a:p>
        </p:txBody>
      </p:sp>
      <p:sp>
        <p:nvSpPr>
          <p:cNvPr id="250" name="2. No"/>
          <p:cNvSpPr txBox="1"/>
          <p:nvPr/>
        </p:nvSpPr>
        <p:spPr>
          <a:xfrm>
            <a:off x="585469" y="2997200"/>
            <a:ext cx="3051812" cy="3200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457200" indent="-590550">
              <a:defRPr sz="1500"/>
            </a:lvl1pPr>
          </a:lstStyle>
          <a:p>
            <a:r>
              <a:t>2. No</a:t>
            </a:r>
          </a:p>
        </p:txBody>
      </p:sp>
      <p:grpSp>
        <p:nvGrpSpPr>
          <p:cNvPr id="253" name="Group"/>
          <p:cNvGrpSpPr/>
          <p:nvPr/>
        </p:nvGrpSpPr>
        <p:grpSpPr>
          <a:xfrm>
            <a:off x="4258627" y="5864933"/>
            <a:ext cx="3781425" cy="966805"/>
            <a:chOff x="0" y="0"/>
            <a:chExt cx="3781425" cy="966804"/>
          </a:xfrm>
        </p:grpSpPr>
        <p:sp>
          <p:nvSpPr>
            <p:cNvPr id="251" name="Rectangle"/>
            <p:cNvSpPr/>
            <p:nvPr/>
          </p:nvSpPr>
          <p:spPr>
            <a:xfrm>
              <a:off x="0" y="0"/>
              <a:ext cx="3781425" cy="936625"/>
            </a:xfrm>
            <a:prstGeom prst="rect">
              <a:avLst/>
            </a:prstGeom>
            <a:solidFill>
              <a:srgbClr val="F3EAE2"/>
            </a:solidFill>
            <a:ln w="25400" cap="flat">
              <a:solidFill>
                <a:srgbClr val="0070C0"/>
              </a:solidFill>
              <a:prstDash val="solid"/>
              <a:round/>
            </a:ln>
            <a:effectLst/>
          </p:spPr>
          <p:txBody>
            <a:bodyPr wrap="square" lIns="45719" tIns="45719" rIns="45719" bIns="45719" numCol="1" anchor="t">
              <a:noAutofit/>
            </a:bodyPr>
            <a:lstStyle/>
            <a:p>
              <a:pPr algn="ctr">
                <a:defRPr sz="1400"/>
              </a:pPr>
              <a:endParaRPr/>
            </a:p>
          </p:txBody>
        </p:sp>
        <p:sp>
          <p:nvSpPr>
            <p:cNvPr id="252" name="Yes, the story is about Ms. Mabinty Bangura narrating her own experience."/>
            <p:cNvSpPr txBox="1"/>
            <p:nvPr/>
          </p:nvSpPr>
          <p:spPr>
            <a:xfrm>
              <a:off x="58419" y="12700"/>
              <a:ext cx="3664587" cy="95410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lgn="ctr">
                <a:defRPr sz="1400"/>
              </a:pPr>
              <a:endParaRPr dirty="0"/>
            </a:p>
            <a:p>
              <a:pPr algn="ctr">
                <a:defRPr sz="1400"/>
              </a:pPr>
              <a:r>
                <a:rPr lang="en-CA" dirty="0"/>
                <a:t>No</a:t>
              </a:r>
              <a:r>
                <a:rPr dirty="0"/>
                <a:t>, the story is about </a:t>
              </a:r>
              <a:r>
                <a:rPr lang="en-CA" dirty="0"/>
                <a:t>educational policy with no reference to gender or gender groups. </a:t>
              </a:r>
              <a:endParaRPr dirty="0"/>
            </a:p>
          </p:txBody>
        </p:sp>
      </p:grpSp>
      <p:sp>
        <p:nvSpPr>
          <p:cNvPr id="254" name="Rectangle"/>
          <p:cNvSpPr/>
          <p:nvPr/>
        </p:nvSpPr>
        <p:spPr>
          <a:xfrm>
            <a:off x="500062" y="2833370"/>
            <a:ext cx="719138" cy="647700"/>
          </a:xfrm>
          <a:prstGeom prst="rect">
            <a:avLst/>
          </a:prstGeom>
          <a:ln w="25400">
            <a:solidFill>
              <a:srgbClr val="FF0000"/>
            </a:solidFill>
          </a:ln>
        </p:spPr>
        <p:txBody>
          <a:bodyPr lIns="45719" rIns="45719" anchor="ctr"/>
          <a:lstStyle/>
          <a:p>
            <a:pPr algn="ctr">
              <a:defRPr>
                <a:solidFill>
                  <a:srgbClr val="FFFFFF"/>
                </a:solidFill>
              </a:defRPr>
            </a:pPr>
            <a:endParaRPr/>
          </a:p>
        </p:txBody>
      </p:sp>
      <p:pic>
        <p:nvPicPr>
          <p:cNvPr id="257" name="image.png" descr="image.png"/>
          <p:cNvPicPr>
            <a:picLocks noChangeAspect="1"/>
          </p:cNvPicPr>
          <p:nvPr/>
        </p:nvPicPr>
        <p:blipFill>
          <a:blip r:embed="rId2"/>
          <a:stretch>
            <a:fillRect/>
          </a:stretch>
        </p:blipFill>
        <p:spPr>
          <a:xfrm>
            <a:off x="2544366" y="5590296"/>
            <a:ext cx="358775" cy="549275"/>
          </a:xfrm>
          <a:prstGeom prst="rect">
            <a:avLst/>
          </a:prstGeom>
          <a:ln w="12700">
            <a:miter lim="400000"/>
          </a:ln>
        </p:spPr>
      </p:pic>
      <p:pic>
        <p:nvPicPr>
          <p:cNvPr id="2" name="Picture 1">
            <a:extLst>
              <a:ext uri="{FF2B5EF4-FFF2-40B4-BE49-F238E27FC236}">
                <a16:creationId xmlns:a16="http://schemas.microsoft.com/office/drawing/2014/main" id="{A9A708C8-D21B-F452-A747-636F80F5CABA}"/>
              </a:ext>
            </a:extLst>
          </p:cNvPr>
          <p:cNvPicPr>
            <a:picLocks noChangeAspect="1"/>
          </p:cNvPicPr>
          <p:nvPr/>
        </p:nvPicPr>
        <p:blipFill>
          <a:blip r:embed="rId3"/>
          <a:stretch>
            <a:fillRect/>
          </a:stretch>
        </p:blipFill>
        <p:spPr>
          <a:xfrm>
            <a:off x="4188618" y="256560"/>
            <a:ext cx="4455320" cy="5883011"/>
          </a:xfrm>
          <a:prstGeom prst="rect">
            <a:avLst/>
          </a:prstGeom>
        </p:spPr>
      </p:pic>
      <p:pic>
        <p:nvPicPr>
          <p:cNvPr id="3" name="Picture 2">
            <a:extLst>
              <a:ext uri="{FF2B5EF4-FFF2-40B4-BE49-F238E27FC236}">
                <a16:creationId xmlns:a16="http://schemas.microsoft.com/office/drawing/2014/main" id="{C994E567-FBA9-3F99-6B94-C29F23C2AF42}"/>
              </a:ext>
            </a:extLst>
          </p:cNvPr>
          <p:cNvPicPr>
            <a:picLocks noChangeAspect="1"/>
          </p:cNvPicPr>
          <p:nvPr/>
        </p:nvPicPr>
        <p:blipFill>
          <a:blip r:embed="rId4"/>
          <a:stretch>
            <a:fillRect/>
          </a:stretch>
        </p:blipFill>
        <p:spPr>
          <a:xfrm>
            <a:off x="2195037" y="2083754"/>
            <a:ext cx="1485900" cy="35475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iterate>
                                    <p:tmAbs val="0"/>
                                  </p:iterate>
                                  <p:childTnLst>
                                    <p:set>
                                      <p:cBhvr>
                                        <p:cTn id="6" fill="hold"/>
                                        <p:tgtEl>
                                          <p:spTgt spid="253"/>
                                        </p:tgtEl>
                                        <p:attrNameLst>
                                          <p:attrName>style.visibility</p:attrName>
                                        </p:attrNameLst>
                                      </p:cBhvr>
                                      <p:to>
                                        <p:strVal val="visible"/>
                                      </p:to>
                                    </p:set>
                                    <p:animEffect transition="in" filter="blinds(horizontal)">
                                      <p:cBhvr>
                                        <p:cTn id="7" dur="500"/>
                                        <p:tgtEl>
                                          <p:spTgt spid="25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2" nodeType="clickEffect">
                                  <p:stCondLst>
                                    <p:cond delay="0"/>
                                  </p:stCondLst>
                                  <p:iterate>
                                    <p:tmAbs val="0"/>
                                  </p:iterate>
                                  <p:childTnLst>
                                    <p:set>
                                      <p:cBhvr>
                                        <p:cTn id="11" fill="hold"/>
                                        <p:tgtEl>
                                          <p:spTgt spid="25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3" nodeType="clickEffect">
                                  <p:stCondLst>
                                    <p:cond delay="0"/>
                                  </p:stCondLst>
                                  <p:iterate>
                                    <p:tmAbs val="0"/>
                                  </p:iterate>
                                  <p:childTnLst>
                                    <p:set>
                                      <p:cBhvr>
                                        <p:cTn id="15" fill="hold"/>
                                        <p:tgtEl>
                                          <p:spTgt spid="257"/>
                                        </p:tgtEl>
                                        <p:attrNameLst>
                                          <p:attrName>style.visibility</p:attrName>
                                        </p:attrNameLst>
                                      </p:cBhvr>
                                      <p:to>
                                        <p:strVal val="visible"/>
                                      </p:to>
                                    </p:set>
                                    <p:anim calcmode="lin" valueType="num">
                                      <p:cBhvr>
                                        <p:cTn id="16" dur="500" fill="hold"/>
                                        <p:tgtEl>
                                          <p:spTgt spid="257"/>
                                        </p:tgtEl>
                                        <p:attrNameLst>
                                          <p:attrName>ppt_x</p:attrName>
                                        </p:attrNameLst>
                                      </p:cBhvr>
                                      <p:tavLst>
                                        <p:tav tm="0">
                                          <p:val>
                                            <p:strVal val="#ppt_x"/>
                                          </p:val>
                                        </p:tav>
                                        <p:tav tm="100000">
                                          <p:val>
                                            <p:strVal val="#ppt_x"/>
                                          </p:val>
                                        </p:tav>
                                      </p:tavLst>
                                    </p:anim>
                                    <p:anim calcmode="lin" valueType="num">
                                      <p:cBhvr>
                                        <p:cTn id="17" dur="500" fill="hold"/>
                                        <p:tgtEl>
                                          <p:spTgt spid="2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 grpId="1" animBg="1" advAuto="0"/>
      <p:bldP spid="254" grpId="2" animBg="1" advAuto="0"/>
      <p:bldP spid="257" grpId="3"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QUESTION 7"/>
          <p:cNvSpPr txBox="1">
            <a:spLocks noGrp="1"/>
          </p:cNvSpPr>
          <p:nvPr>
            <p:ph type="title" idx="4294967295"/>
          </p:nvPr>
        </p:nvSpPr>
        <p:spPr>
          <a:xfrm>
            <a:off x="457200" y="-142876"/>
            <a:ext cx="3543300" cy="1143002"/>
          </a:xfrm>
          <a:prstGeom prst="rect">
            <a:avLst/>
          </a:prstGeom>
        </p:spPr>
        <p:txBody>
          <a:bodyPr>
            <a:normAutofit/>
          </a:bodyPr>
          <a:lstStyle>
            <a:lvl1pPr>
              <a:defRPr>
                <a:solidFill>
                  <a:srgbClr val="0070C0"/>
                </a:solidFill>
              </a:defRPr>
            </a:lvl1pPr>
          </a:lstStyle>
          <a:p>
            <a:r>
              <a:t>QUESTION 7</a:t>
            </a:r>
          </a:p>
        </p:txBody>
      </p:sp>
      <p:sp>
        <p:nvSpPr>
          <p:cNvPr id="261" name="Circle"/>
          <p:cNvSpPr/>
          <p:nvPr/>
        </p:nvSpPr>
        <p:spPr>
          <a:xfrm>
            <a:off x="500062" y="1296987"/>
            <a:ext cx="71439" cy="71439"/>
          </a:xfrm>
          <a:prstGeom prst="ellipse">
            <a:avLst/>
          </a:prstGeom>
          <a:solidFill>
            <a:schemeClr val="accent1"/>
          </a:solidFill>
          <a:ln w="25400">
            <a:solidFill>
              <a:srgbClr val="B0761F"/>
            </a:solidFill>
          </a:ln>
        </p:spPr>
        <p:txBody>
          <a:bodyPr lIns="45719" rIns="45719" anchor="ctr"/>
          <a:lstStyle/>
          <a:p>
            <a:pPr algn="ctr">
              <a:defRPr>
                <a:solidFill>
                  <a:srgbClr val="FFFFFF"/>
                </a:solidFill>
              </a:defRPr>
            </a:pPr>
            <a:endParaRPr/>
          </a:p>
        </p:txBody>
      </p:sp>
      <p:sp>
        <p:nvSpPr>
          <p:cNvPr id="262" name="1. Agree"/>
          <p:cNvSpPr txBox="1"/>
          <p:nvPr/>
        </p:nvSpPr>
        <p:spPr>
          <a:xfrm>
            <a:off x="688657" y="2071687"/>
            <a:ext cx="3051811" cy="320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457200" indent="-590550">
              <a:defRPr sz="1500"/>
            </a:lvl1pPr>
          </a:lstStyle>
          <a:p>
            <a:r>
              <a:t>1. Agree</a:t>
            </a:r>
          </a:p>
        </p:txBody>
      </p:sp>
      <p:sp>
        <p:nvSpPr>
          <p:cNvPr id="263" name="2. Disagree"/>
          <p:cNvSpPr txBox="1"/>
          <p:nvPr/>
        </p:nvSpPr>
        <p:spPr>
          <a:xfrm>
            <a:off x="688657" y="2574925"/>
            <a:ext cx="3051811" cy="3200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457200" indent="-590550">
              <a:defRPr sz="1500"/>
            </a:lvl1pPr>
          </a:lstStyle>
          <a:p>
            <a:r>
              <a:t>2. Disagree</a:t>
            </a:r>
          </a:p>
        </p:txBody>
      </p:sp>
      <p:sp>
        <p:nvSpPr>
          <p:cNvPr id="264" name="This story clearly highlights issues of inequality between women and men?"/>
          <p:cNvSpPr txBox="1"/>
          <p:nvPr/>
        </p:nvSpPr>
        <p:spPr>
          <a:xfrm>
            <a:off x="617219" y="1082675"/>
            <a:ext cx="3194687" cy="9296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This story clearly highlights issues of inequality between women and men?</a:t>
            </a:r>
          </a:p>
        </p:txBody>
      </p:sp>
      <p:grpSp>
        <p:nvGrpSpPr>
          <p:cNvPr id="267" name="Group"/>
          <p:cNvGrpSpPr/>
          <p:nvPr/>
        </p:nvGrpSpPr>
        <p:grpSpPr>
          <a:xfrm>
            <a:off x="4000501" y="5604095"/>
            <a:ext cx="4297044" cy="1032796"/>
            <a:chOff x="0" y="0"/>
            <a:chExt cx="3429000" cy="1785938"/>
          </a:xfrm>
        </p:grpSpPr>
        <p:sp>
          <p:nvSpPr>
            <p:cNvPr id="265" name="Rectangle"/>
            <p:cNvSpPr/>
            <p:nvPr/>
          </p:nvSpPr>
          <p:spPr>
            <a:xfrm>
              <a:off x="0" y="0"/>
              <a:ext cx="3429000" cy="1785938"/>
            </a:xfrm>
            <a:prstGeom prst="rect">
              <a:avLst/>
            </a:prstGeom>
            <a:solidFill>
              <a:srgbClr val="F3EAE2"/>
            </a:solidFill>
            <a:ln w="25400" cap="flat">
              <a:solidFill>
                <a:srgbClr val="0070C0"/>
              </a:solidFill>
              <a:prstDash val="solid"/>
              <a:round/>
            </a:ln>
            <a:effectLst/>
          </p:spPr>
          <p:txBody>
            <a:bodyPr wrap="square" lIns="45719" tIns="45719" rIns="45719" bIns="45719" numCol="1" anchor="t">
              <a:noAutofit/>
            </a:bodyPr>
            <a:lstStyle/>
            <a:p>
              <a:pPr algn="ctr">
                <a:lnSpc>
                  <a:spcPct val="90000"/>
                </a:lnSpc>
                <a:defRPr sz="1200"/>
              </a:pPr>
              <a:endParaRPr/>
            </a:p>
          </p:txBody>
        </p:sp>
        <p:sp>
          <p:nvSpPr>
            <p:cNvPr id="266" name="Mabinty is a resident in an impoverished area of Freetown. She is probably struggling with poverty and the lack of communication between the Ebola centre and her may be due to her low social status and gender. This however is not clearly stated in the ne"/>
            <p:cNvSpPr txBox="1"/>
            <p:nvPr/>
          </p:nvSpPr>
          <p:spPr>
            <a:xfrm>
              <a:off x="58419" y="12700"/>
              <a:ext cx="3312162" cy="75712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lgn="ctr">
                <a:lnSpc>
                  <a:spcPct val="90000"/>
                </a:lnSpc>
                <a:defRPr sz="1200"/>
              </a:pPr>
              <a:endParaRPr dirty="0"/>
            </a:p>
            <a:p>
              <a:pPr algn="ctr">
                <a:lnSpc>
                  <a:spcPct val="90000"/>
                </a:lnSpc>
                <a:defRPr sz="1200"/>
              </a:pPr>
              <a:r>
                <a:rPr lang="en-CA" dirty="0"/>
                <a:t>No, no explicit reference is made about gender, or differences among genders, in relation to this issue.</a:t>
              </a:r>
              <a:endParaRPr dirty="0"/>
            </a:p>
          </p:txBody>
        </p:sp>
      </p:grpSp>
      <p:sp>
        <p:nvSpPr>
          <p:cNvPr id="268" name="Rectangle"/>
          <p:cNvSpPr/>
          <p:nvPr/>
        </p:nvSpPr>
        <p:spPr>
          <a:xfrm>
            <a:off x="571500" y="2571750"/>
            <a:ext cx="1368425" cy="504825"/>
          </a:xfrm>
          <a:prstGeom prst="rect">
            <a:avLst/>
          </a:prstGeom>
          <a:ln w="25400">
            <a:solidFill>
              <a:srgbClr val="0070C0"/>
            </a:solidFill>
          </a:ln>
        </p:spPr>
        <p:txBody>
          <a:bodyPr lIns="45719" rIns="45719" anchor="ctr"/>
          <a:lstStyle/>
          <a:p>
            <a:pPr algn="ctr">
              <a:defRPr>
                <a:solidFill>
                  <a:srgbClr val="FFFFFF"/>
                </a:solidFill>
              </a:defRPr>
            </a:pPr>
            <a:endParaRPr/>
          </a:p>
        </p:txBody>
      </p:sp>
      <p:pic>
        <p:nvPicPr>
          <p:cNvPr id="271" name="image.png" descr="image.png"/>
          <p:cNvPicPr>
            <a:picLocks noChangeAspect="1"/>
          </p:cNvPicPr>
          <p:nvPr/>
        </p:nvPicPr>
        <p:blipFill>
          <a:blip r:embed="rId2"/>
          <a:stretch>
            <a:fillRect/>
          </a:stretch>
        </p:blipFill>
        <p:spPr>
          <a:xfrm>
            <a:off x="2908022" y="6213505"/>
            <a:ext cx="360363" cy="549276"/>
          </a:xfrm>
          <a:prstGeom prst="rect">
            <a:avLst/>
          </a:prstGeom>
          <a:ln w="12700">
            <a:miter lim="400000"/>
          </a:ln>
        </p:spPr>
      </p:pic>
      <p:pic>
        <p:nvPicPr>
          <p:cNvPr id="2" name="Picture 1">
            <a:extLst>
              <a:ext uri="{FF2B5EF4-FFF2-40B4-BE49-F238E27FC236}">
                <a16:creationId xmlns:a16="http://schemas.microsoft.com/office/drawing/2014/main" id="{C3B45C19-4E29-6D92-849E-3189894AB4C9}"/>
              </a:ext>
            </a:extLst>
          </p:cNvPr>
          <p:cNvPicPr>
            <a:picLocks noChangeAspect="1"/>
          </p:cNvPicPr>
          <p:nvPr/>
        </p:nvPicPr>
        <p:blipFill>
          <a:blip r:embed="rId3"/>
          <a:stretch>
            <a:fillRect/>
          </a:stretch>
        </p:blipFill>
        <p:spPr>
          <a:xfrm>
            <a:off x="4103211" y="221110"/>
            <a:ext cx="4297045" cy="5674017"/>
          </a:xfrm>
          <a:prstGeom prst="rect">
            <a:avLst/>
          </a:prstGeom>
        </p:spPr>
      </p:pic>
      <p:pic>
        <p:nvPicPr>
          <p:cNvPr id="3" name="Picture 2">
            <a:extLst>
              <a:ext uri="{FF2B5EF4-FFF2-40B4-BE49-F238E27FC236}">
                <a16:creationId xmlns:a16="http://schemas.microsoft.com/office/drawing/2014/main" id="{10AAF904-C257-AFEB-FCFB-64B85669C3C2}"/>
              </a:ext>
            </a:extLst>
          </p:cNvPr>
          <p:cNvPicPr>
            <a:picLocks noChangeAspect="1"/>
          </p:cNvPicPr>
          <p:nvPr/>
        </p:nvPicPr>
        <p:blipFill>
          <a:blip r:embed="rId4"/>
          <a:stretch>
            <a:fillRect/>
          </a:stretch>
        </p:blipFill>
        <p:spPr>
          <a:xfrm>
            <a:off x="2057082" y="2236799"/>
            <a:ext cx="1701880" cy="406814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iterate>
                                    <p:tmAbs val="0"/>
                                  </p:iterate>
                                  <p:childTnLst>
                                    <p:set>
                                      <p:cBhvr>
                                        <p:cTn id="6" fill="hold"/>
                                        <p:tgtEl>
                                          <p:spTgt spid="267"/>
                                        </p:tgtEl>
                                        <p:attrNameLst>
                                          <p:attrName>style.visibility</p:attrName>
                                        </p:attrNameLst>
                                      </p:cBhvr>
                                      <p:to>
                                        <p:strVal val="visible"/>
                                      </p:to>
                                    </p:set>
                                    <p:animEffect transition="in" filter="blinds(horizontal)">
                                      <p:cBhvr>
                                        <p:cTn id="7" dur="500"/>
                                        <p:tgtEl>
                                          <p:spTgt spid="26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2" nodeType="clickEffect">
                                  <p:stCondLst>
                                    <p:cond delay="0"/>
                                  </p:stCondLst>
                                  <p:iterate>
                                    <p:tmAbs val="0"/>
                                  </p:iterate>
                                  <p:childTnLst>
                                    <p:set>
                                      <p:cBhvr>
                                        <p:cTn id="11" fill="hold"/>
                                        <p:tgtEl>
                                          <p:spTgt spid="26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3" nodeType="clickEffect">
                                  <p:stCondLst>
                                    <p:cond delay="0"/>
                                  </p:stCondLst>
                                  <p:iterate>
                                    <p:tmAbs val="0"/>
                                  </p:iterate>
                                  <p:childTnLst>
                                    <p:set>
                                      <p:cBhvr>
                                        <p:cTn id="15" fill="hold"/>
                                        <p:tgtEl>
                                          <p:spTgt spid="271"/>
                                        </p:tgtEl>
                                        <p:attrNameLst>
                                          <p:attrName>style.visibility</p:attrName>
                                        </p:attrNameLst>
                                      </p:cBhvr>
                                      <p:to>
                                        <p:strVal val="visible"/>
                                      </p:to>
                                    </p:set>
                                    <p:anim calcmode="lin" valueType="num">
                                      <p:cBhvr>
                                        <p:cTn id="16" dur="500" fill="hold"/>
                                        <p:tgtEl>
                                          <p:spTgt spid="271"/>
                                        </p:tgtEl>
                                        <p:attrNameLst>
                                          <p:attrName>ppt_x</p:attrName>
                                        </p:attrNameLst>
                                      </p:cBhvr>
                                      <p:tavLst>
                                        <p:tav tm="0">
                                          <p:val>
                                            <p:strVal val="#ppt_x"/>
                                          </p:val>
                                        </p:tav>
                                        <p:tav tm="100000">
                                          <p:val>
                                            <p:strVal val="#ppt_x"/>
                                          </p:val>
                                        </p:tav>
                                      </p:tavLst>
                                    </p:anim>
                                    <p:anim calcmode="lin" valueType="num">
                                      <p:cBhvr>
                                        <p:cTn id="17" dur="500" fill="hold"/>
                                        <p:tgtEl>
                                          <p:spTgt spid="2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1" animBg="1" advAuto="0"/>
      <p:bldP spid="268" grpId="2" animBg="1" advAuto="0"/>
      <p:bldP spid="271" grpId="3"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QUESTION 8"/>
          <p:cNvSpPr txBox="1">
            <a:spLocks noGrp="1"/>
          </p:cNvSpPr>
          <p:nvPr>
            <p:ph type="title" idx="4294967295"/>
          </p:nvPr>
        </p:nvSpPr>
        <p:spPr>
          <a:xfrm>
            <a:off x="457200" y="-142876"/>
            <a:ext cx="3543300" cy="1143002"/>
          </a:xfrm>
          <a:prstGeom prst="rect">
            <a:avLst/>
          </a:prstGeom>
        </p:spPr>
        <p:txBody>
          <a:bodyPr>
            <a:normAutofit/>
          </a:bodyPr>
          <a:lstStyle>
            <a:lvl1pPr>
              <a:defRPr>
                <a:solidFill>
                  <a:srgbClr val="0070C0"/>
                </a:solidFill>
              </a:defRPr>
            </a:lvl1pPr>
          </a:lstStyle>
          <a:p>
            <a:r>
              <a:t>QUESTION 8</a:t>
            </a:r>
          </a:p>
        </p:txBody>
      </p:sp>
      <p:sp>
        <p:nvSpPr>
          <p:cNvPr id="274" name="Circle"/>
          <p:cNvSpPr/>
          <p:nvPr/>
        </p:nvSpPr>
        <p:spPr>
          <a:xfrm>
            <a:off x="500062" y="1296987"/>
            <a:ext cx="71439" cy="71439"/>
          </a:xfrm>
          <a:prstGeom prst="ellipse">
            <a:avLst/>
          </a:prstGeom>
          <a:solidFill>
            <a:schemeClr val="accent1"/>
          </a:solidFill>
          <a:ln w="25400">
            <a:solidFill>
              <a:srgbClr val="B0761F"/>
            </a:solidFill>
          </a:ln>
        </p:spPr>
        <p:txBody>
          <a:bodyPr lIns="45719" rIns="45719" anchor="ctr"/>
          <a:lstStyle/>
          <a:p>
            <a:pPr algn="ctr">
              <a:defRPr>
                <a:solidFill>
                  <a:srgbClr val="FFFFFF"/>
                </a:solidFill>
              </a:defRPr>
            </a:pPr>
            <a:endParaRPr/>
          </a:p>
        </p:txBody>
      </p:sp>
      <p:sp>
        <p:nvSpPr>
          <p:cNvPr id="275" name="This story clearly challenges gender stereotypes."/>
          <p:cNvSpPr txBox="1"/>
          <p:nvPr/>
        </p:nvSpPr>
        <p:spPr>
          <a:xfrm>
            <a:off x="617219" y="1154112"/>
            <a:ext cx="3194687" cy="650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This story clearly challenges gender stereotypes.</a:t>
            </a:r>
          </a:p>
        </p:txBody>
      </p:sp>
      <p:sp>
        <p:nvSpPr>
          <p:cNvPr id="276" name="1. Agree"/>
          <p:cNvSpPr txBox="1"/>
          <p:nvPr/>
        </p:nvSpPr>
        <p:spPr>
          <a:xfrm>
            <a:off x="617219" y="2000250"/>
            <a:ext cx="3051812" cy="3200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457200" indent="-590550">
              <a:defRPr sz="1500"/>
            </a:lvl1pPr>
          </a:lstStyle>
          <a:p>
            <a:r>
              <a:t>1. Agree</a:t>
            </a:r>
          </a:p>
        </p:txBody>
      </p:sp>
      <p:sp>
        <p:nvSpPr>
          <p:cNvPr id="277" name="2. Disagree"/>
          <p:cNvSpPr txBox="1"/>
          <p:nvPr/>
        </p:nvSpPr>
        <p:spPr>
          <a:xfrm>
            <a:off x="617219" y="2503487"/>
            <a:ext cx="3051812" cy="320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457200" indent="-590550">
              <a:defRPr sz="1500"/>
            </a:lvl1pPr>
          </a:lstStyle>
          <a:p>
            <a:r>
              <a:t>2. Disagree</a:t>
            </a:r>
          </a:p>
        </p:txBody>
      </p:sp>
      <p:sp>
        <p:nvSpPr>
          <p:cNvPr id="278" name="Rectangle"/>
          <p:cNvSpPr/>
          <p:nvPr/>
        </p:nvSpPr>
        <p:spPr>
          <a:xfrm>
            <a:off x="457200" y="2352181"/>
            <a:ext cx="1254893" cy="503238"/>
          </a:xfrm>
          <a:prstGeom prst="rect">
            <a:avLst/>
          </a:prstGeom>
          <a:ln w="25400">
            <a:solidFill>
              <a:srgbClr val="FF0000"/>
            </a:solidFill>
          </a:ln>
        </p:spPr>
        <p:txBody>
          <a:bodyPr lIns="45719" rIns="45719" anchor="ctr"/>
          <a:lstStyle/>
          <a:p>
            <a:pPr algn="ctr">
              <a:defRPr>
                <a:solidFill>
                  <a:srgbClr val="FFFFFF"/>
                </a:solidFill>
              </a:defRPr>
            </a:pPr>
            <a:endParaRPr/>
          </a:p>
        </p:txBody>
      </p:sp>
      <p:grpSp>
        <p:nvGrpSpPr>
          <p:cNvPr id="282" name="Group"/>
          <p:cNvGrpSpPr/>
          <p:nvPr/>
        </p:nvGrpSpPr>
        <p:grpSpPr>
          <a:xfrm>
            <a:off x="4030277" y="5884752"/>
            <a:ext cx="4045413" cy="814812"/>
            <a:chOff x="18255" y="-395606"/>
            <a:chExt cx="3214688" cy="1785938"/>
          </a:xfrm>
        </p:grpSpPr>
        <p:sp>
          <p:nvSpPr>
            <p:cNvPr id="280" name="Rectangle"/>
            <p:cNvSpPr/>
            <p:nvPr/>
          </p:nvSpPr>
          <p:spPr>
            <a:xfrm>
              <a:off x="18255" y="-395606"/>
              <a:ext cx="3214688" cy="1785938"/>
            </a:xfrm>
            <a:prstGeom prst="rect">
              <a:avLst/>
            </a:prstGeom>
            <a:solidFill>
              <a:srgbClr val="F3EAE2"/>
            </a:solidFill>
            <a:ln w="25400" cap="flat">
              <a:solidFill>
                <a:srgbClr val="0070C0"/>
              </a:solidFill>
              <a:prstDash val="solid"/>
              <a:round/>
            </a:ln>
            <a:effectLst/>
          </p:spPr>
          <p:txBody>
            <a:bodyPr wrap="square" lIns="45719" tIns="45719" rIns="45719" bIns="45719" numCol="1" anchor="t">
              <a:noAutofit/>
            </a:bodyPr>
            <a:lstStyle/>
            <a:p>
              <a:pPr algn="ctr">
                <a:lnSpc>
                  <a:spcPct val="80000"/>
                </a:lnSpc>
                <a:defRPr sz="1100"/>
              </a:pPr>
              <a:endParaRPr/>
            </a:p>
          </p:txBody>
        </p:sp>
        <p:sp>
          <p:nvSpPr>
            <p:cNvPr id="281" name="Mabinty is undoubtedly a poor woman, powerless, being forced into quarantine and given no information on what has happened to her son. However, she devises a plan to find her son after learning he was alive and about to be transferred to an orphanage.  S"/>
            <p:cNvSpPr txBox="1"/>
            <p:nvPr/>
          </p:nvSpPr>
          <p:spPr>
            <a:xfrm>
              <a:off x="58419" y="12700"/>
              <a:ext cx="3097849" cy="36317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lgn="ctr">
                <a:lnSpc>
                  <a:spcPct val="80000"/>
                </a:lnSpc>
                <a:defRPr sz="1100"/>
              </a:pPr>
              <a:r>
                <a:rPr lang="en-CA" dirty="0"/>
                <a:t>No. The article makes no reference to gender or gender differences. </a:t>
              </a:r>
              <a:endParaRPr dirty="0"/>
            </a:p>
          </p:txBody>
        </p:sp>
      </p:grpSp>
      <p:pic>
        <p:nvPicPr>
          <p:cNvPr id="285" name="image.png" descr="image.png"/>
          <p:cNvPicPr>
            <a:picLocks noChangeAspect="1"/>
          </p:cNvPicPr>
          <p:nvPr/>
        </p:nvPicPr>
        <p:blipFill>
          <a:blip r:embed="rId2"/>
          <a:stretch>
            <a:fillRect/>
          </a:stretch>
        </p:blipFill>
        <p:spPr>
          <a:xfrm>
            <a:off x="3462098" y="5962093"/>
            <a:ext cx="358776" cy="549276"/>
          </a:xfrm>
          <a:prstGeom prst="rect">
            <a:avLst/>
          </a:prstGeom>
          <a:ln w="12700">
            <a:miter lim="400000"/>
          </a:ln>
        </p:spPr>
      </p:pic>
      <p:pic>
        <p:nvPicPr>
          <p:cNvPr id="2" name="Picture 1">
            <a:extLst>
              <a:ext uri="{FF2B5EF4-FFF2-40B4-BE49-F238E27FC236}">
                <a16:creationId xmlns:a16="http://schemas.microsoft.com/office/drawing/2014/main" id="{4612F49F-3BFD-1625-01B3-DF39AB229E83}"/>
              </a:ext>
            </a:extLst>
          </p:cNvPr>
          <p:cNvPicPr>
            <a:picLocks noChangeAspect="1"/>
          </p:cNvPicPr>
          <p:nvPr/>
        </p:nvPicPr>
        <p:blipFill>
          <a:blip r:embed="rId3"/>
          <a:stretch>
            <a:fillRect/>
          </a:stretch>
        </p:blipFill>
        <p:spPr>
          <a:xfrm>
            <a:off x="4188618" y="256560"/>
            <a:ext cx="4455320" cy="5883011"/>
          </a:xfrm>
          <a:prstGeom prst="rect">
            <a:avLst/>
          </a:prstGeom>
        </p:spPr>
      </p:pic>
      <p:pic>
        <p:nvPicPr>
          <p:cNvPr id="3" name="Picture 2">
            <a:extLst>
              <a:ext uri="{FF2B5EF4-FFF2-40B4-BE49-F238E27FC236}">
                <a16:creationId xmlns:a16="http://schemas.microsoft.com/office/drawing/2014/main" id="{58CB447C-926B-F52A-EC11-9338452F3723}"/>
              </a:ext>
            </a:extLst>
          </p:cNvPr>
          <p:cNvPicPr>
            <a:picLocks noChangeAspect="1"/>
          </p:cNvPicPr>
          <p:nvPr/>
        </p:nvPicPr>
        <p:blipFill>
          <a:blip r:embed="rId4"/>
          <a:stretch>
            <a:fillRect/>
          </a:stretch>
        </p:blipFill>
        <p:spPr>
          <a:xfrm>
            <a:off x="2326006" y="1869534"/>
            <a:ext cx="1485900" cy="414196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iterate>
                                    <p:tmAbs val="0"/>
                                  </p:iterate>
                                  <p:childTnLst>
                                    <p:set>
                                      <p:cBhvr>
                                        <p:cTn id="6" fill="hold"/>
                                        <p:tgtEl>
                                          <p:spTgt spid="282"/>
                                        </p:tgtEl>
                                        <p:attrNameLst>
                                          <p:attrName>style.visibility</p:attrName>
                                        </p:attrNameLst>
                                      </p:cBhvr>
                                      <p:to>
                                        <p:strVal val="visible"/>
                                      </p:to>
                                    </p:set>
                                    <p:animEffect transition="in" filter="blinds(horizontal)">
                                      <p:cBhvr>
                                        <p:cTn id="7" dur="500"/>
                                        <p:tgtEl>
                                          <p:spTgt spid="28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2" nodeType="clickEffect">
                                  <p:stCondLst>
                                    <p:cond delay="0"/>
                                  </p:stCondLst>
                                  <p:iterate>
                                    <p:tmAbs val="0"/>
                                  </p:iterate>
                                  <p:childTnLst>
                                    <p:set>
                                      <p:cBhvr>
                                        <p:cTn id="11" fill="hold"/>
                                        <p:tgtEl>
                                          <p:spTgt spid="27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3" nodeType="clickEffect">
                                  <p:stCondLst>
                                    <p:cond delay="0"/>
                                  </p:stCondLst>
                                  <p:iterate>
                                    <p:tmAbs val="0"/>
                                  </p:iterate>
                                  <p:childTnLst>
                                    <p:set>
                                      <p:cBhvr>
                                        <p:cTn id="15" fill="hold"/>
                                        <p:tgtEl>
                                          <p:spTgt spid="285"/>
                                        </p:tgtEl>
                                        <p:attrNameLst>
                                          <p:attrName>style.visibility</p:attrName>
                                        </p:attrNameLst>
                                      </p:cBhvr>
                                      <p:to>
                                        <p:strVal val="visible"/>
                                      </p:to>
                                    </p:set>
                                    <p:anim calcmode="lin" valueType="num">
                                      <p:cBhvr>
                                        <p:cTn id="16" dur="500" fill="hold"/>
                                        <p:tgtEl>
                                          <p:spTgt spid="285"/>
                                        </p:tgtEl>
                                        <p:attrNameLst>
                                          <p:attrName>ppt_x</p:attrName>
                                        </p:attrNameLst>
                                      </p:cBhvr>
                                      <p:tavLst>
                                        <p:tav tm="0">
                                          <p:val>
                                            <p:strVal val="#ppt_x"/>
                                          </p:val>
                                        </p:tav>
                                        <p:tav tm="100000">
                                          <p:val>
                                            <p:strVal val="#ppt_x"/>
                                          </p:val>
                                        </p:tav>
                                      </p:tavLst>
                                    </p:anim>
                                    <p:anim calcmode="lin" valueType="num">
                                      <p:cBhvr>
                                        <p:cTn id="17" dur="500" fill="hold"/>
                                        <p:tgtEl>
                                          <p:spTgt spid="2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 grpId="2" animBg="1" advAuto="0"/>
      <p:bldP spid="282" grpId="1" animBg="1" advAuto="0"/>
      <p:bldP spid="285" grpId="3"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Section 3: Journalists &amp; Reporters"/>
          <p:cNvSpPr txBox="1">
            <a:spLocks noGrp="1"/>
          </p:cNvSpPr>
          <p:nvPr>
            <p:ph type="body" sz="quarter" idx="4294967295"/>
          </p:nvPr>
        </p:nvSpPr>
        <p:spPr>
          <a:xfrm>
            <a:off x="4140199" y="3357562"/>
            <a:ext cx="4776789" cy="1371601"/>
          </a:xfrm>
          <a:prstGeom prst="rect">
            <a:avLst/>
          </a:prstGeom>
        </p:spPr>
        <p:txBody>
          <a:bodyPr>
            <a:normAutofit/>
          </a:bodyPr>
          <a:lstStyle>
            <a:lvl1pPr marL="0" indent="0">
              <a:buSzTx/>
              <a:buFont typeface="Wingdings"/>
              <a:buNone/>
              <a:defRPr sz="1800" b="1">
                <a:solidFill>
                  <a:srgbClr val="4E3B30"/>
                </a:solidFill>
              </a:defRPr>
            </a:lvl1pPr>
          </a:lstStyle>
          <a:p>
            <a:r>
              <a:t>Section 3: Journalists &amp; Reporters</a:t>
            </a:r>
          </a:p>
        </p:txBody>
      </p:sp>
      <p:pic>
        <p:nvPicPr>
          <p:cNvPr id="288" name="image.png" descr="image.png"/>
          <p:cNvPicPr>
            <a:picLocks noChangeAspect="1"/>
          </p:cNvPicPr>
          <p:nvPr/>
        </p:nvPicPr>
        <p:blipFill>
          <a:blip r:embed="rId2"/>
          <a:stretch>
            <a:fillRect/>
          </a:stretch>
        </p:blipFill>
        <p:spPr>
          <a:xfrm>
            <a:off x="8243887" y="-26988"/>
            <a:ext cx="900113" cy="1262063"/>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cover/>
      </p:transition>
    </mc:Choice>
    <mc:Fallback xmlns:a14="http://schemas.microsoft.com/office/drawing/2010/main" xmlns:m="http://schemas.openxmlformats.org/officeDocument/2006/math"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QUESTION 9 JOURNALIST OR REPORTER"/>
          <p:cNvSpPr txBox="1">
            <a:spLocks noGrp="1"/>
          </p:cNvSpPr>
          <p:nvPr>
            <p:ph type="title" idx="4294967295"/>
          </p:nvPr>
        </p:nvSpPr>
        <p:spPr>
          <a:xfrm>
            <a:off x="179387" y="44450"/>
            <a:ext cx="4011613" cy="839788"/>
          </a:xfrm>
          <a:prstGeom prst="rect">
            <a:avLst/>
          </a:prstGeom>
        </p:spPr>
        <p:txBody>
          <a:bodyPr>
            <a:normAutofit/>
          </a:bodyPr>
          <a:lstStyle/>
          <a:p>
            <a:pPr>
              <a:defRPr sz="2700">
                <a:solidFill>
                  <a:srgbClr val="0070C0"/>
                </a:solidFill>
              </a:defRPr>
            </a:pPr>
            <a:r>
              <a:t>QUESTION 9</a:t>
            </a:r>
            <a:br/>
            <a:r>
              <a:rPr sz="1800"/>
              <a:t>JOURNALIST OR REPORTER</a:t>
            </a:r>
          </a:p>
        </p:txBody>
      </p:sp>
      <p:sp>
        <p:nvSpPr>
          <p:cNvPr id="292" name="What sex is the reporter?…"/>
          <p:cNvSpPr txBox="1"/>
          <p:nvPr/>
        </p:nvSpPr>
        <p:spPr>
          <a:xfrm>
            <a:off x="225107" y="965200"/>
            <a:ext cx="3580449" cy="10820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spcBef>
                <a:spcPts val="1200"/>
              </a:spcBef>
            </a:pPr>
            <a:r>
              <a:rPr dirty="0"/>
              <a:t>What sex is the reporter? </a:t>
            </a:r>
          </a:p>
          <a:p>
            <a:pPr>
              <a:spcBef>
                <a:spcPts val="1200"/>
              </a:spcBef>
              <a:defRPr i="1"/>
            </a:pPr>
            <a:r>
              <a:rPr dirty="0"/>
              <a:t>(The information is provided by </a:t>
            </a:r>
            <a:r>
              <a:rPr lang="en-CA" dirty="0"/>
              <a:t>Angelique Chrisafis</a:t>
            </a:r>
            <a:r>
              <a:rPr dirty="0"/>
              <a:t>)</a:t>
            </a:r>
          </a:p>
        </p:txBody>
      </p:sp>
      <p:sp>
        <p:nvSpPr>
          <p:cNvPr id="293" name="1. Female"/>
          <p:cNvSpPr txBox="1"/>
          <p:nvPr/>
        </p:nvSpPr>
        <p:spPr>
          <a:xfrm>
            <a:off x="296544" y="2236787"/>
            <a:ext cx="3529649" cy="320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457200" indent="-590550">
              <a:defRPr sz="1500"/>
            </a:lvl1pPr>
          </a:lstStyle>
          <a:p>
            <a:r>
              <a:t>1. Female</a:t>
            </a:r>
          </a:p>
        </p:txBody>
      </p:sp>
      <p:sp>
        <p:nvSpPr>
          <p:cNvPr id="294" name="2. Male"/>
          <p:cNvSpPr txBox="1"/>
          <p:nvPr/>
        </p:nvSpPr>
        <p:spPr>
          <a:xfrm>
            <a:off x="296544" y="2690812"/>
            <a:ext cx="3529649" cy="320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457200" indent="-590550">
              <a:defRPr sz="1500"/>
            </a:lvl1pPr>
          </a:lstStyle>
          <a:p>
            <a:r>
              <a:t>2. Male</a:t>
            </a:r>
          </a:p>
        </p:txBody>
      </p:sp>
      <p:sp>
        <p:nvSpPr>
          <p:cNvPr id="295" name="3. Other (transgender, gender non-conforming, non-binary, two-spirit, third gender"/>
          <p:cNvSpPr txBox="1"/>
          <p:nvPr/>
        </p:nvSpPr>
        <p:spPr>
          <a:xfrm>
            <a:off x="296544" y="3082925"/>
            <a:ext cx="2881949" cy="10058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457200" indent="-590550">
              <a:defRPr sz="1500"/>
            </a:lvl1pPr>
          </a:lstStyle>
          <a:p>
            <a:r>
              <a:t>3. Other (transgender, gender non-conforming, non-binary, two-spirit, third gender</a:t>
            </a:r>
          </a:p>
        </p:txBody>
      </p:sp>
      <p:sp>
        <p:nvSpPr>
          <p:cNvPr id="296" name="4. Do not know"/>
          <p:cNvSpPr txBox="1"/>
          <p:nvPr/>
        </p:nvSpPr>
        <p:spPr>
          <a:xfrm>
            <a:off x="296544" y="4159250"/>
            <a:ext cx="2693037" cy="3200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500"/>
            </a:lvl1pPr>
          </a:lstStyle>
          <a:p>
            <a:r>
              <a:t>4. Do not know</a:t>
            </a:r>
          </a:p>
        </p:txBody>
      </p:sp>
      <p:grpSp>
        <p:nvGrpSpPr>
          <p:cNvPr id="299" name="Group"/>
          <p:cNvGrpSpPr/>
          <p:nvPr/>
        </p:nvGrpSpPr>
        <p:grpSpPr>
          <a:xfrm>
            <a:off x="4145281" y="5595934"/>
            <a:ext cx="3921357" cy="1319216"/>
            <a:chOff x="0" y="0"/>
            <a:chExt cx="3060700" cy="1494789"/>
          </a:xfrm>
        </p:grpSpPr>
        <p:sp>
          <p:nvSpPr>
            <p:cNvPr id="297" name="Rectangle"/>
            <p:cNvSpPr/>
            <p:nvPr/>
          </p:nvSpPr>
          <p:spPr>
            <a:xfrm>
              <a:off x="0" y="0"/>
              <a:ext cx="3060700" cy="1368425"/>
            </a:xfrm>
            <a:prstGeom prst="rect">
              <a:avLst/>
            </a:prstGeom>
            <a:solidFill>
              <a:srgbClr val="F3EAE2"/>
            </a:solidFill>
            <a:ln w="25400" cap="flat">
              <a:solidFill>
                <a:srgbClr val="0070C0"/>
              </a:solidFill>
              <a:prstDash val="solid"/>
              <a:round/>
            </a:ln>
            <a:effectLst/>
          </p:spPr>
          <p:txBody>
            <a:bodyPr wrap="square" lIns="45719" tIns="45719" rIns="45719" bIns="45719" numCol="1" anchor="t">
              <a:noAutofit/>
            </a:bodyPr>
            <a:lstStyle/>
            <a:p>
              <a:pPr algn="ctr">
                <a:lnSpc>
                  <a:spcPct val="90000"/>
                </a:lnSpc>
                <a:defRPr sz="1200"/>
              </a:pPr>
              <a:endParaRPr/>
            </a:p>
          </p:txBody>
        </p:sp>
        <p:sp>
          <p:nvSpPr>
            <p:cNvPr id="298" name="When news agencies are providing the information, leave the space blank.…"/>
            <p:cNvSpPr txBox="1"/>
            <p:nvPr/>
          </p:nvSpPr>
          <p:spPr>
            <a:xfrm>
              <a:off x="58419" y="12700"/>
              <a:ext cx="2943862" cy="148209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lgn="ctr">
                <a:lnSpc>
                  <a:spcPct val="90000"/>
                </a:lnSpc>
                <a:defRPr sz="1200"/>
              </a:pPr>
              <a:endParaRPr dirty="0"/>
            </a:p>
            <a:p>
              <a:pPr algn="ctr">
                <a:lnSpc>
                  <a:spcPct val="90000"/>
                </a:lnSpc>
                <a:defRPr sz="1200"/>
              </a:pPr>
              <a:r>
                <a:rPr dirty="0"/>
                <a:t>When news agencies are providing the information, leave the space blank. </a:t>
              </a:r>
            </a:p>
            <a:p>
              <a:pPr algn="ctr">
                <a:lnSpc>
                  <a:spcPct val="90000"/>
                </a:lnSpc>
                <a:defRPr sz="1200"/>
              </a:pPr>
              <a:endParaRPr dirty="0"/>
            </a:p>
            <a:p>
              <a:pPr algn="ctr">
                <a:lnSpc>
                  <a:spcPct val="90000"/>
                </a:lnSpc>
                <a:defRPr sz="1200"/>
              </a:pPr>
              <a:r>
                <a:rPr dirty="0"/>
                <a:t>If the reporter’s name is given, but it is unclear whether they are male or female, the correct code is ‘do not know.’ </a:t>
              </a:r>
            </a:p>
          </p:txBody>
        </p:sp>
      </p:grpSp>
      <p:sp>
        <p:nvSpPr>
          <p:cNvPr id="300" name="Rectangle"/>
          <p:cNvSpPr/>
          <p:nvPr/>
        </p:nvSpPr>
        <p:spPr>
          <a:xfrm>
            <a:off x="288925" y="2282825"/>
            <a:ext cx="1008063" cy="287338"/>
          </a:xfrm>
          <a:prstGeom prst="rect">
            <a:avLst/>
          </a:prstGeom>
          <a:ln w="25400">
            <a:solidFill>
              <a:srgbClr val="FF0000"/>
            </a:solidFill>
          </a:ln>
        </p:spPr>
        <p:txBody>
          <a:bodyPr lIns="45719" rIns="45719" anchor="ctr"/>
          <a:lstStyle/>
          <a:p>
            <a:pPr algn="ctr">
              <a:defRPr>
                <a:solidFill>
                  <a:srgbClr val="FFFFFF"/>
                </a:solidFill>
              </a:defRPr>
            </a:pPr>
            <a:endParaRPr/>
          </a:p>
        </p:txBody>
      </p:sp>
      <p:sp>
        <p:nvSpPr>
          <p:cNvPr id="301" name="Line"/>
          <p:cNvSpPr/>
          <p:nvPr/>
        </p:nvSpPr>
        <p:spPr>
          <a:xfrm flipV="1">
            <a:off x="2989581" y="631190"/>
            <a:ext cx="1084478" cy="506937"/>
          </a:xfrm>
          <a:prstGeom prst="line">
            <a:avLst/>
          </a:prstGeom>
          <a:ln w="12700">
            <a:solidFill>
              <a:srgbClr val="F79200"/>
            </a:solidFill>
            <a:tailEnd type="triangle"/>
          </a:ln>
        </p:spPr>
        <p:txBody>
          <a:bodyPr lIns="45719" rIns="45719"/>
          <a:lstStyle/>
          <a:p>
            <a:endParaRPr/>
          </a:p>
        </p:txBody>
      </p:sp>
      <p:pic>
        <p:nvPicPr>
          <p:cNvPr id="302" name="image.png" descr="image.png"/>
          <p:cNvPicPr>
            <a:picLocks noChangeAspect="1"/>
          </p:cNvPicPr>
          <p:nvPr/>
        </p:nvPicPr>
        <p:blipFill>
          <a:blip r:embed="rId2"/>
          <a:stretch>
            <a:fillRect/>
          </a:stretch>
        </p:blipFill>
        <p:spPr>
          <a:xfrm>
            <a:off x="3335178" y="1778493"/>
            <a:ext cx="573088" cy="2997200"/>
          </a:xfrm>
          <a:prstGeom prst="rect">
            <a:avLst/>
          </a:prstGeom>
          <a:ln w="12700">
            <a:miter lim="400000"/>
          </a:ln>
        </p:spPr>
      </p:pic>
      <p:pic>
        <p:nvPicPr>
          <p:cNvPr id="304" name="image.png" descr="image.png"/>
          <p:cNvPicPr>
            <a:picLocks noChangeAspect="1"/>
          </p:cNvPicPr>
          <p:nvPr/>
        </p:nvPicPr>
        <p:blipFill>
          <a:blip r:embed="rId3"/>
          <a:stretch>
            <a:fillRect/>
          </a:stretch>
        </p:blipFill>
        <p:spPr>
          <a:xfrm>
            <a:off x="3442334" y="4839614"/>
            <a:ext cx="358775" cy="462850"/>
          </a:xfrm>
          <a:prstGeom prst="rect">
            <a:avLst/>
          </a:prstGeom>
          <a:ln w="12700">
            <a:miter lim="400000"/>
          </a:ln>
        </p:spPr>
      </p:pic>
      <p:sp>
        <p:nvSpPr>
          <p:cNvPr id="305" name="**If there was a second reporter, she or he would be coded on the next row. Since there are no other reporters in the story, we move on to the next section of the coding sheet."/>
          <p:cNvSpPr txBox="1"/>
          <p:nvPr/>
        </p:nvSpPr>
        <p:spPr>
          <a:xfrm>
            <a:off x="225107" y="4687376"/>
            <a:ext cx="2881949" cy="10156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200" i="1">
                <a:solidFill>
                  <a:srgbClr val="0070C0"/>
                </a:solidFill>
              </a:defRPr>
            </a:lvl1pPr>
          </a:lstStyle>
          <a:p>
            <a:r>
              <a:rPr dirty="0"/>
              <a:t>**If there was a second reporter, she or he would be coded on the next row. Since there are no other reporters in the story, we move on to the next section of the coding sheet.</a:t>
            </a:r>
          </a:p>
        </p:txBody>
      </p:sp>
      <p:pic>
        <p:nvPicPr>
          <p:cNvPr id="2" name="Picture 1">
            <a:extLst>
              <a:ext uri="{FF2B5EF4-FFF2-40B4-BE49-F238E27FC236}">
                <a16:creationId xmlns:a16="http://schemas.microsoft.com/office/drawing/2014/main" id="{6C35B6CB-2ED4-96FF-0848-46544EEA07DC}"/>
              </a:ext>
            </a:extLst>
          </p:cNvPr>
          <p:cNvPicPr>
            <a:picLocks noChangeAspect="1"/>
          </p:cNvPicPr>
          <p:nvPr/>
        </p:nvPicPr>
        <p:blipFill>
          <a:blip r:embed="rId4"/>
          <a:stretch>
            <a:fillRect/>
          </a:stretch>
        </p:blipFill>
        <p:spPr>
          <a:xfrm>
            <a:off x="4198619" y="249898"/>
            <a:ext cx="4297045" cy="56740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fill="hold" grpId="2" nodeType="clickEffect">
                                  <p:stCondLst>
                                    <p:cond delay="0"/>
                                  </p:stCondLst>
                                  <p:iterate>
                                    <p:tmAbs val="0"/>
                                  </p:iterate>
                                  <p:childTnLst>
                                    <p:set>
                                      <p:cBhvr>
                                        <p:cTn id="10" fill="hold"/>
                                        <p:tgtEl>
                                          <p:spTgt spid="301"/>
                                        </p:tgtEl>
                                        <p:attrNameLst>
                                          <p:attrName>style.visibility</p:attrName>
                                        </p:attrNameLst>
                                      </p:cBhvr>
                                      <p:to>
                                        <p:strVal val="visible"/>
                                      </p:to>
                                    </p:set>
                                    <p:animEffect transition="in" filter="fade">
                                      <p:cBhvr>
                                        <p:cTn id="11" dur="500"/>
                                        <p:tgtEl>
                                          <p:spTgt spid="30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3" nodeType="clickEffect">
                                  <p:stCondLst>
                                    <p:cond delay="0"/>
                                  </p:stCondLst>
                                  <p:iterate>
                                    <p:tmAbs val="0"/>
                                  </p:iterate>
                                  <p:childTnLst>
                                    <p:set>
                                      <p:cBhvr>
                                        <p:cTn id="15" fill="hold"/>
                                        <p:tgtEl>
                                          <p:spTgt spid="30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4" nodeType="clickEffect">
                                  <p:stCondLst>
                                    <p:cond delay="0"/>
                                  </p:stCondLst>
                                  <p:iterate>
                                    <p:tmAbs val="0"/>
                                  </p:iterate>
                                  <p:childTnLst>
                                    <p:set>
                                      <p:cBhvr>
                                        <p:cTn id="19" fill="hold"/>
                                        <p:tgtEl>
                                          <p:spTgt spid="304"/>
                                        </p:tgtEl>
                                        <p:attrNameLst>
                                          <p:attrName>style.visibility</p:attrName>
                                        </p:attrNameLst>
                                      </p:cBhvr>
                                      <p:to>
                                        <p:strVal val="visible"/>
                                      </p:to>
                                    </p:set>
                                    <p:anim calcmode="lin" valueType="num">
                                      <p:cBhvr>
                                        <p:cTn id="20" dur="500" fill="hold"/>
                                        <p:tgtEl>
                                          <p:spTgt spid="304"/>
                                        </p:tgtEl>
                                        <p:attrNameLst>
                                          <p:attrName>ppt_x</p:attrName>
                                        </p:attrNameLst>
                                      </p:cBhvr>
                                      <p:tavLst>
                                        <p:tav tm="0">
                                          <p:val>
                                            <p:strVal val="#ppt_x"/>
                                          </p:val>
                                        </p:tav>
                                        <p:tav tm="100000">
                                          <p:val>
                                            <p:strVal val="#ppt_x"/>
                                          </p:val>
                                        </p:tav>
                                      </p:tavLst>
                                    </p:anim>
                                    <p:anim calcmode="lin" valueType="num">
                                      <p:cBhvr>
                                        <p:cTn id="21" dur="500" fill="hold"/>
                                        <p:tgtEl>
                                          <p:spTgt spid="30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fill="hold" grpId="5" nodeType="clickEffect">
                                  <p:stCondLst>
                                    <p:cond delay="0"/>
                                  </p:stCondLst>
                                  <p:iterate>
                                    <p:tmAbs val="0"/>
                                  </p:iterate>
                                  <p:childTnLst>
                                    <p:set>
                                      <p:cBhvr>
                                        <p:cTn id="25" fill="hold"/>
                                        <p:tgtEl>
                                          <p:spTgt spid="305"/>
                                        </p:tgtEl>
                                        <p:attrNameLst>
                                          <p:attrName>style.visibility</p:attrName>
                                        </p:attrNameLst>
                                      </p:cBhvr>
                                      <p:to>
                                        <p:strVal val="visible"/>
                                      </p:to>
                                    </p:set>
                                    <p:animEffect transition="in" filter="fade">
                                      <p:cBhvr>
                                        <p:cTn id="26" dur="500"/>
                                        <p:tgtEl>
                                          <p:spTgt spid="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 grpId="1" animBg="1" advAuto="0"/>
      <p:bldP spid="300" grpId="3" animBg="1" advAuto="0"/>
      <p:bldP spid="301" grpId="2" animBg="1" advAuto="0"/>
      <p:bldP spid="304" grpId="4" animBg="1" advAuto="0"/>
      <p:bldP spid="305" grpId="5"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Section 4: People in the news"/>
          <p:cNvSpPr txBox="1">
            <a:spLocks noGrp="1"/>
          </p:cNvSpPr>
          <p:nvPr>
            <p:ph type="body" sz="quarter" idx="4294967295"/>
          </p:nvPr>
        </p:nvSpPr>
        <p:spPr>
          <a:xfrm>
            <a:off x="4427537" y="3429000"/>
            <a:ext cx="4729163" cy="1371600"/>
          </a:xfrm>
          <a:prstGeom prst="rect">
            <a:avLst/>
          </a:prstGeom>
        </p:spPr>
        <p:txBody>
          <a:bodyPr>
            <a:normAutofit/>
          </a:bodyPr>
          <a:lstStyle>
            <a:lvl1pPr marL="0" indent="0">
              <a:buSzTx/>
              <a:buFont typeface="Wingdings"/>
              <a:buNone/>
              <a:defRPr sz="1800" b="1">
                <a:solidFill>
                  <a:srgbClr val="4E3B30"/>
                </a:solidFill>
              </a:defRPr>
            </a:lvl1pPr>
          </a:lstStyle>
          <a:p>
            <a:r>
              <a:t>Section 4: People in the news</a:t>
            </a:r>
          </a:p>
        </p:txBody>
      </p:sp>
      <p:pic>
        <p:nvPicPr>
          <p:cNvPr id="308" name="image.png" descr="image.png"/>
          <p:cNvPicPr>
            <a:picLocks noChangeAspect="1"/>
          </p:cNvPicPr>
          <p:nvPr/>
        </p:nvPicPr>
        <p:blipFill>
          <a:blip r:embed="rId2"/>
          <a:stretch>
            <a:fillRect/>
          </a:stretch>
        </p:blipFill>
        <p:spPr>
          <a:xfrm>
            <a:off x="8172450" y="22225"/>
            <a:ext cx="936625" cy="131127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cover/>
      </p:transition>
    </mc:Choice>
    <mc:Fallback xmlns:a14="http://schemas.microsoft.com/office/drawing/2010/main" xmlns:m="http://schemas.openxmlformats.org/officeDocument/2006/math"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image.png" descr="image.png"/>
          <p:cNvPicPr>
            <a:picLocks noChangeAspect="1"/>
          </p:cNvPicPr>
          <p:nvPr/>
        </p:nvPicPr>
        <p:blipFill>
          <a:blip r:embed="rId2"/>
          <a:stretch>
            <a:fillRect/>
          </a:stretch>
        </p:blipFill>
        <p:spPr>
          <a:xfrm>
            <a:off x="558800" y="1485900"/>
            <a:ext cx="7581900" cy="4419600"/>
          </a:xfrm>
          <a:prstGeom prst="rect">
            <a:avLst/>
          </a:prstGeom>
          <a:ln w="12700">
            <a:miter lim="400000"/>
          </a:ln>
        </p:spPr>
      </p:pic>
      <p:sp>
        <p:nvSpPr>
          <p:cNvPr id="128" name="AN INTERNATIONAL INITIATIVE…"/>
          <p:cNvSpPr txBox="1">
            <a:spLocks noGrp="1"/>
          </p:cNvSpPr>
          <p:nvPr>
            <p:ph type="title" idx="4294967295"/>
          </p:nvPr>
        </p:nvSpPr>
        <p:spPr>
          <a:xfrm>
            <a:off x="457200" y="274637"/>
            <a:ext cx="7467600" cy="1143001"/>
          </a:xfrm>
          <a:prstGeom prst="rect">
            <a:avLst/>
          </a:prstGeom>
        </p:spPr>
        <p:txBody>
          <a:bodyPr>
            <a:normAutofit/>
          </a:bodyPr>
          <a:lstStyle>
            <a:lvl1pPr>
              <a:defRPr>
                <a:solidFill>
                  <a:srgbClr val="0070C0"/>
                </a:solidFill>
              </a:defRPr>
            </a:lvl1pPr>
          </a:lstStyle>
          <a:p>
            <a:r>
              <a:t>AN INTERNATIONAL INITIATIVE…</a:t>
            </a:r>
          </a:p>
        </p:txBody>
      </p:sp>
      <p:sp>
        <p:nvSpPr>
          <p:cNvPr id="129" name="Because media monitoring is taking place in over 100 different countries across the globe, it is critical that all participants have a uniform understanding of the way the monitoring materials should be applied.  Please use this presentation as a means o"/>
          <p:cNvSpPr txBox="1">
            <a:spLocks noGrp="1"/>
          </p:cNvSpPr>
          <p:nvPr>
            <p:ph type="body" sz="half" idx="4294967295"/>
          </p:nvPr>
        </p:nvSpPr>
        <p:spPr>
          <a:xfrm>
            <a:off x="461962" y="2500312"/>
            <a:ext cx="7467601" cy="2500313"/>
          </a:xfrm>
          <a:prstGeom prst="rect">
            <a:avLst/>
          </a:prstGeom>
        </p:spPr>
        <p:txBody>
          <a:bodyPr>
            <a:normAutofit/>
          </a:bodyPr>
          <a:lstStyle>
            <a:lvl1pPr marL="0" indent="273050" algn="ctr">
              <a:buSzTx/>
              <a:buFont typeface="Wingdings"/>
              <a:buNone/>
              <a:defRPr sz="2200"/>
            </a:lvl1pPr>
          </a:lstStyle>
          <a:p>
            <a:r>
              <a:t>Because media monitoring is taking place in over 100 different countries across the globe, it is critical that all participants have a uniform understanding of the way the monitoring materials should be applied.  Please use this presentation as a means of familiarising yourself with the materials and becoming comfortable with their application. </a:t>
            </a:r>
          </a:p>
        </p:txBody>
      </p:sp>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127"/>
                                        </p:tgtEl>
                                        <p:attrNameLst>
                                          <p:attrName>style.visibility</p:attrName>
                                        </p:attrNameLst>
                                      </p:cBhvr>
                                      <p:to>
                                        <p:strVal val="visible"/>
                                      </p:to>
                                    </p:set>
                                    <p:animEffect transition="in" filter="fade">
                                      <p:cBhvr>
                                        <p:cTn id="7" dur="2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1"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GUIDELINES"/>
          <p:cNvSpPr txBox="1">
            <a:spLocks noGrp="1"/>
          </p:cNvSpPr>
          <p:nvPr>
            <p:ph type="title" idx="4294967295"/>
          </p:nvPr>
        </p:nvSpPr>
        <p:spPr>
          <a:xfrm>
            <a:off x="457200" y="-142876"/>
            <a:ext cx="3543300" cy="1143002"/>
          </a:xfrm>
          <a:prstGeom prst="rect">
            <a:avLst/>
          </a:prstGeom>
        </p:spPr>
        <p:txBody>
          <a:bodyPr>
            <a:normAutofit/>
          </a:bodyPr>
          <a:lstStyle>
            <a:lvl1pPr>
              <a:defRPr>
                <a:solidFill>
                  <a:srgbClr val="0070C0"/>
                </a:solidFill>
              </a:defRPr>
            </a:lvl1pPr>
          </a:lstStyle>
          <a:p>
            <a:r>
              <a:t>GUIDELINES</a:t>
            </a:r>
          </a:p>
        </p:txBody>
      </p:sp>
      <p:sp>
        <p:nvSpPr>
          <p:cNvPr id="312" name="For this portion of the guide, we provide examples for two people in the story, Mabinty Bangura and Hassan Sillah.…"/>
          <p:cNvSpPr txBox="1"/>
          <p:nvPr/>
        </p:nvSpPr>
        <p:spPr>
          <a:xfrm>
            <a:off x="411481" y="1161107"/>
            <a:ext cx="3194687" cy="42473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buSzPct val="100000"/>
              <a:buChar char="✓"/>
            </a:pPr>
            <a:r>
              <a:rPr dirty="0"/>
              <a:t>For this portion of the guide, we provide examples for </a:t>
            </a:r>
            <a:r>
              <a:rPr lang="en-CA" dirty="0"/>
              <a:t>one</a:t>
            </a:r>
            <a:r>
              <a:rPr dirty="0"/>
              <a:t> </a:t>
            </a:r>
            <a:r>
              <a:rPr lang="en-CA" dirty="0"/>
              <a:t>person </a:t>
            </a:r>
            <a:r>
              <a:rPr dirty="0"/>
              <a:t>in the story, </a:t>
            </a:r>
            <a:r>
              <a:rPr lang="en-CA" dirty="0"/>
              <a:t>Elizabeth Borne</a:t>
            </a:r>
            <a:r>
              <a:rPr dirty="0"/>
              <a:t>.</a:t>
            </a:r>
          </a:p>
          <a:p>
            <a:pPr>
              <a:buSzPct val="100000"/>
              <a:buChar char="✓"/>
            </a:pPr>
            <a:endParaRPr dirty="0"/>
          </a:p>
          <a:p>
            <a:pPr>
              <a:buSzPct val="100000"/>
              <a:buChar char="✓"/>
            </a:pPr>
            <a:r>
              <a:rPr dirty="0"/>
              <a:t>When you are coding the news, you will need to supply information on </a:t>
            </a:r>
            <a:r>
              <a:rPr b="1" i="1" dirty="0"/>
              <a:t>all </a:t>
            </a:r>
            <a:r>
              <a:rPr dirty="0"/>
              <a:t>of the people that appear in every story. </a:t>
            </a:r>
          </a:p>
          <a:p>
            <a:pPr>
              <a:buSzPct val="100000"/>
              <a:buChar char="✓"/>
            </a:pPr>
            <a:endParaRPr dirty="0"/>
          </a:p>
          <a:p>
            <a:pPr>
              <a:buSzPct val="100000"/>
              <a:buChar char="✓"/>
            </a:pPr>
            <a:r>
              <a:rPr dirty="0"/>
              <a:t>Each person is given their own row on the coding sheets. Click to proceed.</a:t>
            </a:r>
          </a:p>
          <a:p>
            <a:endParaRPr dirty="0"/>
          </a:p>
        </p:txBody>
      </p:sp>
      <p:pic>
        <p:nvPicPr>
          <p:cNvPr id="2" name="Picture 1">
            <a:extLst>
              <a:ext uri="{FF2B5EF4-FFF2-40B4-BE49-F238E27FC236}">
                <a16:creationId xmlns:a16="http://schemas.microsoft.com/office/drawing/2014/main" id="{6DA979B8-E7DC-2835-7AEC-E0FD970A83B3}"/>
              </a:ext>
            </a:extLst>
          </p:cNvPr>
          <p:cNvPicPr>
            <a:picLocks noChangeAspect="1"/>
          </p:cNvPicPr>
          <p:nvPr/>
        </p:nvPicPr>
        <p:blipFill>
          <a:blip r:embed="rId2"/>
          <a:stretch>
            <a:fillRect/>
          </a:stretch>
        </p:blipFill>
        <p:spPr>
          <a:xfrm>
            <a:off x="4000501" y="249898"/>
            <a:ext cx="4495164" cy="59356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312">
                                            <p:bg/>
                                          </p:spTgt>
                                        </p:tgtEl>
                                        <p:attrNameLst>
                                          <p:attrName>style.visibility</p:attrName>
                                        </p:attrNameLst>
                                      </p:cBhvr>
                                      <p:to>
                                        <p:strVal val="visible"/>
                                      </p:to>
                                    </p:set>
                                    <p:animEffect transition="in" filter="fade">
                                      <p:cBhvr>
                                        <p:cTn id="7" dur="2000"/>
                                        <p:tgtEl>
                                          <p:spTgt spid="312">
                                            <p:bg/>
                                          </p:spTgt>
                                        </p:tgtEl>
                                      </p:cBhvr>
                                    </p:animEffect>
                                  </p:childTnLst>
                                </p:cTn>
                              </p:par>
                              <p:par>
                                <p:cTn id="8" presetID="10" presetClass="entr" presetSubtype="0" fill="hold" grpId="1" nodeType="withEffect">
                                  <p:stCondLst>
                                    <p:cond delay="0"/>
                                  </p:stCondLst>
                                  <p:iterate>
                                    <p:tmAbs val="0"/>
                                  </p:iterate>
                                  <p:childTnLst>
                                    <p:set>
                                      <p:cBhvr>
                                        <p:cTn id="9" fill="hold"/>
                                        <p:tgtEl>
                                          <p:spTgt spid="312">
                                            <p:txEl>
                                              <p:pRg st="0" end="0"/>
                                            </p:txEl>
                                          </p:spTgt>
                                        </p:tgtEl>
                                        <p:attrNameLst>
                                          <p:attrName>style.visibility</p:attrName>
                                        </p:attrNameLst>
                                      </p:cBhvr>
                                      <p:to>
                                        <p:strVal val="visible"/>
                                      </p:to>
                                    </p:set>
                                    <p:animEffect transition="in" filter="fade">
                                      <p:cBhvr>
                                        <p:cTn id="10" dur="2000"/>
                                        <p:tgtEl>
                                          <p:spTgt spid="312">
                                            <p:txEl>
                                              <p:pRg st="0" end="0"/>
                                            </p:txEl>
                                          </p:spTgt>
                                        </p:tgtEl>
                                      </p:cBhvr>
                                    </p:animEffect>
                                  </p:childTnLst>
                                </p:cTn>
                              </p:par>
                            </p:childTnLst>
                          </p:cTn>
                        </p:par>
                        <p:par>
                          <p:cTn id="11" fill="hold">
                            <p:stCondLst>
                              <p:cond delay="2000"/>
                            </p:stCondLst>
                            <p:childTnLst>
                              <p:par>
                                <p:cTn id="12" presetID="10" presetClass="entr" fill="hold" grpId="1" nodeType="afterEffect">
                                  <p:stCondLst>
                                    <p:cond delay="0"/>
                                  </p:stCondLst>
                                  <p:iterate>
                                    <p:tmAbs val="0"/>
                                  </p:iterate>
                                  <p:childTnLst>
                                    <p:set>
                                      <p:cBhvr>
                                        <p:cTn id="13" fill="hold"/>
                                        <p:tgtEl>
                                          <p:spTgt spid="312">
                                            <p:txEl>
                                              <p:pRg st="2" end="2"/>
                                            </p:txEl>
                                          </p:spTgt>
                                        </p:tgtEl>
                                        <p:attrNameLst>
                                          <p:attrName>style.visibility</p:attrName>
                                        </p:attrNameLst>
                                      </p:cBhvr>
                                      <p:to>
                                        <p:strVal val="visible"/>
                                      </p:to>
                                    </p:set>
                                    <p:animEffect transition="in" filter="fade">
                                      <p:cBhvr>
                                        <p:cTn id="14" dur="2000"/>
                                        <p:tgtEl>
                                          <p:spTgt spid="312">
                                            <p:txEl>
                                              <p:pRg st="2" end="2"/>
                                            </p:txEl>
                                          </p:spTgt>
                                        </p:tgtEl>
                                      </p:cBhvr>
                                    </p:animEffect>
                                  </p:childTnLst>
                                </p:cTn>
                              </p:par>
                            </p:childTnLst>
                          </p:cTn>
                        </p:par>
                        <p:par>
                          <p:cTn id="15" fill="hold">
                            <p:stCondLst>
                              <p:cond delay="4000"/>
                            </p:stCondLst>
                            <p:childTnLst>
                              <p:par>
                                <p:cTn id="16" presetID="10" presetClass="entr" fill="hold" grpId="1" nodeType="afterEffect">
                                  <p:stCondLst>
                                    <p:cond delay="0"/>
                                  </p:stCondLst>
                                  <p:iterate>
                                    <p:tmAbs val="0"/>
                                  </p:iterate>
                                  <p:childTnLst>
                                    <p:set>
                                      <p:cBhvr>
                                        <p:cTn id="17" fill="hold"/>
                                        <p:tgtEl>
                                          <p:spTgt spid="312">
                                            <p:txEl>
                                              <p:pRg st="4" end="4"/>
                                            </p:txEl>
                                          </p:spTgt>
                                        </p:tgtEl>
                                        <p:attrNameLst>
                                          <p:attrName>style.visibility</p:attrName>
                                        </p:attrNameLst>
                                      </p:cBhvr>
                                      <p:to>
                                        <p:strVal val="visible"/>
                                      </p:to>
                                    </p:set>
                                    <p:animEffect transition="in" filter="fade">
                                      <p:cBhvr>
                                        <p:cTn id="18" dur="2000"/>
                                        <p:tgtEl>
                                          <p:spTgt spid="3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 grpId="1" build="p" bldLvl="5"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What is Mabinty Bangura`s sex?"/>
          <p:cNvSpPr txBox="1"/>
          <p:nvPr/>
        </p:nvSpPr>
        <p:spPr>
          <a:xfrm>
            <a:off x="372745" y="960437"/>
            <a:ext cx="3451861"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r>
              <a:rPr dirty="0"/>
              <a:t>What is </a:t>
            </a:r>
            <a:r>
              <a:rPr lang="en-CA" dirty="0"/>
              <a:t>Elizabeth Borne</a:t>
            </a:r>
            <a:r>
              <a:rPr dirty="0"/>
              <a:t>`s sex? </a:t>
            </a:r>
          </a:p>
        </p:txBody>
      </p:sp>
      <p:sp>
        <p:nvSpPr>
          <p:cNvPr id="318" name="1. Female"/>
          <p:cNvSpPr txBox="1"/>
          <p:nvPr/>
        </p:nvSpPr>
        <p:spPr>
          <a:xfrm>
            <a:off x="498157" y="1597025"/>
            <a:ext cx="3051811" cy="3200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457200" indent="-590550">
              <a:defRPr sz="1500"/>
            </a:lvl1pPr>
          </a:lstStyle>
          <a:p>
            <a:r>
              <a:t>1. Female</a:t>
            </a:r>
          </a:p>
        </p:txBody>
      </p:sp>
      <p:sp>
        <p:nvSpPr>
          <p:cNvPr id="319" name="2. Male"/>
          <p:cNvSpPr txBox="1"/>
          <p:nvPr/>
        </p:nvSpPr>
        <p:spPr>
          <a:xfrm>
            <a:off x="1945957" y="1584325"/>
            <a:ext cx="1427799" cy="3200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457200" indent="-590550">
              <a:defRPr sz="1500"/>
            </a:lvl1pPr>
          </a:lstStyle>
          <a:p>
            <a:r>
              <a:t>2. Male</a:t>
            </a:r>
          </a:p>
        </p:txBody>
      </p:sp>
      <p:sp>
        <p:nvSpPr>
          <p:cNvPr id="320" name="3. Other: transgender, gender non-conforming, non-binary, two-spirit, third gender..."/>
          <p:cNvSpPr txBox="1"/>
          <p:nvPr/>
        </p:nvSpPr>
        <p:spPr>
          <a:xfrm>
            <a:off x="479107" y="1906587"/>
            <a:ext cx="3542349" cy="5539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457200" indent="-590550">
              <a:defRPr sz="1500"/>
            </a:lvl1pPr>
          </a:lstStyle>
          <a:p>
            <a:r>
              <a:rPr dirty="0"/>
              <a:t>3. </a:t>
            </a:r>
            <a:r>
              <a:rPr lang="en-CA" dirty="0"/>
              <a:t>Gender diverse, including transgender, etc. </a:t>
            </a:r>
            <a:endParaRPr dirty="0"/>
          </a:p>
        </p:txBody>
      </p:sp>
      <p:sp>
        <p:nvSpPr>
          <p:cNvPr id="321" name="4. Do not know"/>
          <p:cNvSpPr txBox="1"/>
          <p:nvPr/>
        </p:nvSpPr>
        <p:spPr>
          <a:xfrm>
            <a:off x="512444" y="2676525"/>
            <a:ext cx="3051812" cy="3200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457200" indent="-590550">
              <a:defRPr sz="1500"/>
            </a:lvl1pPr>
          </a:lstStyle>
          <a:p>
            <a:r>
              <a:t>4. Do not know</a:t>
            </a:r>
          </a:p>
        </p:txBody>
      </p:sp>
      <p:sp>
        <p:nvSpPr>
          <p:cNvPr id="322" name="QUESTION 10"/>
          <p:cNvSpPr txBox="1"/>
          <p:nvPr/>
        </p:nvSpPr>
        <p:spPr>
          <a:xfrm>
            <a:off x="174307" y="207010"/>
            <a:ext cx="3451861" cy="548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defRPr sz="3000">
                <a:solidFill>
                  <a:srgbClr val="0070C0"/>
                </a:solidFill>
              </a:defRPr>
            </a:lvl1pPr>
          </a:lstStyle>
          <a:p>
            <a:r>
              <a:t>QUESTION 10</a:t>
            </a:r>
          </a:p>
        </p:txBody>
      </p:sp>
      <p:grpSp>
        <p:nvGrpSpPr>
          <p:cNvPr id="325" name="Group"/>
          <p:cNvGrpSpPr/>
          <p:nvPr/>
        </p:nvGrpSpPr>
        <p:grpSpPr>
          <a:xfrm>
            <a:off x="4270314" y="5842626"/>
            <a:ext cx="3781426" cy="863601"/>
            <a:chOff x="0" y="0"/>
            <a:chExt cx="3781425" cy="863600"/>
          </a:xfrm>
        </p:grpSpPr>
        <p:sp>
          <p:nvSpPr>
            <p:cNvPr id="323" name="Rectangle"/>
            <p:cNvSpPr/>
            <p:nvPr/>
          </p:nvSpPr>
          <p:spPr>
            <a:xfrm>
              <a:off x="0" y="0"/>
              <a:ext cx="3781425" cy="863600"/>
            </a:xfrm>
            <a:prstGeom prst="rect">
              <a:avLst/>
            </a:prstGeom>
            <a:solidFill>
              <a:srgbClr val="F3EAE2"/>
            </a:solidFill>
            <a:ln w="25400" cap="flat">
              <a:solidFill>
                <a:srgbClr val="0070C0"/>
              </a:solidFill>
              <a:prstDash val="solid"/>
              <a:round/>
            </a:ln>
            <a:effectLst/>
          </p:spPr>
          <p:txBody>
            <a:bodyPr wrap="square" lIns="45719" tIns="45719" rIns="45719" bIns="45719" numCol="1" anchor="t">
              <a:noAutofit/>
            </a:bodyPr>
            <a:lstStyle/>
            <a:p>
              <a:pPr algn="ctr">
                <a:spcBef>
                  <a:spcPts val="600"/>
                </a:spcBef>
                <a:defRPr sz="1400"/>
              </a:pPr>
              <a:endParaRPr/>
            </a:p>
          </p:txBody>
        </p:sp>
        <p:sp>
          <p:nvSpPr>
            <p:cNvPr id="324" name="Mabinty Bangura is a woman.…"/>
            <p:cNvSpPr txBox="1"/>
            <p:nvPr/>
          </p:nvSpPr>
          <p:spPr>
            <a:xfrm>
              <a:off x="58419" y="12700"/>
              <a:ext cx="3664587" cy="8153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lgn="ctr">
                <a:spcBef>
                  <a:spcPts val="600"/>
                </a:spcBef>
                <a:defRPr sz="1400"/>
              </a:pPr>
              <a:r>
                <a:rPr lang="en-CA" dirty="0"/>
                <a:t>Elizabeth</a:t>
              </a:r>
              <a:r>
                <a:rPr dirty="0"/>
                <a:t> B</a:t>
              </a:r>
              <a:r>
                <a:rPr lang="en-CA" dirty="0" err="1"/>
                <a:t>orne</a:t>
              </a:r>
              <a:r>
                <a:rPr dirty="0"/>
                <a:t> is a woman. </a:t>
              </a:r>
            </a:p>
            <a:p>
              <a:pPr algn="ctr">
                <a:spcBef>
                  <a:spcPts val="600"/>
                </a:spcBef>
                <a:defRPr sz="1400"/>
              </a:pPr>
              <a:r>
                <a:rPr dirty="0"/>
                <a:t>If it is not clear from an individual's name whether they are male or female, code 4. </a:t>
              </a:r>
            </a:p>
          </p:txBody>
        </p:sp>
      </p:grpSp>
      <p:sp>
        <p:nvSpPr>
          <p:cNvPr id="326" name="Rectangle"/>
          <p:cNvSpPr/>
          <p:nvPr/>
        </p:nvSpPr>
        <p:spPr>
          <a:xfrm>
            <a:off x="509587" y="1590675"/>
            <a:ext cx="1008063" cy="287338"/>
          </a:xfrm>
          <a:prstGeom prst="rect">
            <a:avLst/>
          </a:prstGeom>
          <a:ln w="25400">
            <a:solidFill>
              <a:srgbClr val="FF0000"/>
            </a:solidFill>
          </a:ln>
        </p:spPr>
        <p:txBody>
          <a:bodyPr lIns="45719" rIns="45719" anchor="ctr"/>
          <a:lstStyle/>
          <a:p>
            <a:pPr algn="ctr">
              <a:defRPr>
                <a:solidFill>
                  <a:srgbClr val="FFFFFF"/>
                </a:solidFill>
              </a:defRPr>
            </a:pPr>
            <a:endParaRPr/>
          </a:p>
        </p:txBody>
      </p:sp>
      <p:pic>
        <p:nvPicPr>
          <p:cNvPr id="329" name="image.png" descr="image.png"/>
          <p:cNvPicPr>
            <a:picLocks noChangeAspect="1"/>
          </p:cNvPicPr>
          <p:nvPr/>
        </p:nvPicPr>
        <p:blipFill>
          <a:blip r:embed="rId2"/>
          <a:stretch>
            <a:fillRect/>
          </a:stretch>
        </p:blipFill>
        <p:spPr>
          <a:xfrm>
            <a:off x="970497" y="5984341"/>
            <a:ext cx="360363" cy="547688"/>
          </a:xfrm>
          <a:prstGeom prst="rect">
            <a:avLst/>
          </a:prstGeom>
          <a:ln w="12700">
            <a:miter lim="400000"/>
          </a:ln>
        </p:spPr>
      </p:pic>
      <p:pic>
        <p:nvPicPr>
          <p:cNvPr id="2" name="Picture 1">
            <a:extLst>
              <a:ext uri="{FF2B5EF4-FFF2-40B4-BE49-F238E27FC236}">
                <a16:creationId xmlns:a16="http://schemas.microsoft.com/office/drawing/2014/main" id="{6ED8721F-AC62-4559-0531-8B1C7B05CBA5}"/>
              </a:ext>
            </a:extLst>
          </p:cNvPr>
          <p:cNvPicPr>
            <a:picLocks noChangeAspect="1"/>
          </p:cNvPicPr>
          <p:nvPr/>
        </p:nvPicPr>
        <p:blipFill>
          <a:blip r:embed="rId3"/>
          <a:stretch>
            <a:fillRect/>
          </a:stretch>
        </p:blipFill>
        <p:spPr>
          <a:xfrm>
            <a:off x="4388778" y="151773"/>
            <a:ext cx="4122841" cy="5935622"/>
          </a:xfrm>
          <a:prstGeom prst="rect">
            <a:avLst/>
          </a:prstGeom>
        </p:spPr>
      </p:pic>
      <p:pic>
        <p:nvPicPr>
          <p:cNvPr id="3" name="Picture 2">
            <a:extLst>
              <a:ext uri="{FF2B5EF4-FFF2-40B4-BE49-F238E27FC236}">
                <a16:creationId xmlns:a16="http://schemas.microsoft.com/office/drawing/2014/main" id="{2F944DB1-0EEE-EECC-6D84-CF1D3CB9DCFB}"/>
              </a:ext>
            </a:extLst>
          </p:cNvPr>
          <p:cNvPicPr>
            <a:picLocks noChangeAspect="1"/>
          </p:cNvPicPr>
          <p:nvPr/>
        </p:nvPicPr>
        <p:blipFill>
          <a:blip r:embed="rId4"/>
          <a:stretch>
            <a:fillRect/>
          </a:stretch>
        </p:blipFill>
        <p:spPr>
          <a:xfrm>
            <a:off x="1051460" y="3123446"/>
            <a:ext cx="3051812" cy="28608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3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3" nodeType="clickEffect">
                                  <p:stCondLst>
                                    <p:cond delay="0"/>
                                  </p:stCondLst>
                                  <p:iterate>
                                    <p:tmAbs val="0"/>
                                  </p:iterate>
                                  <p:childTnLst>
                                    <p:set>
                                      <p:cBhvr>
                                        <p:cTn id="14" fill="hold"/>
                                        <p:tgtEl>
                                          <p:spTgt spid="329"/>
                                        </p:tgtEl>
                                        <p:attrNameLst>
                                          <p:attrName>style.visibility</p:attrName>
                                        </p:attrNameLst>
                                      </p:cBhvr>
                                      <p:to>
                                        <p:strVal val="visible"/>
                                      </p:to>
                                    </p:set>
                                    <p:anim calcmode="lin" valueType="num">
                                      <p:cBhvr>
                                        <p:cTn id="15" dur="500" fill="hold"/>
                                        <p:tgtEl>
                                          <p:spTgt spid="329"/>
                                        </p:tgtEl>
                                        <p:attrNameLst>
                                          <p:attrName>ppt_x</p:attrName>
                                        </p:attrNameLst>
                                      </p:cBhvr>
                                      <p:tavLst>
                                        <p:tav tm="0">
                                          <p:val>
                                            <p:strVal val="#ppt_x"/>
                                          </p:val>
                                        </p:tav>
                                        <p:tav tm="100000">
                                          <p:val>
                                            <p:strVal val="#ppt_x"/>
                                          </p:val>
                                        </p:tav>
                                      </p:tavLst>
                                    </p:anim>
                                    <p:anim calcmode="lin" valueType="num">
                                      <p:cBhvr>
                                        <p:cTn id="16" dur="500" fill="hold"/>
                                        <p:tgtEl>
                                          <p:spTgt spid="3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 grpId="1" animBg="1" advAuto="0"/>
      <p:bldP spid="326" grpId="2" animBg="1" advAuto="0"/>
      <p:bldP spid="329" grpId="3"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What is Mabinty Bangura`s age, if mentioned?"/>
          <p:cNvSpPr txBox="1"/>
          <p:nvPr/>
        </p:nvSpPr>
        <p:spPr>
          <a:xfrm>
            <a:off x="656907" y="1052512"/>
            <a:ext cx="3194686" cy="650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rPr dirty="0"/>
              <a:t>What is </a:t>
            </a:r>
            <a:r>
              <a:rPr lang="en-CA" dirty="0"/>
              <a:t>Elizabeth Borne</a:t>
            </a:r>
            <a:r>
              <a:rPr dirty="0"/>
              <a:t>`s age, if mentioned? </a:t>
            </a:r>
          </a:p>
        </p:txBody>
      </p:sp>
      <p:sp>
        <p:nvSpPr>
          <p:cNvPr id="333" name="Circle"/>
          <p:cNvSpPr/>
          <p:nvPr/>
        </p:nvSpPr>
        <p:spPr>
          <a:xfrm>
            <a:off x="500062" y="1285874"/>
            <a:ext cx="71439" cy="71439"/>
          </a:xfrm>
          <a:prstGeom prst="ellipse">
            <a:avLst/>
          </a:prstGeom>
          <a:solidFill>
            <a:schemeClr val="accent1"/>
          </a:solidFill>
          <a:ln w="25400">
            <a:solidFill>
              <a:srgbClr val="B0761F"/>
            </a:solidFill>
          </a:ln>
        </p:spPr>
        <p:txBody>
          <a:bodyPr lIns="45719" rIns="45719" anchor="ctr"/>
          <a:lstStyle/>
          <a:p>
            <a:pPr algn="ctr">
              <a:defRPr>
                <a:solidFill>
                  <a:srgbClr val="FFFFFF"/>
                </a:solidFill>
              </a:defRPr>
            </a:pPr>
            <a:endParaRPr/>
          </a:p>
        </p:txBody>
      </p:sp>
      <p:sp>
        <p:nvSpPr>
          <p:cNvPr id="334" name="0. Do not know"/>
          <p:cNvSpPr txBox="1"/>
          <p:nvPr/>
        </p:nvSpPr>
        <p:spPr>
          <a:xfrm>
            <a:off x="688657" y="1714500"/>
            <a:ext cx="3051811" cy="3200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457200" indent="-590550">
              <a:defRPr sz="1500"/>
            </a:lvl1pPr>
          </a:lstStyle>
          <a:p>
            <a:r>
              <a:t>0. Do not know</a:t>
            </a:r>
          </a:p>
        </p:txBody>
      </p:sp>
      <p:sp>
        <p:nvSpPr>
          <p:cNvPr id="335" name="1. 12 years or under"/>
          <p:cNvSpPr txBox="1"/>
          <p:nvPr/>
        </p:nvSpPr>
        <p:spPr>
          <a:xfrm>
            <a:off x="688657" y="2071687"/>
            <a:ext cx="3051811" cy="320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457200" indent="-590550">
              <a:defRPr sz="1500"/>
            </a:lvl1pPr>
          </a:lstStyle>
          <a:p>
            <a:r>
              <a:t>1. 12 years or under</a:t>
            </a:r>
          </a:p>
        </p:txBody>
      </p:sp>
      <p:sp>
        <p:nvSpPr>
          <p:cNvPr id="336" name="2. 13-18"/>
          <p:cNvSpPr txBox="1"/>
          <p:nvPr/>
        </p:nvSpPr>
        <p:spPr>
          <a:xfrm>
            <a:off x="688657" y="2462212"/>
            <a:ext cx="957899" cy="320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457200" indent="-590550">
              <a:defRPr sz="1500"/>
            </a:lvl1pPr>
          </a:lstStyle>
          <a:p>
            <a:r>
              <a:rPr dirty="0"/>
              <a:t>2. 13-1</a:t>
            </a:r>
            <a:r>
              <a:rPr lang="en-CA" dirty="0"/>
              <a:t>9</a:t>
            </a:r>
            <a:endParaRPr dirty="0"/>
          </a:p>
        </p:txBody>
      </p:sp>
      <p:sp>
        <p:nvSpPr>
          <p:cNvPr id="337" name="3. 19-34"/>
          <p:cNvSpPr txBox="1"/>
          <p:nvPr/>
        </p:nvSpPr>
        <p:spPr>
          <a:xfrm>
            <a:off x="1776094" y="2455862"/>
            <a:ext cx="956312" cy="320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457200" indent="-590550">
              <a:defRPr sz="1500"/>
            </a:lvl1pPr>
          </a:lstStyle>
          <a:p>
            <a:r>
              <a:rPr dirty="0"/>
              <a:t>3. </a:t>
            </a:r>
            <a:r>
              <a:rPr lang="en-CA" dirty="0"/>
              <a:t>20</a:t>
            </a:r>
            <a:r>
              <a:rPr dirty="0"/>
              <a:t>-3</a:t>
            </a:r>
            <a:r>
              <a:rPr lang="en-CA" dirty="0"/>
              <a:t>0</a:t>
            </a:r>
            <a:endParaRPr dirty="0"/>
          </a:p>
        </p:txBody>
      </p:sp>
      <p:sp>
        <p:nvSpPr>
          <p:cNvPr id="338" name="QUESTION 11"/>
          <p:cNvSpPr txBox="1"/>
          <p:nvPr/>
        </p:nvSpPr>
        <p:spPr>
          <a:xfrm>
            <a:off x="502919" y="451485"/>
            <a:ext cx="3451862" cy="548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defRPr sz="3000">
                <a:solidFill>
                  <a:srgbClr val="0070C0"/>
                </a:solidFill>
              </a:defRPr>
            </a:lvl1pPr>
          </a:lstStyle>
          <a:p>
            <a:r>
              <a:t>QUESTION 11</a:t>
            </a:r>
          </a:p>
        </p:txBody>
      </p:sp>
      <p:sp>
        <p:nvSpPr>
          <p:cNvPr id="339" name="4. 35-49"/>
          <p:cNvSpPr txBox="1"/>
          <p:nvPr/>
        </p:nvSpPr>
        <p:spPr>
          <a:xfrm>
            <a:off x="2817494" y="2455862"/>
            <a:ext cx="813437" cy="320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457200" indent="-590550">
              <a:defRPr sz="1500"/>
            </a:lvl1pPr>
          </a:lstStyle>
          <a:p>
            <a:r>
              <a:rPr dirty="0"/>
              <a:t>4. 3</a:t>
            </a:r>
            <a:r>
              <a:rPr lang="en-CA" dirty="0"/>
              <a:t>1</a:t>
            </a:r>
            <a:r>
              <a:rPr dirty="0"/>
              <a:t>-</a:t>
            </a:r>
            <a:r>
              <a:rPr lang="en-CA" dirty="0"/>
              <a:t>50</a:t>
            </a:r>
            <a:endParaRPr dirty="0"/>
          </a:p>
        </p:txBody>
      </p:sp>
      <p:sp>
        <p:nvSpPr>
          <p:cNvPr id="340" name="5. 50-64"/>
          <p:cNvSpPr txBox="1"/>
          <p:nvPr/>
        </p:nvSpPr>
        <p:spPr>
          <a:xfrm>
            <a:off x="688657" y="2855912"/>
            <a:ext cx="1172211" cy="320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457200" indent="-590550">
              <a:defRPr sz="1500"/>
            </a:lvl1pPr>
          </a:lstStyle>
          <a:p>
            <a:r>
              <a:rPr dirty="0"/>
              <a:t>5. 5</a:t>
            </a:r>
            <a:r>
              <a:rPr lang="en-CA" dirty="0"/>
              <a:t>1</a:t>
            </a:r>
            <a:r>
              <a:rPr dirty="0"/>
              <a:t>-64</a:t>
            </a:r>
          </a:p>
        </p:txBody>
      </p:sp>
      <p:sp>
        <p:nvSpPr>
          <p:cNvPr id="341" name="6. 65-79"/>
          <p:cNvSpPr txBox="1"/>
          <p:nvPr/>
        </p:nvSpPr>
        <p:spPr>
          <a:xfrm>
            <a:off x="1779269" y="2849562"/>
            <a:ext cx="953137" cy="320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457200" indent="-590550">
              <a:defRPr sz="1500"/>
            </a:lvl1pPr>
          </a:lstStyle>
          <a:p>
            <a:r>
              <a:rPr dirty="0"/>
              <a:t>6. 65-79</a:t>
            </a:r>
          </a:p>
        </p:txBody>
      </p:sp>
      <p:grpSp>
        <p:nvGrpSpPr>
          <p:cNvPr id="344" name="Group"/>
          <p:cNvGrpSpPr/>
          <p:nvPr/>
        </p:nvGrpSpPr>
        <p:grpSpPr>
          <a:xfrm>
            <a:off x="3985829" y="5658416"/>
            <a:ext cx="4216611" cy="1070362"/>
            <a:chOff x="0" y="0"/>
            <a:chExt cx="3781425" cy="1357313"/>
          </a:xfrm>
        </p:grpSpPr>
        <p:sp>
          <p:nvSpPr>
            <p:cNvPr id="342" name="Rectangle"/>
            <p:cNvSpPr/>
            <p:nvPr/>
          </p:nvSpPr>
          <p:spPr>
            <a:xfrm>
              <a:off x="0" y="0"/>
              <a:ext cx="3781425" cy="1357313"/>
            </a:xfrm>
            <a:prstGeom prst="rect">
              <a:avLst/>
            </a:prstGeom>
            <a:solidFill>
              <a:srgbClr val="F3EAE2"/>
            </a:solidFill>
            <a:ln w="25400" cap="flat">
              <a:solidFill>
                <a:srgbClr val="0070C0"/>
              </a:solidFill>
              <a:prstDash val="solid"/>
              <a:round/>
            </a:ln>
            <a:effectLst/>
          </p:spPr>
          <p:txBody>
            <a:bodyPr wrap="square" lIns="45719" tIns="45719" rIns="45719" bIns="45719" numCol="1" anchor="t">
              <a:noAutofit/>
            </a:bodyPr>
            <a:lstStyle/>
            <a:p>
              <a:pPr algn="ctr">
                <a:lnSpc>
                  <a:spcPct val="80000"/>
                </a:lnSpc>
                <a:spcBef>
                  <a:spcPts val="600"/>
                </a:spcBef>
                <a:defRPr sz="1100"/>
              </a:pPr>
              <a:endParaRPr/>
            </a:p>
          </p:txBody>
        </p:sp>
        <p:sp>
          <p:nvSpPr>
            <p:cNvPr id="343" name="Mabinty Bangura’s age is not mentioned in the story.…"/>
            <p:cNvSpPr txBox="1"/>
            <p:nvPr/>
          </p:nvSpPr>
          <p:spPr>
            <a:xfrm>
              <a:off x="58419" y="12700"/>
              <a:ext cx="3664587" cy="13326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lgn="ctr">
                <a:lnSpc>
                  <a:spcPct val="80000"/>
                </a:lnSpc>
                <a:spcBef>
                  <a:spcPts val="600"/>
                </a:spcBef>
                <a:defRPr sz="1200"/>
              </a:pPr>
              <a:r>
                <a:rPr lang="en-CA" dirty="0"/>
                <a:t>Elizabeth Borne’s </a:t>
              </a:r>
              <a:r>
                <a:rPr dirty="0"/>
                <a:t>age is not mentioned in the story.</a:t>
              </a:r>
            </a:p>
            <a:p>
              <a:pPr algn="ctr">
                <a:lnSpc>
                  <a:spcPct val="80000"/>
                </a:lnSpc>
                <a:spcBef>
                  <a:spcPts val="600"/>
                </a:spcBef>
                <a:defRPr sz="1100"/>
              </a:pPr>
              <a:endParaRPr dirty="0"/>
            </a:p>
            <a:p>
              <a:pPr algn="ctr">
                <a:lnSpc>
                  <a:spcPct val="80000"/>
                </a:lnSpc>
                <a:spcBef>
                  <a:spcPts val="600"/>
                </a:spcBef>
                <a:defRPr sz="1200"/>
              </a:pPr>
              <a:r>
                <a:rPr dirty="0"/>
                <a:t>Even if you know the age of the person concerned, if this person's age is not explicitly stated in the story, you must code 0. </a:t>
              </a:r>
            </a:p>
            <a:p>
              <a:pPr algn="ctr">
                <a:lnSpc>
                  <a:spcPct val="80000"/>
                </a:lnSpc>
                <a:spcBef>
                  <a:spcPts val="600"/>
                </a:spcBef>
                <a:defRPr sz="1100"/>
              </a:pPr>
              <a:r>
                <a:rPr dirty="0"/>
                <a:t> </a:t>
              </a:r>
            </a:p>
          </p:txBody>
        </p:sp>
      </p:grpSp>
      <p:sp>
        <p:nvSpPr>
          <p:cNvPr id="345" name="Rectangle"/>
          <p:cNvSpPr/>
          <p:nvPr/>
        </p:nvSpPr>
        <p:spPr>
          <a:xfrm>
            <a:off x="684212" y="1773237"/>
            <a:ext cx="2087563" cy="287338"/>
          </a:xfrm>
          <a:prstGeom prst="rect">
            <a:avLst/>
          </a:prstGeom>
          <a:ln w="25400">
            <a:solidFill>
              <a:srgbClr val="B0761F"/>
            </a:solidFill>
          </a:ln>
        </p:spPr>
        <p:txBody>
          <a:bodyPr lIns="45719" rIns="45719" anchor="ctr"/>
          <a:lstStyle/>
          <a:p>
            <a:pPr algn="ctr">
              <a:defRPr>
                <a:solidFill>
                  <a:srgbClr val="FFFFFF"/>
                </a:solidFill>
              </a:defRPr>
            </a:pPr>
            <a:endParaRPr/>
          </a:p>
        </p:txBody>
      </p:sp>
      <p:pic>
        <p:nvPicPr>
          <p:cNvPr id="348" name="image.png" descr="image.png"/>
          <p:cNvPicPr>
            <a:picLocks noChangeAspect="1"/>
          </p:cNvPicPr>
          <p:nvPr/>
        </p:nvPicPr>
        <p:blipFill>
          <a:blip r:embed="rId2"/>
          <a:stretch>
            <a:fillRect/>
          </a:stretch>
        </p:blipFill>
        <p:spPr>
          <a:xfrm>
            <a:off x="1167606" y="6015544"/>
            <a:ext cx="358776" cy="549276"/>
          </a:xfrm>
          <a:prstGeom prst="rect">
            <a:avLst/>
          </a:prstGeom>
          <a:ln w="12700">
            <a:miter lim="400000"/>
          </a:ln>
        </p:spPr>
      </p:pic>
      <p:sp>
        <p:nvSpPr>
          <p:cNvPr id="349" name="7. 80+"/>
          <p:cNvSpPr txBox="1"/>
          <p:nvPr/>
        </p:nvSpPr>
        <p:spPr>
          <a:xfrm>
            <a:off x="2815907" y="2824162"/>
            <a:ext cx="954724" cy="320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457200" indent="-590550">
              <a:defRPr sz="1500"/>
            </a:lvl1pPr>
          </a:lstStyle>
          <a:p>
            <a:r>
              <a:rPr dirty="0"/>
              <a:t>7. 80+</a:t>
            </a:r>
          </a:p>
        </p:txBody>
      </p:sp>
      <p:pic>
        <p:nvPicPr>
          <p:cNvPr id="2" name="Picture 1">
            <a:extLst>
              <a:ext uri="{FF2B5EF4-FFF2-40B4-BE49-F238E27FC236}">
                <a16:creationId xmlns:a16="http://schemas.microsoft.com/office/drawing/2014/main" id="{B181355B-21BA-F875-C012-918836620410}"/>
              </a:ext>
            </a:extLst>
          </p:cNvPr>
          <p:cNvPicPr>
            <a:picLocks noChangeAspect="1"/>
          </p:cNvPicPr>
          <p:nvPr/>
        </p:nvPicPr>
        <p:blipFill>
          <a:blip r:embed="rId3"/>
          <a:stretch>
            <a:fillRect/>
          </a:stretch>
        </p:blipFill>
        <p:spPr>
          <a:xfrm>
            <a:off x="3981131" y="224026"/>
            <a:ext cx="4495164" cy="5597352"/>
          </a:xfrm>
          <a:prstGeom prst="rect">
            <a:avLst/>
          </a:prstGeom>
        </p:spPr>
      </p:pic>
      <p:pic>
        <p:nvPicPr>
          <p:cNvPr id="3" name="Picture 2">
            <a:extLst>
              <a:ext uri="{FF2B5EF4-FFF2-40B4-BE49-F238E27FC236}">
                <a16:creationId xmlns:a16="http://schemas.microsoft.com/office/drawing/2014/main" id="{A8760EB1-0395-5B5B-0407-3A75C51C1FED}"/>
              </a:ext>
            </a:extLst>
          </p:cNvPr>
          <p:cNvPicPr>
            <a:picLocks noChangeAspect="1"/>
          </p:cNvPicPr>
          <p:nvPr/>
        </p:nvPicPr>
        <p:blipFill>
          <a:blip r:embed="rId4"/>
          <a:stretch>
            <a:fillRect/>
          </a:stretch>
        </p:blipFill>
        <p:spPr>
          <a:xfrm>
            <a:off x="1035289" y="3299334"/>
            <a:ext cx="2818223" cy="27420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iterate>
                                    <p:tmAbs val="0"/>
                                  </p:iterate>
                                  <p:childTnLst>
                                    <p:set>
                                      <p:cBhvr>
                                        <p:cTn id="6" fill="hold"/>
                                        <p:tgtEl>
                                          <p:spTgt spid="344"/>
                                        </p:tgtEl>
                                        <p:attrNameLst>
                                          <p:attrName>style.visibility</p:attrName>
                                        </p:attrNameLst>
                                      </p:cBhvr>
                                      <p:to>
                                        <p:strVal val="visible"/>
                                      </p:to>
                                    </p:set>
                                    <p:animEffect transition="in" filter="blinds(horizontal)">
                                      <p:cBhvr>
                                        <p:cTn id="7" dur="500"/>
                                        <p:tgtEl>
                                          <p:spTgt spid="34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2" nodeType="clickEffect">
                                  <p:stCondLst>
                                    <p:cond delay="0"/>
                                  </p:stCondLst>
                                  <p:iterate>
                                    <p:tmAbs val="0"/>
                                  </p:iterate>
                                  <p:childTnLst>
                                    <p:set>
                                      <p:cBhvr>
                                        <p:cTn id="11" fill="hold"/>
                                        <p:tgtEl>
                                          <p:spTgt spid="34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3" nodeType="clickEffect">
                                  <p:stCondLst>
                                    <p:cond delay="0"/>
                                  </p:stCondLst>
                                  <p:iterate>
                                    <p:tmAbs val="0"/>
                                  </p:iterate>
                                  <p:childTnLst>
                                    <p:set>
                                      <p:cBhvr>
                                        <p:cTn id="15" fill="hold"/>
                                        <p:tgtEl>
                                          <p:spTgt spid="348"/>
                                        </p:tgtEl>
                                        <p:attrNameLst>
                                          <p:attrName>style.visibility</p:attrName>
                                        </p:attrNameLst>
                                      </p:cBhvr>
                                      <p:to>
                                        <p:strVal val="visible"/>
                                      </p:to>
                                    </p:set>
                                    <p:anim calcmode="lin" valueType="num">
                                      <p:cBhvr>
                                        <p:cTn id="16" dur="500" fill="hold"/>
                                        <p:tgtEl>
                                          <p:spTgt spid="348"/>
                                        </p:tgtEl>
                                        <p:attrNameLst>
                                          <p:attrName>ppt_x</p:attrName>
                                        </p:attrNameLst>
                                      </p:cBhvr>
                                      <p:tavLst>
                                        <p:tav tm="0">
                                          <p:val>
                                            <p:strVal val="#ppt_x"/>
                                          </p:val>
                                        </p:tav>
                                        <p:tav tm="100000">
                                          <p:val>
                                            <p:strVal val="#ppt_x"/>
                                          </p:val>
                                        </p:tav>
                                      </p:tavLst>
                                    </p:anim>
                                    <p:anim calcmode="lin" valueType="num">
                                      <p:cBhvr>
                                        <p:cTn id="17" dur="500" fill="hold"/>
                                        <p:tgtEl>
                                          <p:spTgt spid="3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 grpId="1" animBg="1" advAuto="0"/>
      <p:bldP spid="345" grpId="2" animBg="1" advAuto="0"/>
      <p:bldP spid="348" grpId="3"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What is Mabinty Bangura`s occupation or position?"/>
          <p:cNvSpPr txBox="1"/>
          <p:nvPr/>
        </p:nvSpPr>
        <p:spPr>
          <a:xfrm>
            <a:off x="335043" y="731123"/>
            <a:ext cx="3194687" cy="6502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rPr dirty="0"/>
              <a:t>What is </a:t>
            </a:r>
            <a:r>
              <a:rPr lang="en-CA" dirty="0"/>
              <a:t>Elizabeth Borne</a:t>
            </a:r>
            <a:r>
              <a:rPr dirty="0"/>
              <a:t>`s occupation or position? </a:t>
            </a:r>
          </a:p>
        </p:txBody>
      </p:sp>
      <p:sp>
        <p:nvSpPr>
          <p:cNvPr id="355" name="14. Agriculture, mining, fishing, forestry"/>
          <p:cNvSpPr txBox="1"/>
          <p:nvPr/>
        </p:nvSpPr>
        <p:spPr>
          <a:xfrm>
            <a:off x="271602" y="1510601"/>
            <a:ext cx="3321567" cy="24929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marL="457200" indent="-590550">
              <a:defRPr sz="1500"/>
            </a:lvl1pPr>
          </a:lstStyle>
          <a:p>
            <a:r>
              <a:rPr lang="en-CA" sz="1400" dirty="0"/>
              <a:t>2</a:t>
            </a:r>
            <a:r>
              <a:rPr sz="1400" dirty="0"/>
              <a:t>. </a:t>
            </a:r>
            <a:r>
              <a:rPr lang="en-CA" sz="1400" dirty="0"/>
              <a:t>Politician, member of parliament.</a:t>
            </a:r>
          </a:p>
          <a:p>
            <a:r>
              <a:rPr lang="en-CA" sz="1400" dirty="0"/>
              <a:t> </a:t>
            </a:r>
          </a:p>
          <a:p>
            <a:r>
              <a:rPr lang="en-CA" sz="1400" dirty="0"/>
              <a:t>3. </a:t>
            </a:r>
            <a:r>
              <a:rPr lang="en-CA" sz="1400" b="1" dirty="0"/>
              <a:t>Government employee, public servant, spokesperson.</a:t>
            </a:r>
          </a:p>
          <a:p>
            <a:endParaRPr lang="en-CA" sz="1400" dirty="0"/>
          </a:p>
          <a:p>
            <a:r>
              <a:rPr lang="en-CA" sz="1400" dirty="0"/>
              <a:t>4. Police, military, para-military, militia, fire officer.</a:t>
            </a:r>
          </a:p>
          <a:p>
            <a:endParaRPr lang="en-CA" sz="1400" dirty="0"/>
          </a:p>
          <a:p>
            <a:r>
              <a:rPr lang="en-CA" sz="1400" dirty="0"/>
              <a:t>5. Academic expert, lecturer, teacher</a:t>
            </a:r>
          </a:p>
          <a:p>
            <a:endParaRPr lang="en-CA" dirty="0"/>
          </a:p>
          <a:p>
            <a:endParaRPr dirty="0"/>
          </a:p>
        </p:txBody>
      </p:sp>
      <p:sp>
        <p:nvSpPr>
          <p:cNvPr id="358" name="QUESTION 12"/>
          <p:cNvSpPr txBox="1"/>
          <p:nvPr/>
        </p:nvSpPr>
        <p:spPr>
          <a:xfrm>
            <a:off x="268287" y="182482"/>
            <a:ext cx="3451862" cy="548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defRPr sz="3000">
                <a:solidFill>
                  <a:srgbClr val="0070C0"/>
                </a:solidFill>
              </a:defRPr>
            </a:lvl1pPr>
          </a:lstStyle>
          <a:p>
            <a:r>
              <a:rPr dirty="0"/>
              <a:t>QUESTION 12</a:t>
            </a:r>
          </a:p>
        </p:txBody>
      </p:sp>
      <p:grpSp>
        <p:nvGrpSpPr>
          <p:cNvPr id="361" name="Group"/>
          <p:cNvGrpSpPr/>
          <p:nvPr/>
        </p:nvGrpSpPr>
        <p:grpSpPr>
          <a:xfrm>
            <a:off x="4222112" y="5662811"/>
            <a:ext cx="3781425" cy="920639"/>
            <a:chOff x="0" y="0"/>
            <a:chExt cx="3781425" cy="920637"/>
          </a:xfrm>
        </p:grpSpPr>
        <p:sp>
          <p:nvSpPr>
            <p:cNvPr id="359" name="Rectangle"/>
            <p:cNvSpPr/>
            <p:nvPr/>
          </p:nvSpPr>
          <p:spPr>
            <a:xfrm>
              <a:off x="0" y="0"/>
              <a:ext cx="3781425" cy="863600"/>
            </a:xfrm>
            <a:prstGeom prst="rect">
              <a:avLst/>
            </a:prstGeom>
            <a:solidFill>
              <a:srgbClr val="F3EAE2"/>
            </a:solidFill>
            <a:ln w="25400" cap="flat">
              <a:solidFill>
                <a:srgbClr val="FF0000"/>
              </a:solidFill>
              <a:prstDash val="solid"/>
              <a:round/>
            </a:ln>
            <a:effectLst/>
          </p:spPr>
          <p:txBody>
            <a:bodyPr wrap="square" lIns="45719" tIns="45719" rIns="45719" bIns="45719" numCol="1" anchor="t">
              <a:noAutofit/>
            </a:bodyPr>
            <a:lstStyle/>
            <a:p>
              <a:pPr algn="ctr">
                <a:spcBef>
                  <a:spcPts val="600"/>
                </a:spcBef>
                <a:defRPr sz="1400"/>
              </a:pPr>
              <a:endParaRPr/>
            </a:p>
          </p:txBody>
        </p:sp>
        <p:sp>
          <p:nvSpPr>
            <p:cNvPr id="360" name="Mabinty Bangura is a resident of Gbendembu Goderich. No other occupation is given. Code ‘23’."/>
            <p:cNvSpPr txBox="1"/>
            <p:nvPr/>
          </p:nvSpPr>
          <p:spPr>
            <a:xfrm>
              <a:off x="58419" y="12700"/>
              <a:ext cx="3664587" cy="9079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spcBef>
                  <a:spcPts val="600"/>
                </a:spcBef>
                <a:defRPr sz="1400"/>
              </a:lvl1pPr>
            </a:lstStyle>
            <a:p>
              <a:r>
                <a:rPr lang="en-CA" sz="1300" dirty="0"/>
                <a:t>Elizabeth Borne is the Education Minister, therefore she would be coded as “3” Government employee, public servant, spokesperson</a:t>
              </a:r>
              <a:r>
                <a:rPr lang="en-CA" dirty="0"/>
                <a:t>. </a:t>
              </a:r>
              <a:endParaRPr dirty="0"/>
            </a:p>
          </p:txBody>
        </p:sp>
      </p:grpSp>
      <p:sp>
        <p:nvSpPr>
          <p:cNvPr id="362" name="Rectangle"/>
          <p:cNvSpPr/>
          <p:nvPr/>
        </p:nvSpPr>
        <p:spPr>
          <a:xfrm>
            <a:off x="127656" y="1979731"/>
            <a:ext cx="3465513" cy="468313"/>
          </a:xfrm>
          <a:prstGeom prst="rect">
            <a:avLst/>
          </a:prstGeom>
          <a:ln w="25400">
            <a:solidFill>
              <a:srgbClr val="FF0000"/>
            </a:solidFill>
          </a:ln>
        </p:spPr>
        <p:txBody>
          <a:bodyPr lIns="45719" rIns="45719" anchor="ctr"/>
          <a:lstStyle/>
          <a:p>
            <a:pPr algn="ctr">
              <a:defRPr>
                <a:solidFill>
                  <a:srgbClr val="FFFFFF"/>
                </a:solidFill>
              </a:defRPr>
            </a:pPr>
            <a:endParaRPr/>
          </a:p>
        </p:txBody>
      </p:sp>
      <p:pic>
        <p:nvPicPr>
          <p:cNvPr id="365" name="image.png" descr="image.png"/>
          <p:cNvPicPr>
            <a:picLocks noChangeAspect="1"/>
          </p:cNvPicPr>
          <p:nvPr/>
        </p:nvPicPr>
        <p:blipFill>
          <a:blip r:embed="rId2"/>
          <a:stretch>
            <a:fillRect/>
          </a:stretch>
        </p:blipFill>
        <p:spPr>
          <a:xfrm>
            <a:off x="1140463" y="6513083"/>
            <a:ext cx="360363" cy="320540"/>
          </a:xfrm>
          <a:prstGeom prst="rect">
            <a:avLst/>
          </a:prstGeom>
          <a:ln w="12700">
            <a:miter lim="400000"/>
          </a:ln>
        </p:spPr>
      </p:pic>
      <p:pic>
        <p:nvPicPr>
          <p:cNvPr id="2" name="Picture 1">
            <a:extLst>
              <a:ext uri="{FF2B5EF4-FFF2-40B4-BE49-F238E27FC236}">
                <a16:creationId xmlns:a16="http://schemas.microsoft.com/office/drawing/2014/main" id="{CE9159C1-11B2-35CD-CD25-B57205343E2E}"/>
              </a:ext>
            </a:extLst>
          </p:cNvPr>
          <p:cNvPicPr>
            <a:picLocks noChangeAspect="1"/>
          </p:cNvPicPr>
          <p:nvPr/>
        </p:nvPicPr>
        <p:blipFill>
          <a:blip r:embed="rId3"/>
          <a:stretch>
            <a:fillRect/>
          </a:stretch>
        </p:blipFill>
        <p:spPr>
          <a:xfrm>
            <a:off x="3981131" y="224026"/>
            <a:ext cx="4495164" cy="5597352"/>
          </a:xfrm>
          <a:prstGeom prst="rect">
            <a:avLst/>
          </a:prstGeom>
        </p:spPr>
      </p:pic>
      <p:pic>
        <p:nvPicPr>
          <p:cNvPr id="3" name="Picture 2">
            <a:extLst>
              <a:ext uri="{FF2B5EF4-FFF2-40B4-BE49-F238E27FC236}">
                <a16:creationId xmlns:a16="http://schemas.microsoft.com/office/drawing/2014/main" id="{32AF06F0-0881-91A4-E7F5-735351F751E6}"/>
              </a:ext>
            </a:extLst>
          </p:cNvPr>
          <p:cNvPicPr>
            <a:picLocks noChangeAspect="1"/>
          </p:cNvPicPr>
          <p:nvPr/>
        </p:nvPicPr>
        <p:blipFill>
          <a:blip r:embed="rId4"/>
          <a:stretch>
            <a:fillRect/>
          </a:stretch>
        </p:blipFill>
        <p:spPr>
          <a:xfrm>
            <a:off x="796705" y="3572136"/>
            <a:ext cx="2923444" cy="29491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iterate>
                                    <p:tmAbs val="0"/>
                                  </p:iterate>
                                  <p:childTnLst>
                                    <p:set>
                                      <p:cBhvr>
                                        <p:cTn id="6" fill="hold"/>
                                        <p:tgtEl>
                                          <p:spTgt spid="361"/>
                                        </p:tgtEl>
                                        <p:attrNameLst>
                                          <p:attrName>style.visibility</p:attrName>
                                        </p:attrNameLst>
                                      </p:cBhvr>
                                      <p:to>
                                        <p:strVal val="visible"/>
                                      </p:to>
                                    </p:set>
                                    <p:animEffect transition="in" filter="blinds(horizontal)">
                                      <p:cBhvr>
                                        <p:cTn id="7" dur="500"/>
                                        <p:tgtEl>
                                          <p:spTgt spid="36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2" nodeType="clickEffect">
                                  <p:stCondLst>
                                    <p:cond delay="0"/>
                                  </p:stCondLst>
                                  <p:iterate>
                                    <p:tmAbs val="0"/>
                                  </p:iterate>
                                  <p:childTnLst>
                                    <p:set>
                                      <p:cBhvr>
                                        <p:cTn id="11" fill="hold"/>
                                        <p:tgtEl>
                                          <p:spTgt spid="36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3" nodeType="clickEffect">
                                  <p:stCondLst>
                                    <p:cond delay="0"/>
                                  </p:stCondLst>
                                  <p:iterate>
                                    <p:tmAbs val="0"/>
                                  </p:iterate>
                                  <p:childTnLst>
                                    <p:set>
                                      <p:cBhvr>
                                        <p:cTn id="15" fill="hold"/>
                                        <p:tgtEl>
                                          <p:spTgt spid="365"/>
                                        </p:tgtEl>
                                        <p:attrNameLst>
                                          <p:attrName>style.visibility</p:attrName>
                                        </p:attrNameLst>
                                      </p:cBhvr>
                                      <p:to>
                                        <p:strVal val="visible"/>
                                      </p:to>
                                    </p:set>
                                    <p:anim calcmode="lin" valueType="num">
                                      <p:cBhvr>
                                        <p:cTn id="16" dur="500" fill="hold"/>
                                        <p:tgtEl>
                                          <p:spTgt spid="365"/>
                                        </p:tgtEl>
                                        <p:attrNameLst>
                                          <p:attrName>ppt_x</p:attrName>
                                        </p:attrNameLst>
                                      </p:cBhvr>
                                      <p:tavLst>
                                        <p:tav tm="0">
                                          <p:val>
                                            <p:strVal val="#ppt_x"/>
                                          </p:val>
                                        </p:tav>
                                        <p:tav tm="100000">
                                          <p:val>
                                            <p:strVal val="#ppt_x"/>
                                          </p:val>
                                        </p:tav>
                                      </p:tavLst>
                                    </p:anim>
                                    <p:anim calcmode="lin" valueType="num">
                                      <p:cBhvr>
                                        <p:cTn id="17" dur="500" fill="hold"/>
                                        <p:tgtEl>
                                          <p:spTgt spid="3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 grpId="1" animBg="1" advAuto="0"/>
      <p:bldP spid="362" grpId="2" animBg="1" advAuto="0"/>
      <p:bldP spid="365" grpId="3"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In what function or capacity is Mabinty Bangura included in the story?"/>
          <p:cNvSpPr txBox="1"/>
          <p:nvPr/>
        </p:nvSpPr>
        <p:spPr>
          <a:xfrm>
            <a:off x="294719" y="918232"/>
            <a:ext cx="4022401" cy="9233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r>
              <a:rPr dirty="0"/>
              <a:t>In what function or capacity is </a:t>
            </a:r>
            <a:r>
              <a:rPr lang="en-CA" dirty="0"/>
              <a:t>Elizabeth Borne </a:t>
            </a:r>
            <a:r>
              <a:rPr dirty="0"/>
              <a:t>included in the story? </a:t>
            </a:r>
          </a:p>
        </p:txBody>
      </p:sp>
      <p:sp>
        <p:nvSpPr>
          <p:cNvPr id="369" name="1. Subject"/>
          <p:cNvSpPr txBox="1"/>
          <p:nvPr/>
        </p:nvSpPr>
        <p:spPr>
          <a:xfrm>
            <a:off x="2382519" y="1868487"/>
            <a:ext cx="1100774"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457200" indent="-590550">
              <a:defRPr sz="1500"/>
            </a:lvl1pPr>
          </a:lstStyle>
          <a:p>
            <a:r>
              <a:rPr sz="1200" dirty="0"/>
              <a:t>1. Subject</a:t>
            </a:r>
          </a:p>
        </p:txBody>
      </p:sp>
      <p:sp>
        <p:nvSpPr>
          <p:cNvPr id="370" name="2. Spokesperson"/>
          <p:cNvSpPr txBox="1"/>
          <p:nvPr/>
        </p:nvSpPr>
        <p:spPr>
          <a:xfrm>
            <a:off x="683894" y="2163762"/>
            <a:ext cx="1697674" cy="2923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457200" indent="-590550">
              <a:defRPr sz="1500"/>
            </a:lvl1pPr>
          </a:lstStyle>
          <a:p>
            <a:r>
              <a:rPr sz="1300" dirty="0"/>
              <a:t>2. Spokesperson</a:t>
            </a:r>
          </a:p>
        </p:txBody>
      </p:sp>
      <p:sp>
        <p:nvSpPr>
          <p:cNvPr id="371" name="3. Expert or commentator"/>
          <p:cNvSpPr txBox="1"/>
          <p:nvPr/>
        </p:nvSpPr>
        <p:spPr>
          <a:xfrm>
            <a:off x="682307" y="2403475"/>
            <a:ext cx="2397761"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457200" indent="-590550">
              <a:defRPr sz="1500"/>
            </a:lvl1pPr>
          </a:lstStyle>
          <a:p>
            <a:r>
              <a:rPr sz="1200" dirty="0"/>
              <a:t>3. Expert or commentator</a:t>
            </a:r>
          </a:p>
        </p:txBody>
      </p:sp>
      <p:sp>
        <p:nvSpPr>
          <p:cNvPr id="372" name="4. Personal experience"/>
          <p:cNvSpPr txBox="1"/>
          <p:nvPr/>
        </p:nvSpPr>
        <p:spPr>
          <a:xfrm>
            <a:off x="747394" y="2671762"/>
            <a:ext cx="2458087"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457200" indent="-590550">
              <a:defRPr sz="1500"/>
            </a:lvl1pPr>
          </a:lstStyle>
          <a:p>
            <a:r>
              <a:rPr sz="1200" dirty="0"/>
              <a:t>4. Personal experience</a:t>
            </a:r>
          </a:p>
        </p:txBody>
      </p:sp>
      <p:sp>
        <p:nvSpPr>
          <p:cNvPr id="373" name="QUESTION 13"/>
          <p:cNvSpPr txBox="1"/>
          <p:nvPr/>
        </p:nvSpPr>
        <p:spPr>
          <a:xfrm>
            <a:off x="502919" y="351472"/>
            <a:ext cx="3451862" cy="548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defRPr sz="3000">
                <a:solidFill>
                  <a:srgbClr val="0070C0"/>
                </a:solidFill>
              </a:defRPr>
            </a:lvl1pPr>
          </a:lstStyle>
          <a:p>
            <a:r>
              <a:t>QUESTION 13</a:t>
            </a:r>
          </a:p>
        </p:txBody>
      </p:sp>
      <p:sp>
        <p:nvSpPr>
          <p:cNvPr id="374" name="5. Eyewitness"/>
          <p:cNvSpPr txBox="1"/>
          <p:nvPr/>
        </p:nvSpPr>
        <p:spPr>
          <a:xfrm>
            <a:off x="682307" y="3032125"/>
            <a:ext cx="1337311"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457200" indent="-590550">
              <a:defRPr sz="1500"/>
            </a:lvl1pPr>
          </a:lstStyle>
          <a:p>
            <a:r>
              <a:rPr sz="1200" dirty="0"/>
              <a:t>5. Eyewitness</a:t>
            </a:r>
          </a:p>
        </p:txBody>
      </p:sp>
      <p:sp>
        <p:nvSpPr>
          <p:cNvPr id="375" name="6. Popular opinion"/>
          <p:cNvSpPr txBox="1"/>
          <p:nvPr/>
        </p:nvSpPr>
        <p:spPr>
          <a:xfrm>
            <a:off x="2099944" y="3054350"/>
            <a:ext cx="1821499"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457200" indent="-590550">
              <a:defRPr sz="1500"/>
            </a:lvl1pPr>
          </a:lstStyle>
          <a:p>
            <a:r>
              <a:rPr sz="1200" dirty="0"/>
              <a:t>6. Popular opinion</a:t>
            </a:r>
          </a:p>
        </p:txBody>
      </p:sp>
      <p:sp>
        <p:nvSpPr>
          <p:cNvPr id="376" name="7. Other"/>
          <p:cNvSpPr txBox="1"/>
          <p:nvPr/>
        </p:nvSpPr>
        <p:spPr>
          <a:xfrm>
            <a:off x="690244" y="3298825"/>
            <a:ext cx="1242062"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457200" indent="-590550">
              <a:defRPr sz="1500"/>
            </a:lvl1pPr>
          </a:lstStyle>
          <a:p>
            <a:r>
              <a:rPr sz="1200" dirty="0"/>
              <a:t>7. Other</a:t>
            </a:r>
          </a:p>
        </p:txBody>
      </p:sp>
      <p:sp>
        <p:nvSpPr>
          <p:cNvPr id="377" name="0. Do not know"/>
          <p:cNvSpPr txBox="1"/>
          <p:nvPr/>
        </p:nvSpPr>
        <p:spPr>
          <a:xfrm>
            <a:off x="682307" y="1844675"/>
            <a:ext cx="3051811"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457200" indent="-590550">
              <a:defRPr sz="1500"/>
            </a:lvl1pPr>
          </a:lstStyle>
          <a:p>
            <a:r>
              <a:rPr sz="1200" dirty="0"/>
              <a:t>0. Do not know</a:t>
            </a:r>
          </a:p>
        </p:txBody>
      </p:sp>
      <p:grpSp>
        <p:nvGrpSpPr>
          <p:cNvPr id="380" name="Group"/>
          <p:cNvGrpSpPr/>
          <p:nvPr/>
        </p:nvGrpSpPr>
        <p:grpSpPr>
          <a:xfrm>
            <a:off x="4284952" y="5956515"/>
            <a:ext cx="3781426" cy="792164"/>
            <a:chOff x="0" y="0"/>
            <a:chExt cx="3781425" cy="792163"/>
          </a:xfrm>
        </p:grpSpPr>
        <p:sp>
          <p:nvSpPr>
            <p:cNvPr id="378" name="Rectangle"/>
            <p:cNvSpPr/>
            <p:nvPr/>
          </p:nvSpPr>
          <p:spPr>
            <a:xfrm>
              <a:off x="0" y="0"/>
              <a:ext cx="3781425" cy="792163"/>
            </a:xfrm>
            <a:prstGeom prst="rect">
              <a:avLst/>
            </a:prstGeom>
            <a:solidFill>
              <a:srgbClr val="F3EAE2"/>
            </a:solidFill>
            <a:ln w="25400" cap="flat">
              <a:solidFill>
                <a:srgbClr val="0070C0"/>
              </a:solidFill>
              <a:prstDash val="solid"/>
              <a:round/>
            </a:ln>
            <a:effectLst/>
          </p:spPr>
          <p:txBody>
            <a:bodyPr wrap="square" lIns="45719" tIns="45719" rIns="45719" bIns="45719" numCol="1" anchor="t">
              <a:noAutofit/>
            </a:bodyPr>
            <a:lstStyle/>
            <a:p>
              <a:pPr algn="ctr">
                <a:spcBef>
                  <a:spcPts val="600"/>
                </a:spcBef>
                <a:defRPr sz="1400"/>
              </a:pPr>
              <a:endParaRPr/>
            </a:p>
          </p:txBody>
        </p:sp>
        <p:sp>
          <p:nvSpPr>
            <p:cNvPr id="379" name="Mabinty Bangura is telling a story about her own personal experience. Code ‘4. Personal experience’"/>
            <p:cNvSpPr txBox="1"/>
            <p:nvPr/>
          </p:nvSpPr>
          <p:spPr>
            <a:xfrm>
              <a:off x="58419" y="12700"/>
              <a:ext cx="3664587" cy="738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spcBef>
                  <a:spcPts val="600"/>
                </a:spcBef>
                <a:defRPr sz="1400"/>
              </a:lvl1pPr>
            </a:lstStyle>
            <a:p>
              <a:r>
                <a:rPr lang="en-CA" dirty="0"/>
                <a:t>Elizabeth Borne </a:t>
              </a:r>
              <a:r>
                <a:rPr dirty="0"/>
                <a:t>is </a:t>
              </a:r>
              <a:r>
                <a:rPr lang="en-CA" dirty="0"/>
                <a:t>explaining the rationale for new a measure regarding education</a:t>
              </a:r>
              <a:r>
                <a:rPr dirty="0"/>
                <a:t>. Code ‘</a:t>
              </a:r>
              <a:r>
                <a:rPr lang="en-CA" dirty="0"/>
                <a:t>2</a:t>
              </a:r>
              <a:r>
                <a:rPr dirty="0"/>
                <a:t>. </a:t>
              </a:r>
              <a:r>
                <a:rPr lang="en-CA" dirty="0"/>
                <a:t>Spokesperson</a:t>
              </a:r>
              <a:r>
                <a:rPr dirty="0"/>
                <a:t>’</a:t>
              </a:r>
            </a:p>
          </p:txBody>
        </p:sp>
      </p:grpSp>
      <p:sp>
        <p:nvSpPr>
          <p:cNvPr id="381" name="Rectangle"/>
          <p:cNvSpPr/>
          <p:nvPr/>
        </p:nvSpPr>
        <p:spPr>
          <a:xfrm>
            <a:off x="535489" y="2183927"/>
            <a:ext cx="2498727" cy="287338"/>
          </a:xfrm>
          <a:prstGeom prst="rect">
            <a:avLst/>
          </a:prstGeom>
          <a:ln w="25400">
            <a:solidFill>
              <a:srgbClr val="FF0000"/>
            </a:solidFill>
          </a:ln>
        </p:spPr>
        <p:txBody>
          <a:bodyPr lIns="45719" rIns="45719" anchor="ctr"/>
          <a:lstStyle/>
          <a:p>
            <a:pPr algn="ctr">
              <a:defRPr>
                <a:solidFill>
                  <a:srgbClr val="FFFFFF"/>
                </a:solidFill>
              </a:defRPr>
            </a:pPr>
            <a:endParaRPr/>
          </a:p>
        </p:txBody>
      </p:sp>
      <p:pic>
        <p:nvPicPr>
          <p:cNvPr id="384" name="image.png" descr="image.png"/>
          <p:cNvPicPr>
            <a:picLocks noChangeAspect="1"/>
          </p:cNvPicPr>
          <p:nvPr/>
        </p:nvPicPr>
        <p:blipFill>
          <a:blip r:embed="rId3"/>
          <a:stretch>
            <a:fillRect/>
          </a:stretch>
        </p:blipFill>
        <p:spPr>
          <a:xfrm>
            <a:off x="1571943" y="6424393"/>
            <a:ext cx="360363" cy="433607"/>
          </a:xfrm>
          <a:prstGeom prst="rect">
            <a:avLst/>
          </a:prstGeom>
          <a:ln w="12700">
            <a:miter lim="400000"/>
          </a:ln>
        </p:spPr>
      </p:pic>
      <p:pic>
        <p:nvPicPr>
          <p:cNvPr id="2" name="Picture 1">
            <a:extLst>
              <a:ext uri="{FF2B5EF4-FFF2-40B4-BE49-F238E27FC236}">
                <a16:creationId xmlns:a16="http://schemas.microsoft.com/office/drawing/2014/main" id="{F343708D-3725-DDDE-0BA7-345F827D1346}"/>
              </a:ext>
            </a:extLst>
          </p:cNvPr>
          <p:cNvPicPr>
            <a:picLocks noChangeAspect="1"/>
          </p:cNvPicPr>
          <p:nvPr/>
        </p:nvPicPr>
        <p:blipFill>
          <a:blip r:embed="rId4"/>
          <a:stretch>
            <a:fillRect/>
          </a:stretch>
        </p:blipFill>
        <p:spPr>
          <a:xfrm>
            <a:off x="1077622" y="3589339"/>
            <a:ext cx="2843821" cy="2917190"/>
          </a:xfrm>
          <a:prstGeom prst="rect">
            <a:avLst/>
          </a:prstGeom>
        </p:spPr>
      </p:pic>
      <p:pic>
        <p:nvPicPr>
          <p:cNvPr id="3" name="Picture 2">
            <a:extLst>
              <a:ext uri="{FF2B5EF4-FFF2-40B4-BE49-F238E27FC236}">
                <a16:creationId xmlns:a16="http://schemas.microsoft.com/office/drawing/2014/main" id="{04119C83-97AD-701D-4892-767B9BC30874}"/>
              </a:ext>
            </a:extLst>
          </p:cNvPr>
          <p:cNvPicPr>
            <a:picLocks noChangeAspect="1"/>
          </p:cNvPicPr>
          <p:nvPr/>
        </p:nvPicPr>
        <p:blipFill>
          <a:blip r:embed="rId5"/>
          <a:stretch>
            <a:fillRect/>
          </a:stretch>
        </p:blipFill>
        <p:spPr>
          <a:xfrm>
            <a:off x="3981131" y="224026"/>
            <a:ext cx="4627380" cy="55973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iterate>
                                    <p:tmAbs val="0"/>
                                  </p:iterate>
                                  <p:childTnLst>
                                    <p:set>
                                      <p:cBhvr>
                                        <p:cTn id="6" fill="hold"/>
                                        <p:tgtEl>
                                          <p:spTgt spid="380"/>
                                        </p:tgtEl>
                                        <p:attrNameLst>
                                          <p:attrName>style.visibility</p:attrName>
                                        </p:attrNameLst>
                                      </p:cBhvr>
                                      <p:to>
                                        <p:strVal val="visible"/>
                                      </p:to>
                                    </p:set>
                                    <p:animEffect transition="in" filter="blinds(horizontal)">
                                      <p:cBhvr>
                                        <p:cTn id="7" dur="500"/>
                                        <p:tgtEl>
                                          <p:spTgt spid="38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2" nodeType="clickEffect">
                                  <p:stCondLst>
                                    <p:cond delay="0"/>
                                  </p:stCondLst>
                                  <p:iterate>
                                    <p:tmAbs val="0"/>
                                  </p:iterate>
                                  <p:childTnLst>
                                    <p:set>
                                      <p:cBhvr>
                                        <p:cTn id="11" fill="hold"/>
                                        <p:tgtEl>
                                          <p:spTgt spid="38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3" nodeType="clickEffect">
                                  <p:stCondLst>
                                    <p:cond delay="0"/>
                                  </p:stCondLst>
                                  <p:iterate>
                                    <p:tmAbs val="0"/>
                                  </p:iterate>
                                  <p:childTnLst>
                                    <p:set>
                                      <p:cBhvr>
                                        <p:cTn id="15" fill="hold"/>
                                        <p:tgtEl>
                                          <p:spTgt spid="384"/>
                                        </p:tgtEl>
                                        <p:attrNameLst>
                                          <p:attrName>style.visibility</p:attrName>
                                        </p:attrNameLst>
                                      </p:cBhvr>
                                      <p:to>
                                        <p:strVal val="visible"/>
                                      </p:to>
                                    </p:set>
                                    <p:anim calcmode="lin" valueType="num">
                                      <p:cBhvr>
                                        <p:cTn id="16" dur="500" fill="hold"/>
                                        <p:tgtEl>
                                          <p:spTgt spid="384"/>
                                        </p:tgtEl>
                                        <p:attrNameLst>
                                          <p:attrName>ppt_x</p:attrName>
                                        </p:attrNameLst>
                                      </p:cBhvr>
                                      <p:tavLst>
                                        <p:tav tm="0">
                                          <p:val>
                                            <p:strVal val="#ppt_x"/>
                                          </p:val>
                                        </p:tav>
                                        <p:tav tm="100000">
                                          <p:val>
                                            <p:strVal val="#ppt_x"/>
                                          </p:val>
                                        </p:tav>
                                      </p:tavLst>
                                    </p:anim>
                                    <p:anim calcmode="lin" valueType="num">
                                      <p:cBhvr>
                                        <p:cTn id="17" dur="500" fill="hold"/>
                                        <p:tgtEl>
                                          <p:spTgt spid="3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 grpId="1" animBg="1" advAuto="0"/>
      <p:bldP spid="381" grpId="2" animBg="1" advAuto="0"/>
      <p:bldP spid="384" grpId="3"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QUESTION 14"/>
          <p:cNvSpPr txBox="1">
            <a:spLocks noGrp="1"/>
          </p:cNvSpPr>
          <p:nvPr>
            <p:ph type="title" idx="4294967295"/>
          </p:nvPr>
        </p:nvSpPr>
        <p:spPr>
          <a:xfrm>
            <a:off x="457200" y="274637"/>
            <a:ext cx="7467600" cy="1143001"/>
          </a:xfrm>
          <a:prstGeom prst="rect">
            <a:avLst/>
          </a:prstGeom>
        </p:spPr>
        <p:txBody>
          <a:bodyPr>
            <a:normAutofit/>
          </a:bodyPr>
          <a:lstStyle/>
          <a:p>
            <a:pPr>
              <a:defRPr>
                <a:solidFill>
                  <a:srgbClr val="0070C0"/>
                </a:solidFill>
              </a:defRPr>
            </a:pPr>
            <a:r>
              <a:t>QUESTION 14</a:t>
            </a:r>
            <a:br/>
            <a:endParaRPr/>
          </a:p>
        </p:txBody>
      </p:sp>
      <p:sp>
        <p:nvSpPr>
          <p:cNvPr id="388" name="1. Yes…"/>
          <p:cNvSpPr txBox="1">
            <a:spLocks noGrp="1"/>
          </p:cNvSpPr>
          <p:nvPr>
            <p:ph type="body" sz="quarter" idx="4294967295"/>
          </p:nvPr>
        </p:nvSpPr>
        <p:spPr>
          <a:xfrm>
            <a:off x="468312" y="2349500"/>
            <a:ext cx="3167063" cy="615950"/>
          </a:xfrm>
          <a:prstGeom prst="rect">
            <a:avLst/>
          </a:prstGeom>
        </p:spPr>
        <p:txBody>
          <a:bodyPr>
            <a:normAutofit fontScale="85000" lnSpcReduction="20000"/>
          </a:bodyPr>
          <a:lstStyle/>
          <a:p>
            <a:pPr>
              <a:lnSpc>
                <a:spcPct val="80000"/>
              </a:lnSpc>
              <a:buSzTx/>
              <a:buFont typeface="Wingdings"/>
              <a:buNone/>
              <a:defRPr sz="1500"/>
            </a:pPr>
            <a:r>
              <a:rPr dirty="0"/>
              <a:t>1. Yes</a:t>
            </a:r>
          </a:p>
          <a:p>
            <a:pPr>
              <a:lnSpc>
                <a:spcPct val="80000"/>
              </a:lnSpc>
              <a:buSzTx/>
              <a:buFont typeface="Wingdings"/>
              <a:buNone/>
              <a:defRPr sz="1500"/>
            </a:pPr>
            <a:endParaRPr dirty="0"/>
          </a:p>
          <a:p>
            <a:pPr>
              <a:lnSpc>
                <a:spcPct val="80000"/>
              </a:lnSpc>
              <a:buSzTx/>
              <a:buFont typeface="Wingdings"/>
              <a:buNone/>
              <a:defRPr sz="1500"/>
            </a:pPr>
            <a:r>
              <a:rPr dirty="0"/>
              <a:t>2. No</a:t>
            </a:r>
          </a:p>
        </p:txBody>
      </p:sp>
      <p:grpSp>
        <p:nvGrpSpPr>
          <p:cNvPr id="391" name="Group"/>
          <p:cNvGrpSpPr/>
          <p:nvPr/>
        </p:nvGrpSpPr>
        <p:grpSpPr>
          <a:xfrm>
            <a:off x="4160681" y="6308725"/>
            <a:ext cx="4268095" cy="431800"/>
            <a:chOff x="0" y="0"/>
            <a:chExt cx="3781425" cy="431800"/>
          </a:xfrm>
        </p:grpSpPr>
        <p:sp>
          <p:nvSpPr>
            <p:cNvPr id="389" name="Rectangle"/>
            <p:cNvSpPr/>
            <p:nvPr/>
          </p:nvSpPr>
          <p:spPr>
            <a:xfrm>
              <a:off x="0" y="0"/>
              <a:ext cx="3781425" cy="431800"/>
            </a:xfrm>
            <a:prstGeom prst="rect">
              <a:avLst/>
            </a:prstGeom>
            <a:solidFill>
              <a:srgbClr val="F3EAE2"/>
            </a:solidFill>
            <a:ln w="25400" cap="flat">
              <a:solidFill>
                <a:srgbClr val="0070C0"/>
              </a:solidFill>
              <a:prstDash val="solid"/>
              <a:round/>
            </a:ln>
            <a:effectLst/>
          </p:spPr>
          <p:txBody>
            <a:bodyPr wrap="square" lIns="45719" tIns="45719" rIns="45719" bIns="45719" numCol="1" anchor="t">
              <a:noAutofit/>
            </a:bodyPr>
            <a:lstStyle/>
            <a:p>
              <a:pPr algn="ctr">
                <a:spcBef>
                  <a:spcPts val="600"/>
                </a:spcBef>
                <a:defRPr sz="1400"/>
              </a:pPr>
              <a:endParaRPr/>
            </a:p>
          </p:txBody>
        </p:sp>
        <p:sp>
          <p:nvSpPr>
            <p:cNvPr id="390" name="Mabinty Bangura is described as a mother."/>
            <p:cNvSpPr txBox="1"/>
            <p:nvPr/>
          </p:nvSpPr>
          <p:spPr>
            <a:xfrm>
              <a:off x="58419" y="12700"/>
              <a:ext cx="3664587" cy="3077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spcBef>
                  <a:spcPts val="600"/>
                </a:spcBef>
                <a:defRPr sz="1400"/>
              </a:lvl1pPr>
            </a:lstStyle>
            <a:p>
              <a:r>
                <a:rPr lang="en-CA" dirty="0"/>
                <a:t>Elizabeth Borne’s family is not mentioned.</a:t>
              </a:r>
              <a:r>
                <a:rPr dirty="0"/>
                <a:t>. </a:t>
              </a:r>
            </a:p>
          </p:txBody>
        </p:sp>
      </p:grpSp>
      <p:sp>
        <p:nvSpPr>
          <p:cNvPr id="392" name="Rectangle"/>
          <p:cNvSpPr/>
          <p:nvPr/>
        </p:nvSpPr>
        <p:spPr>
          <a:xfrm>
            <a:off x="260928" y="2678112"/>
            <a:ext cx="943183" cy="287338"/>
          </a:xfrm>
          <a:prstGeom prst="rect">
            <a:avLst/>
          </a:prstGeom>
          <a:ln w="25400">
            <a:solidFill>
              <a:srgbClr val="FF0000"/>
            </a:solidFill>
          </a:ln>
        </p:spPr>
        <p:txBody>
          <a:bodyPr lIns="45719" rIns="45719" anchor="ctr"/>
          <a:lstStyle/>
          <a:p>
            <a:pPr algn="ctr">
              <a:defRPr>
                <a:solidFill>
                  <a:srgbClr val="FFFFFF"/>
                </a:solidFill>
              </a:defRPr>
            </a:pPr>
            <a:endParaRPr/>
          </a:p>
        </p:txBody>
      </p:sp>
      <p:sp>
        <p:nvSpPr>
          <p:cNvPr id="394" name="Is Mabinty Bangura’s family role given (e.g. mother, wife, daughter, aunt, etc.)?"/>
          <p:cNvSpPr txBox="1"/>
          <p:nvPr/>
        </p:nvSpPr>
        <p:spPr>
          <a:xfrm>
            <a:off x="369569" y="1125537"/>
            <a:ext cx="3148649" cy="8925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rPr dirty="0"/>
              <a:t>Is </a:t>
            </a:r>
            <a:r>
              <a:rPr lang="en-CA" dirty="0"/>
              <a:t>Elizabeth Borne’s </a:t>
            </a:r>
            <a:r>
              <a:rPr dirty="0"/>
              <a:t>family role given </a:t>
            </a:r>
            <a:r>
              <a:rPr sz="1600" dirty="0"/>
              <a:t>(e.g. mother, wife, daughter, aunt, etc.)?</a:t>
            </a:r>
          </a:p>
        </p:txBody>
      </p:sp>
      <p:pic>
        <p:nvPicPr>
          <p:cNvPr id="397" name="image.png" descr="image.png"/>
          <p:cNvPicPr>
            <a:picLocks noChangeAspect="1"/>
          </p:cNvPicPr>
          <p:nvPr/>
        </p:nvPicPr>
        <p:blipFill>
          <a:blip r:embed="rId2"/>
          <a:stretch>
            <a:fillRect/>
          </a:stretch>
        </p:blipFill>
        <p:spPr>
          <a:xfrm>
            <a:off x="2038099" y="6503230"/>
            <a:ext cx="360363" cy="274637"/>
          </a:xfrm>
          <a:prstGeom prst="rect">
            <a:avLst/>
          </a:prstGeom>
          <a:ln w="12700">
            <a:miter lim="400000"/>
          </a:ln>
        </p:spPr>
      </p:pic>
      <p:pic>
        <p:nvPicPr>
          <p:cNvPr id="2" name="Picture 1">
            <a:extLst>
              <a:ext uri="{FF2B5EF4-FFF2-40B4-BE49-F238E27FC236}">
                <a16:creationId xmlns:a16="http://schemas.microsoft.com/office/drawing/2014/main" id="{CF5AADBD-0A3A-7362-E7EF-A6CEF466F689}"/>
              </a:ext>
            </a:extLst>
          </p:cNvPr>
          <p:cNvPicPr>
            <a:picLocks noChangeAspect="1"/>
          </p:cNvPicPr>
          <p:nvPr/>
        </p:nvPicPr>
        <p:blipFill>
          <a:blip r:embed="rId3"/>
          <a:stretch>
            <a:fillRect/>
          </a:stretch>
        </p:blipFill>
        <p:spPr>
          <a:xfrm>
            <a:off x="1301810" y="2723279"/>
            <a:ext cx="2858871" cy="3779047"/>
          </a:xfrm>
          <a:prstGeom prst="rect">
            <a:avLst/>
          </a:prstGeom>
        </p:spPr>
      </p:pic>
      <p:pic>
        <p:nvPicPr>
          <p:cNvPr id="3" name="Picture 2">
            <a:extLst>
              <a:ext uri="{FF2B5EF4-FFF2-40B4-BE49-F238E27FC236}">
                <a16:creationId xmlns:a16="http://schemas.microsoft.com/office/drawing/2014/main" id="{9B15E795-74DE-8012-8DDB-F02D251B8928}"/>
              </a:ext>
            </a:extLst>
          </p:cNvPr>
          <p:cNvPicPr>
            <a:picLocks noChangeAspect="1"/>
          </p:cNvPicPr>
          <p:nvPr/>
        </p:nvPicPr>
        <p:blipFill>
          <a:blip r:embed="rId4"/>
          <a:stretch>
            <a:fillRect/>
          </a:stretch>
        </p:blipFill>
        <p:spPr>
          <a:xfrm>
            <a:off x="4238624" y="224026"/>
            <a:ext cx="4426677" cy="59733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iterate>
                                    <p:tmAbs val="0"/>
                                  </p:iterate>
                                  <p:childTnLst>
                                    <p:set>
                                      <p:cBhvr>
                                        <p:cTn id="6" fill="hold"/>
                                        <p:tgtEl>
                                          <p:spTgt spid="391"/>
                                        </p:tgtEl>
                                        <p:attrNameLst>
                                          <p:attrName>style.visibility</p:attrName>
                                        </p:attrNameLst>
                                      </p:cBhvr>
                                      <p:to>
                                        <p:strVal val="visible"/>
                                      </p:to>
                                    </p:set>
                                    <p:animEffect transition="in" filter="blinds(horizontal)">
                                      <p:cBhvr>
                                        <p:cTn id="7" dur="500"/>
                                        <p:tgtEl>
                                          <p:spTgt spid="39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3" nodeType="clickEffect">
                                  <p:stCondLst>
                                    <p:cond delay="0"/>
                                  </p:stCondLst>
                                  <p:iterate>
                                    <p:tmAbs val="0"/>
                                  </p:iterate>
                                  <p:childTnLst>
                                    <p:set>
                                      <p:cBhvr>
                                        <p:cTn id="11" fill="hold"/>
                                        <p:tgtEl>
                                          <p:spTgt spid="39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4" nodeType="clickEffect">
                                  <p:stCondLst>
                                    <p:cond delay="0"/>
                                  </p:stCondLst>
                                  <p:iterate>
                                    <p:tmAbs val="0"/>
                                  </p:iterate>
                                  <p:childTnLst>
                                    <p:set>
                                      <p:cBhvr>
                                        <p:cTn id="15" fill="hold"/>
                                        <p:tgtEl>
                                          <p:spTgt spid="397"/>
                                        </p:tgtEl>
                                        <p:attrNameLst>
                                          <p:attrName>style.visibility</p:attrName>
                                        </p:attrNameLst>
                                      </p:cBhvr>
                                      <p:to>
                                        <p:strVal val="visible"/>
                                      </p:to>
                                    </p:set>
                                    <p:anim calcmode="lin" valueType="num">
                                      <p:cBhvr>
                                        <p:cTn id="16" dur="500" fill="hold"/>
                                        <p:tgtEl>
                                          <p:spTgt spid="397"/>
                                        </p:tgtEl>
                                        <p:attrNameLst>
                                          <p:attrName>ppt_x</p:attrName>
                                        </p:attrNameLst>
                                      </p:cBhvr>
                                      <p:tavLst>
                                        <p:tav tm="0">
                                          <p:val>
                                            <p:strVal val="#ppt_x"/>
                                          </p:val>
                                        </p:tav>
                                        <p:tav tm="100000">
                                          <p:val>
                                            <p:strVal val="#ppt_x"/>
                                          </p:val>
                                        </p:tav>
                                      </p:tavLst>
                                    </p:anim>
                                    <p:anim calcmode="lin" valueType="num">
                                      <p:cBhvr>
                                        <p:cTn id="17" dur="500" fill="hold"/>
                                        <p:tgtEl>
                                          <p:spTgt spid="3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 grpId="1" animBg="1" advAuto="0"/>
      <p:bldP spid="392" grpId="3" animBg="1" advAuto="0"/>
      <p:bldP spid="397" grpId="4"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QUESTION 15"/>
          <p:cNvSpPr txBox="1">
            <a:spLocks noGrp="1"/>
          </p:cNvSpPr>
          <p:nvPr>
            <p:ph type="title" idx="4294967295"/>
          </p:nvPr>
        </p:nvSpPr>
        <p:spPr>
          <a:xfrm>
            <a:off x="457200" y="274637"/>
            <a:ext cx="7467600" cy="1143001"/>
          </a:xfrm>
          <a:prstGeom prst="rect">
            <a:avLst/>
          </a:prstGeom>
        </p:spPr>
        <p:txBody>
          <a:bodyPr>
            <a:normAutofit/>
          </a:bodyPr>
          <a:lstStyle/>
          <a:p>
            <a:pPr>
              <a:defRPr>
                <a:solidFill>
                  <a:srgbClr val="0070C0"/>
                </a:solidFill>
              </a:defRPr>
            </a:pPr>
            <a:r>
              <a:t>QUESTION 15</a:t>
            </a:r>
            <a:br/>
            <a:endParaRPr/>
          </a:p>
        </p:txBody>
      </p:sp>
      <p:sp>
        <p:nvSpPr>
          <p:cNvPr id="401" name="1. Yes…"/>
          <p:cNvSpPr txBox="1">
            <a:spLocks noGrp="1"/>
          </p:cNvSpPr>
          <p:nvPr>
            <p:ph type="body" sz="quarter" idx="4294967295"/>
          </p:nvPr>
        </p:nvSpPr>
        <p:spPr>
          <a:xfrm>
            <a:off x="539750" y="2205037"/>
            <a:ext cx="2601913" cy="719138"/>
          </a:xfrm>
          <a:prstGeom prst="rect">
            <a:avLst/>
          </a:prstGeom>
        </p:spPr>
        <p:txBody>
          <a:bodyPr>
            <a:normAutofit/>
          </a:bodyPr>
          <a:lstStyle/>
          <a:p>
            <a:pPr marL="457200" indent="-457200">
              <a:buSzTx/>
              <a:buFont typeface="Wingdings"/>
              <a:buNone/>
              <a:defRPr sz="1600"/>
            </a:pPr>
            <a:r>
              <a:t>1. Yes</a:t>
            </a:r>
          </a:p>
          <a:p>
            <a:pPr marL="457200" indent="-457200">
              <a:buSzTx/>
              <a:buFont typeface="Wingdings"/>
              <a:buNone/>
              <a:defRPr sz="1600"/>
            </a:pPr>
            <a:r>
              <a:t>2. No*</a:t>
            </a:r>
          </a:p>
        </p:txBody>
      </p:sp>
      <p:grpSp>
        <p:nvGrpSpPr>
          <p:cNvPr id="404" name="Group"/>
          <p:cNvGrpSpPr/>
          <p:nvPr/>
        </p:nvGrpSpPr>
        <p:grpSpPr>
          <a:xfrm>
            <a:off x="4238623" y="5857146"/>
            <a:ext cx="3909495" cy="991354"/>
            <a:chOff x="0" y="0"/>
            <a:chExt cx="3286125" cy="1073151"/>
          </a:xfrm>
        </p:grpSpPr>
        <p:sp>
          <p:nvSpPr>
            <p:cNvPr id="402" name="Rectangle"/>
            <p:cNvSpPr/>
            <p:nvPr/>
          </p:nvSpPr>
          <p:spPr>
            <a:xfrm>
              <a:off x="0" y="0"/>
              <a:ext cx="3286125" cy="1073151"/>
            </a:xfrm>
            <a:prstGeom prst="rect">
              <a:avLst/>
            </a:prstGeom>
            <a:solidFill>
              <a:srgbClr val="F3EAE2"/>
            </a:solidFill>
            <a:ln w="25400" cap="flat">
              <a:solidFill>
                <a:srgbClr val="0070C0"/>
              </a:solidFill>
              <a:prstDash val="solid"/>
              <a:round/>
            </a:ln>
            <a:effectLst/>
          </p:spPr>
          <p:txBody>
            <a:bodyPr wrap="square" lIns="45719" tIns="45719" rIns="45719" bIns="45719" numCol="1" anchor="t">
              <a:noAutofit/>
            </a:bodyPr>
            <a:lstStyle/>
            <a:p>
              <a:pPr algn="ctr">
                <a:lnSpc>
                  <a:spcPct val="80000"/>
                </a:lnSpc>
                <a:spcBef>
                  <a:spcPts val="600"/>
                </a:spcBef>
                <a:defRPr sz="1100"/>
              </a:pPr>
              <a:endParaRPr/>
            </a:p>
          </p:txBody>
        </p:sp>
        <p:sp>
          <p:nvSpPr>
            <p:cNvPr id="403" name="Mabinty Bangura is neither identified as a ‘victim’ nor as a ‘survivor’.…"/>
            <p:cNvSpPr txBox="1"/>
            <p:nvPr/>
          </p:nvSpPr>
          <p:spPr>
            <a:xfrm>
              <a:off x="58419" y="12700"/>
              <a:ext cx="3169287" cy="99951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lgn="ctr">
                <a:lnSpc>
                  <a:spcPct val="80000"/>
                </a:lnSpc>
                <a:spcBef>
                  <a:spcPts val="600"/>
                </a:spcBef>
                <a:defRPr sz="1100"/>
              </a:pPr>
              <a:r>
                <a:rPr lang="en-CA" dirty="0"/>
                <a:t>Elizabeth Borne </a:t>
              </a:r>
              <a:r>
                <a:rPr dirty="0"/>
                <a:t>is neither identified as a ‘victim’ nor as a ‘survivor’. </a:t>
              </a:r>
            </a:p>
            <a:p>
              <a:pPr algn="ctr">
                <a:lnSpc>
                  <a:spcPct val="80000"/>
                </a:lnSpc>
                <a:spcBef>
                  <a:spcPts val="600"/>
                </a:spcBef>
                <a:defRPr sz="1100"/>
              </a:pPr>
              <a:r>
                <a:rPr dirty="0"/>
                <a:t>Complete Q1</a:t>
              </a:r>
              <a:r>
                <a:rPr lang="en-CA" dirty="0"/>
                <a:t>6</a:t>
              </a:r>
              <a:r>
                <a:rPr dirty="0"/>
                <a:t> and Q1</a:t>
              </a:r>
              <a:r>
                <a:rPr lang="en-CA" dirty="0"/>
                <a:t>7</a:t>
              </a:r>
              <a:r>
                <a:rPr dirty="0"/>
                <a:t> if the person is described as victim or survivor.</a:t>
              </a:r>
            </a:p>
            <a:p>
              <a:pPr algn="ctr">
                <a:lnSpc>
                  <a:spcPct val="80000"/>
                </a:lnSpc>
                <a:spcBef>
                  <a:spcPts val="600"/>
                </a:spcBef>
                <a:buClr>
                  <a:schemeClr val="accent1"/>
                </a:buClr>
                <a:buSzPct val="70000"/>
                <a:buFont typeface="Arial"/>
                <a:buChar char="•"/>
                <a:defRPr sz="1100" b="1" i="1"/>
              </a:pPr>
              <a:r>
                <a:rPr lang="en-CA" dirty="0"/>
                <a:t>*</a:t>
              </a:r>
              <a:r>
                <a:rPr dirty="0"/>
                <a:t>If you select 2 (No) in Question 15, skip to Q.18.</a:t>
              </a:r>
            </a:p>
          </p:txBody>
        </p:sp>
      </p:grpSp>
      <p:sp>
        <p:nvSpPr>
          <p:cNvPr id="405" name="Rectangle"/>
          <p:cNvSpPr/>
          <p:nvPr/>
        </p:nvSpPr>
        <p:spPr>
          <a:xfrm>
            <a:off x="539750" y="2565400"/>
            <a:ext cx="1223963" cy="287338"/>
          </a:xfrm>
          <a:prstGeom prst="rect">
            <a:avLst/>
          </a:prstGeom>
          <a:ln w="25400">
            <a:solidFill>
              <a:srgbClr val="FF0000"/>
            </a:solidFill>
          </a:ln>
        </p:spPr>
        <p:txBody>
          <a:bodyPr lIns="45719" rIns="45719" anchor="ctr"/>
          <a:lstStyle/>
          <a:p>
            <a:pPr algn="ctr">
              <a:defRPr>
                <a:solidFill>
                  <a:srgbClr val="FFFFFF"/>
                </a:solidFill>
              </a:defRPr>
            </a:pPr>
            <a:endParaRPr/>
          </a:p>
        </p:txBody>
      </p:sp>
      <p:sp>
        <p:nvSpPr>
          <p:cNvPr id="406" name="Is Mabinty Bangura identified as a victim or survivor, or both?"/>
          <p:cNvSpPr txBox="1"/>
          <p:nvPr/>
        </p:nvSpPr>
        <p:spPr>
          <a:xfrm>
            <a:off x="369569" y="1196975"/>
            <a:ext cx="3435987" cy="9233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rPr dirty="0"/>
              <a:t>Is </a:t>
            </a:r>
            <a:r>
              <a:rPr lang="en-CA" dirty="0"/>
              <a:t>Elizabeth Borne </a:t>
            </a:r>
            <a:r>
              <a:rPr dirty="0"/>
              <a:t>identified as a victim or survivor, or both?</a:t>
            </a:r>
          </a:p>
        </p:txBody>
      </p:sp>
      <p:pic>
        <p:nvPicPr>
          <p:cNvPr id="409" name="image.png" descr="image.png"/>
          <p:cNvPicPr>
            <a:picLocks noChangeAspect="1"/>
          </p:cNvPicPr>
          <p:nvPr/>
        </p:nvPicPr>
        <p:blipFill>
          <a:blip r:embed="rId2"/>
          <a:stretch>
            <a:fillRect/>
          </a:stretch>
        </p:blipFill>
        <p:spPr>
          <a:xfrm>
            <a:off x="2467847" y="6283325"/>
            <a:ext cx="379413" cy="574675"/>
          </a:xfrm>
          <a:prstGeom prst="rect">
            <a:avLst/>
          </a:prstGeom>
          <a:ln w="12700">
            <a:miter lim="400000"/>
          </a:ln>
        </p:spPr>
      </p:pic>
      <p:pic>
        <p:nvPicPr>
          <p:cNvPr id="2" name="Picture 1">
            <a:extLst>
              <a:ext uri="{FF2B5EF4-FFF2-40B4-BE49-F238E27FC236}">
                <a16:creationId xmlns:a16="http://schemas.microsoft.com/office/drawing/2014/main" id="{135B0B2F-542A-2942-F6F1-33839E2946AE}"/>
              </a:ext>
            </a:extLst>
          </p:cNvPr>
          <p:cNvPicPr>
            <a:picLocks noChangeAspect="1"/>
          </p:cNvPicPr>
          <p:nvPr/>
        </p:nvPicPr>
        <p:blipFill>
          <a:blip r:embed="rId3"/>
          <a:stretch>
            <a:fillRect/>
          </a:stretch>
        </p:blipFill>
        <p:spPr>
          <a:xfrm>
            <a:off x="4238623" y="274637"/>
            <a:ext cx="4426677" cy="5973374"/>
          </a:xfrm>
          <a:prstGeom prst="rect">
            <a:avLst/>
          </a:prstGeom>
        </p:spPr>
      </p:pic>
      <p:pic>
        <p:nvPicPr>
          <p:cNvPr id="3" name="Picture 2">
            <a:extLst>
              <a:ext uri="{FF2B5EF4-FFF2-40B4-BE49-F238E27FC236}">
                <a16:creationId xmlns:a16="http://schemas.microsoft.com/office/drawing/2014/main" id="{924D3A84-86C0-CF9F-4029-9A41CBA40734}"/>
              </a:ext>
            </a:extLst>
          </p:cNvPr>
          <p:cNvPicPr>
            <a:picLocks noChangeAspect="1"/>
          </p:cNvPicPr>
          <p:nvPr/>
        </p:nvPicPr>
        <p:blipFill>
          <a:blip r:embed="rId4"/>
          <a:stretch>
            <a:fillRect/>
          </a:stretch>
        </p:blipFill>
        <p:spPr>
          <a:xfrm>
            <a:off x="1655294" y="3132084"/>
            <a:ext cx="2383931" cy="31512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40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3" nodeType="clickEffect">
                                  <p:stCondLst>
                                    <p:cond delay="0"/>
                                  </p:stCondLst>
                                  <p:iterate>
                                    <p:tmAbs val="0"/>
                                  </p:iterate>
                                  <p:childTnLst>
                                    <p:set>
                                      <p:cBhvr>
                                        <p:cTn id="14" fill="hold"/>
                                        <p:tgtEl>
                                          <p:spTgt spid="409"/>
                                        </p:tgtEl>
                                        <p:attrNameLst>
                                          <p:attrName>style.visibility</p:attrName>
                                        </p:attrNameLst>
                                      </p:cBhvr>
                                      <p:to>
                                        <p:strVal val="visible"/>
                                      </p:to>
                                    </p:set>
                                    <p:anim calcmode="lin" valueType="num">
                                      <p:cBhvr>
                                        <p:cTn id="15" dur="500" fill="hold"/>
                                        <p:tgtEl>
                                          <p:spTgt spid="409"/>
                                        </p:tgtEl>
                                        <p:attrNameLst>
                                          <p:attrName>ppt_x</p:attrName>
                                        </p:attrNameLst>
                                      </p:cBhvr>
                                      <p:tavLst>
                                        <p:tav tm="0">
                                          <p:val>
                                            <p:strVal val="#ppt_x"/>
                                          </p:val>
                                        </p:tav>
                                        <p:tav tm="100000">
                                          <p:val>
                                            <p:strVal val="#ppt_x"/>
                                          </p:val>
                                        </p:tav>
                                      </p:tavLst>
                                    </p:anim>
                                    <p:anim calcmode="lin" valueType="num">
                                      <p:cBhvr>
                                        <p:cTn id="16" dur="500" fill="hold"/>
                                        <p:tgtEl>
                                          <p:spTgt spid="4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 grpId="1" animBg="1" advAuto="0"/>
      <p:bldP spid="405" grpId="2" animBg="1" advAuto="0"/>
      <p:bldP spid="409" grpId="3"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Does the story identify the person as a victim of any of the following?"/>
          <p:cNvSpPr txBox="1"/>
          <p:nvPr/>
        </p:nvSpPr>
        <p:spPr>
          <a:xfrm>
            <a:off x="368300" y="761840"/>
            <a:ext cx="3653156" cy="9296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r>
              <a:rPr dirty="0"/>
              <a:t>Does the story identify the person as a victim of any of the following?  </a:t>
            </a:r>
          </a:p>
        </p:txBody>
      </p:sp>
      <p:sp>
        <p:nvSpPr>
          <p:cNvPr id="414" name="QUESTION 16"/>
          <p:cNvSpPr txBox="1"/>
          <p:nvPr/>
        </p:nvSpPr>
        <p:spPr>
          <a:xfrm>
            <a:off x="280669" y="133114"/>
            <a:ext cx="3451862" cy="548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defRPr sz="3000">
                <a:solidFill>
                  <a:srgbClr val="0070C0"/>
                </a:solidFill>
              </a:defRPr>
            </a:lvl1pPr>
          </a:lstStyle>
          <a:p>
            <a:r>
              <a:rPr dirty="0"/>
              <a:t>QUESTION 16</a:t>
            </a:r>
          </a:p>
        </p:txBody>
      </p:sp>
      <p:grpSp>
        <p:nvGrpSpPr>
          <p:cNvPr id="417" name="Group"/>
          <p:cNvGrpSpPr/>
          <p:nvPr/>
        </p:nvGrpSpPr>
        <p:grpSpPr>
          <a:xfrm>
            <a:off x="4337600" y="5363209"/>
            <a:ext cx="3500438" cy="1437641"/>
            <a:chOff x="0" y="0"/>
            <a:chExt cx="3500437" cy="1437640"/>
          </a:xfrm>
        </p:grpSpPr>
        <p:sp>
          <p:nvSpPr>
            <p:cNvPr id="415" name="Rectangle"/>
            <p:cNvSpPr/>
            <p:nvPr/>
          </p:nvSpPr>
          <p:spPr>
            <a:xfrm>
              <a:off x="0" y="0"/>
              <a:ext cx="3500438" cy="1428750"/>
            </a:xfrm>
            <a:prstGeom prst="rect">
              <a:avLst/>
            </a:prstGeom>
            <a:solidFill>
              <a:srgbClr val="F3EAE2"/>
            </a:solidFill>
            <a:ln w="25400" cap="flat">
              <a:solidFill>
                <a:srgbClr val="0070C0"/>
              </a:solidFill>
              <a:prstDash val="solid"/>
              <a:round/>
            </a:ln>
            <a:effectLst/>
          </p:spPr>
          <p:txBody>
            <a:bodyPr wrap="square" lIns="45719" tIns="45719" rIns="45719" bIns="45719" numCol="1" anchor="t">
              <a:noAutofit/>
            </a:bodyPr>
            <a:lstStyle/>
            <a:p>
              <a:pPr algn="ctr">
                <a:lnSpc>
                  <a:spcPct val="80000"/>
                </a:lnSpc>
                <a:spcBef>
                  <a:spcPts val="600"/>
                </a:spcBef>
                <a:defRPr sz="1200" b="1">
                  <a:solidFill>
                    <a:srgbClr val="FF0000"/>
                  </a:solidFill>
                </a:defRPr>
              </a:pPr>
              <a:endParaRPr/>
            </a:p>
          </p:txBody>
        </p:sp>
        <p:sp>
          <p:nvSpPr>
            <p:cNvPr id="416" name="Code a person as a victim either if the word 'victim' is used to describe her/him, or if the story implies that the person is a victim - e.g. by using language or images that evoke particular emotions such as shock, horror, sympathy for the person…"/>
            <p:cNvSpPr txBox="1"/>
            <p:nvPr/>
          </p:nvSpPr>
          <p:spPr>
            <a:xfrm>
              <a:off x="58419" y="12700"/>
              <a:ext cx="3383599" cy="14249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lgn="ctr">
                <a:lnSpc>
                  <a:spcPct val="80000"/>
                </a:lnSpc>
                <a:spcBef>
                  <a:spcPts val="600"/>
                </a:spcBef>
                <a:defRPr sz="1200"/>
              </a:pPr>
              <a:r>
                <a:rPr dirty="0"/>
                <a:t>Code a person as a victim either if the word 'victim' is used to describe her/him, or if the story implies that the person is a victim - e.g. by using language or images that evoke particular emotions such as shock, horror, sympathy for the person</a:t>
              </a:r>
            </a:p>
            <a:p>
              <a:pPr algn="ctr">
                <a:lnSpc>
                  <a:spcPct val="80000"/>
                </a:lnSpc>
                <a:spcBef>
                  <a:spcPts val="600"/>
                </a:spcBef>
                <a:defRPr sz="1200" b="1">
                  <a:solidFill>
                    <a:srgbClr val="FF0000"/>
                  </a:solidFill>
                </a:defRPr>
              </a:pPr>
              <a:r>
                <a:rPr dirty="0"/>
                <a:t>Skip this question if you coded ‘2’ in Question 15.   </a:t>
              </a:r>
            </a:p>
          </p:txBody>
        </p:sp>
      </p:grpSp>
      <p:sp>
        <p:nvSpPr>
          <p:cNvPr id="418" name="1. Victim of an accident, natural disaster, poverty"/>
          <p:cNvSpPr txBox="1"/>
          <p:nvPr/>
        </p:nvSpPr>
        <p:spPr>
          <a:xfrm>
            <a:off x="668972" y="2590055"/>
            <a:ext cx="3051812" cy="548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457200" indent="-590550">
              <a:defRPr sz="1500"/>
            </a:lvl1pPr>
          </a:lstStyle>
          <a:p>
            <a:r>
              <a:rPr dirty="0"/>
              <a:t>1. Victim of an accident, natural disaster, poverty</a:t>
            </a:r>
          </a:p>
        </p:txBody>
      </p:sp>
      <p:sp>
        <p:nvSpPr>
          <p:cNvPr id="420" name="0. Not applicable (person is identified solely as a survivor)"/>
          <p:cNvSpPr txBox="1"/>
          <p:nvPr/>
        </p:nvSpPr>
        <p:spPr>
          <a:xfrm>
            <a:off x="668972" y="1812814"/>
            <a:ext cx="3051812" cy="777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457200" indent="-590550">
              <a:defRPr sz="1500"/>
            </a:lvl1pPr>
          </a:lstStyle>
          <a:p>
            <a:r>
              <a:rPr dirty="0"/>
              <a:t>0. Not applicable (person is identified solely as a survivor)</a:t>
            </a:r>
          </a:p>
        </p:txBody>
      </p:sp>
      <p:pic>
        <p:nvPicPr>
          <p:cNvPr id="423" name="image.png" descr="image.png"/>
          <p:cNvPicPr>
            <a:picLocks noChangeAspect="1"/>
          </p:cNvPicPr>
          <p:nvPr/>
        </p:nvPicPr>
        <p:blipFill>
          <a:blip r:embed="rId2"/>
          <a:stretch>
            <a:fillRect/>
          </a:stretch>
        </p:blipFill>
        <p:spPr>
          <a:xfrm>
            <a:off x="2419022" y="6304132"/>
            <a:ext cx="360363" cy="546100"/>
          </a:xfrm>
          <a:prstGeom prst="rect">
            <a:avLst/>
          </a:prstGeom>
          <a:ln w="12700">
            <a:miter lim="400000"/>
          </a:ln>
        </p:spPr>
      </p:pic>
      <p:pic>
        <p:nvPicPr>
          <p:cNvPr id="2" name="Picture 1">
            <a:extLst>
              <a:ext uri="{FF2B5EF4-FFF2-40B4-BE49-F238E27FC236}">
                <a16:creationId xmlns:a16="http://schemas.microsoft.com/office/drawing/2014/main" id="{C554099E-B3AB-EA46-EB22-4A7964DA08F0}"/>
              </a:ext>
            </a:extLst>
          </p:cNvPr>
          <p:cNvPicPr>
            <a:picLocks noChangeAspect="1"/>
          </p:cNvPicPr>
          <p:nvPr/>
        </p:nvPicPr>
        <p:blipFill>
          <a:blip r:embed="rId3"/>
          <a:stretch>
            <a:fillRect/>
          </a:stretch>
        </p:blipFill>
        <p:spPr>
          <a:xfrm>
            <a:off x="1176951" y="3269719"/>
            <a:ext cx="2844506" cy="3107349"/>
          </a:xfrm>
          <a:prstGeom prst="rect">
            <a:avLst/>
          </a:prstGeom>
        </p:spPr>
      </p:pic>
      <p:pic>
        <p:nvPicPr>
          <p:cNvPr id="3" name="Picture 2">
            <a:extLst>
              <a:ext uri="{FF2B5EF4-FFF2-40B4-BE49-F238E27FC236}">
                <a16:creationId xmlns:a16="http://schemas.microsoft.com/office/drawing/2014/main" id="{7CB68760-2E2A-ECDD-4449-D2EDF9D9C46C}"/>
              </a:ext>
            </a:extLst>
          </p:cNvPr>
          <p:cNvPicPr>
            <a:picLocks noChangeAspect="1"/>
          </p:cNvPicPr>
          <p:nvPr/>
        </p:nvPicPr>
        <p:blipFill>
          <a:blip r:embed="rId4"/>
          <a:stretch>
            <a:fillRect/>
          </a:stretch>
        </p:blipFill>
        <p:spPr>
          <a:xfrm>
            <a:off x="4238623" y="274637"/>
            <a:ext cx="4426677" cy="52660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iterate>
                                    <p:tmAbs val="0"/>
                                  </p:iterate>
                                  <p:childTnLst>
                                    <p:set>
                                      <p:cBhvr>
                                        <p:cTn id="6" fill="hold"/>
                                        <p:tgtEl>
                                          <p:spTgt spid="417"/>
                                        </p:tgtEl>
                                        <p:attrNameLst>
                                          <p:attrName>style.visibility</p:attrName>
                                        </p:attrNameLst>
                                      </p:cBhvr>
                                      <p:to>
                                        <p:strVal val="visible"/>
                                      </p:to>
                                    </p:set>
                                    <p:animEffect transition="in" filter="blinds(horizontal)">
                                      <p:cBhvr>
                                        <p:cTn id="7" dur="500"/>
                                        <p:tgtEl>
                                          <p:spTgt spid="4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2" nodeType="clickEffect">
                                  <p:stCondLst>
                                    <p:cond delay="0"/>
                                  </p:stCondLst>
                                  <p:iterate>
                                    <p:tmAbs val="0"/>
                                  </p:iterate>
                                  <p:childTnLst>
                                    <p:set>
                                      <p:cBhvr>
                                        <p:cTn id="11" fill="hold"/>
                                        <p:tgtEl>
                                          <p:spTgt spid="423"/>
                                        </p:tgtEl>
                                        <p:attrNameLst>
                                          <p:attrName>style.visibility</p:attrName>
                                        </p:attrNameLst>
                                      </p:cBhvr>
                                      <p:to>
                                        <p:strVal val="visible"/>
                                      </p:to>
                                    </p:set>
                                    <p:anim calcmode="lin" valueType="num">
                                      <p:cBhvr>
                                        <p:cTn id="12" dur="500" fill="hold"/>
                                        <p:tgtEl>
                                          <p:spTgt spid="423"/>
                                        </p:tgtEl>
                                        <p:attrNameLst>
                                          <p:attrName>ppt_x</p:attrName>
                                        </p:attrNameLst>
                                      </p:cBhvr>
                                      <p:tavLst>
                                        <p:tav tm="0">
                                          <p:val>
                                            <p:strVal val="#ppt_x"/>
                                          </p:val>
                                        </p:tav>
                                        <p:tav tm="100000">
                                          <p:val>
                                            <p:strVal val="#ppt_x"/>
                                          </p:val>
                                        </p:tav>
                                      </p:tavLst>
                                    </p:anim>
                                    <p:anim calcmode="lin" valueType="num">
                                      <p:cBhvr>
                                        <p:cTn id="13" dur="500" fill="hold"/>
                                        <p:tgtEl>
                                          <p:spTgt spid="4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 grpId="1" animBg="1" advAuto="0"/>
      <p:bldP spid="423" grpId="2"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Does the story clearly identify the person as a survivor of any of the following?"/>
          <p:cNvSpPr txBox="1"/>
          <p:nvPr/>
        </p:nvSpPr>
        <p:spPr>
          <a:xfrm>
            <a:off x="617219" y="1143000"/>
            <a:ext cx="3477262" cy="9296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Does the story clearly identify the person as a survivor of any of the following?  </a:t>
            </a:r>
          </a:p>
        </p:txBody>
      </p:sp>
      <p:sp>
        <p:nvSpPr>
          <p:cNvPr id="427" name="Circle"/>
          <p:cNvSpPr/>
          <p:nvPr/>
        </p:nvSpPr>
        <p:spPr>
          <a:xfrm>
            <a:off x="500062" y="1285874"/>
            <a:ext cx="71439" cy="71439"/>
          </a:xfrm>
          <a:prstGeom prst="ellipse">
            <a:avLst/>
          </a:prstGeom>
          <a:solidFill>
            <a:schemeClr val="accent1"/>
          </a:solidFill>
          <a:ln w="25400">
            <a:solidFill>
              <a:srgbClr val="B0761F"/>
            </a:solidFill>
          </a:ln>
        </p:spPr>
        <p:txBody>
          <a:bodyPr lIns="45719" rIns="45719" anchor="ctr"/>
          <a:lstStyle/>
          <a:p>
            <a:pPr algn="ctr">
              <a:defRPr>
                <a:solidFill>
                  <a:srgbClr val="FFFFFF"/>
                </a:solidFill>
              </a:defRPr>
            </a:pPr>
            <a:endParaRPr/>
          </a:p>
        </p:txBody>
      </p:sp>
      <p:sp>
        <p:nvSpPr>
          <p:cNvPr id="428" name="QUESTION 17"/>
          <p:cNvSpPr txBox="1"/>
          <p:nvPr/>
        </p:nvSpPr>
        <p:spPr>
          <a:xfrm>
            <a:off x="502919" y="451485"/>
            <a:ext cx="3451862" cy="548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defRPr sz="3000">
                <a:solidFill>
                  <a:srgbClr val="0070C0"/>
                </a:solidFill>
              </a:defRPr>
            </a:lvl1pPr>
          </a:lstStyle>
          <a:p>
            <a:r>
              <a:t>QUESTION 17</a:t>
            </a:r>
          </a:p>
        </p:txBody>
      </p:sp>
      <p:grpSp>
        <p:nvGrpSpPr>
          <p:cNvPr id="431" name="Group"/>
          <p:cNvGrpSpPr/>
          <p:nvPr/>
        </p:nvGrpSpPr>
        <p:grpSpPr>
          <a:xfrm>
            <a:off x="4268684" y="5606329"/>
            <a:ext cx="3500439" cy="1251671"/>
            <a:chOff x="0" y="0"/>
            <a:chExt cx="3500438" cy="1251669"/>
          </a:xfrm>
        </p:grpSpPr>
        <p:sp>
          <p:nvSpPr>
            <p:cNvPr id="429" name="Rectangle"/>
            <p:cNvSpPr/>
            <p:nvPr/>
          </p:nvSpPr>
          <p:spPr>
            <a:xfrm>
              <a:off x="0" y="0"/>
              <a:ext cx="3500438" cy="1143001"/>
            </a:xfrm>
            <a:prstGeom prst="rect">
              <a:avLst/>
            </a:prstGeom>
            <a:solidFill>
              <a:srgbClr val="F3EAE2"/>
            </a:solidFill>
            <a:ln w="25400" cap="flat">
              <a:solidFill>
                <a:srgbClr val="0070C0"/>
              </a:solidFill>
              <a:prstDash val="solid"/>
              <a:round/>
            </a:ln>
            <a:effectLst/>
          </p:spPr>
          <p:txBody>
            <a:bodyPr wrap="square" lIns="45719" tIns="45719" rIns="45719" bIns="45719" numCol="1" anchor="t">
              <a:noAutofit/>
            </a:bodyPr>
            <a:lstStyle/>
            <a:p>
              <a:pPr algn="ctr">
                <a:lnSpc>
                  <a:spcPct val="80000"/>
                </a:lnSpc>
                <a:spcBef>
                  <a:spcPts val="600"/>
                </a:spcBef>
                <a:defRPr sz="1300" b="1">
                  <a:solidFill>
                    <a:srgbClr val="FF0000"/>
                  </a:solidFill>
                </a:defRPr>
              </a:pPr>
              <a:endParaRPr/>
            </a:p>
          </p:txBody>
        </p:sp>
        <p:sp>
          <p:nvSpPr>
            <p:cNvPr id="430" name="Code a person as a survivor either if the word ‘survivor' is used to describe her/him, or if the story implies that the person is a survivor.…"/>
            <p:cNvSpPr txBox="1"/>
            <p:nvPr/>
          </p:nvSpPr>
          <p:spPr>
            <a:xfrm>
              <a:off x="116839" y="68028"/>
              <a:ext cx="3383599" cy="11836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lgn="ctr">
                <a:lnSpc>
                  <a:spcPct val="80000"/>
                </a:lnSpc>
                <a:spcBef>
                  <a:spcPts val="600"/>
                </a:spcBef>
                <a:defRPr sz="1300"/>
              </a:pPr>
              <a:r>
                <a:rPr dirty="0"/>
                <a:t>Code a person as a survivor either if the word ‘survivor' is used to describe her/him, or if the story implies that the person is a survivor.</a:t>
              </a:r>
            </a:p>
            <a:p>
              <a:pPr algn="ctr">
                <a:lnSpc>
                  <a:spcPct val="80000"/>
                </a:lnSpc>
                <a:spcBef>
                  <a:spcPts val="600"/>
                </a:spcBef>
                <a:defRPr sz="1300" b="1">
                  <a:solidFill>
                    <a:srgbClr val="FF0000"/>
                  </a:solidFill>
                </a:defRPr>
              </a:pPr>
              <a:r>
                <a:rPr dirty="0"/>
                <a:t>Skip this question if you coded ‘2’ in question 15.</a:t>
              </a:r>
            </a:p>
          </p:txBody>
        </p:sp>
      </p:grpSp>
      <p:sp>
        <p:nvSpPr>
          <p:cNvPr id="432" name="0 Not applicable (person is identified solely as a victim)"/>
          <p:cNvSpPr txBox="1"/>
          <p:nvPr/>
        </p:nvSpPr>
        <p:spPr>
          <a:xfrm>
            <a:off x="760094" y="2143125"/>
            <a:ext cx="3334387" cy="7583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500"/>
            </a:lvl1pPr>
          </a:lstStyle>
          <a:p>
            <a:r>
              <a:t>0 Not applicable (person is identified solely as a victim)</a:t>
            </a:r>
          </a:p>
        </p:txBody>
      </p:sp>
      <p:sp>
        <p:nvSpPr>
          <p:cNvPr id="433" name="1 Survivor of an accident, natural disaster, poverty"/>
          <p:cNvSpPr txBox="1"/>
          <p:nvPr/>
        </p:nvSpPr>
        <p:spPr>
          <a:xfrm>
            <a:off x="729932" y="2651125"/>
            <a:ext cx="3051811" cy="5486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500"/>
            </a:lvl1pPr>
          </a:lstStyle>
          <a:p>
            <a:r>
              <a:t>1 Survivor of an accident, natural disaster, poverty</a:t>
            </a:r>
          </a:p>
        </p:txBody>
      </p:sp>
      <p:pic>
        <p:nvPicPr>
          <p:cNvPr id="437" name="image.png" descr="image.png"/>
          <p:cNvPicPr>
            <a:picLocks noChangeAspect="1"/>
          </p:cNvPicPr>
          <p:nvPr/>
        </p:nvPicPr>
        <p:blipFill>
          <a:blip r:embed="rId2"/>
          <a:stretch>
            <a:fillRect/>
          </a:stretch>
        </p:blipFill>
        <p:spPr>
          <a:xfrm>
            <a:off x="2434422" y="6310312"/>
            <a:ext cx="360363" cy="547688"/>
          </a:xfrm>
          <a:prstGeom prst="rect">
            <a:avLst/>
          </a:prstGeom>
          <a:ln w="12700">
            <a:miter lim="400000"/>
          </a:ln>
        </p:spPr>
      </p:pic>
      <p:pic>
        <p:nvPicPr>
          <p:cNvPr id="2" name="Picture 1">
            <a:extLst>
              <a:ext uri="{FF2B5EF4-FFF2-40B4-BE49-F238E27FC236}">
                <a16:creationId xmlns:a16="http://schemas.microsoft.com/office/drawing/2014/main" id="{8BEA7220-D942-5FDD-4271-20FD200A14D7}"/>
              </a:ext>
            </a:extLst>
          </p:cNvPr>
          <p:cNvPicPr>
            <a:picLocks noChangeAspect="1"/>
          </p:cNvPicPr>
          <p:nvPr/>
        </p:nvPicPr>
        <p:blipFill>
          <a:blip r:embed="rId3"/>
          <a:stretch>
            <a:fillRect/>
          </a:stretch>
        </p:blipFill>
        <p:spPr>
          <a:xfrm>
            <a:off x="4238623" y="274637"/>
            <a:ext cx="4426677" cy="5266084"/>
          </a:xfrm>
          <a:prstGeom prst="rect">
            <a:avLst/>
          </a:prstGeom>
        </p:spPr>
      </p:pic>
      <p:pic>
        <p:nvPicPr>
          <p:cNvPr id="3" name="Picture 2">
            <a:extLst>
              <a:ext uri="{FF2B5EF4-FFF2-40B4-BE49-F238E27FC236}">
                <a16:creationId xmlns:a16="http://schemas.microsoft.com/office/drawing/2014/main" id="{EAB036FA-101D-1CA6-DD48-F8673027D1A6}"/>
              </a:ext>
            </a:extLst>
          </p:cNvPr>
          <p:cNvPicPr>
            <a:picLocks noChangeAspect="1"/>
          </p:cNvPicPr>
          <p:nvPr/>
        </p:nvPicPr>
        <p:blipFill>
          <a:blip r:embed="rId4"/>
          <a:stretch>
            <a:fillRect/>
          </a:stretch>
        </p:blipFill>
        <p:spPr>
          <a:xfrm>
            <a:off x="1104523" y="3190599"/>
            <a:ext cx="2916933" cy="318646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iterate>
                                    <p:tmAbs val="0"/>
                                  </p:iterate>
                                  <p:childTnLst>
                                    <p:set>
                                      <p:cBhvr>
                                        <p:cTn id="6" fill="hold"/>
                                        <p:tgtEl>
                                          <p:spTgt spid="431"/>
                                        </p:tgtEl>
                                        <p:attrNameLst>
                                          <p:attrName>style.visibility</p:attrName>
                                        </p:attrNameLst>
                                      </p:cBhvr>
                                      <p:to>
                                        <p:strVal val="visible"/>
                                      </p:to>
                                    </p:set>
                                    <p:animEffect transition="in" filter="blinds(horizontal)">
                                      <p:cBhvr>
                                        <p:cTn id="7" dur="500"/>
                                        <p:tgtEl>
                                          <p:spTgt spid="43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2" nodeType="clickEffect">
                                  <p:stCondLst>
                                    <p:cond delay="0"/>
                                  </p:stCondLst>
                                  <p:iterate>
                                    <p:tmAbs val="0"/>
                                  </p:iterate>
                                  <p:childTnLst>
                                    <p:set>
                                      <p:cBhvr>
                                        <p:cTn id="11" fill="hold"/>
                                        <p:tgtEl>
                                          <p:spTgt spid="437"/>
                                        </p:tgtEl>
                                        <p:attrNameLst>
                                          <p:attrName>style.visibility</p:attrName>
                                        </p:attrNameLst>
                                      </p:cBhvr>
                                      <p:to>
                                        <p:strVal val="visible"/>
                                      </p:to>
                                    </p:set>
                                    <p:anim calcmode="lin" valueType="num">
                                      <p:cBhvr>
                                        <p:cTn id="12" dur="500" fill="hold"/>
                                        <p:tgtEl>
                                          <p:spTgt spid="437"/>
                                        </p:tgtEl>
                                        <p:attrNameLst>
                                          <p:attrName>ppt_x</p:attrName>
                                        </p:attrNameLst>
                                      </p:cBhvr>
                                      <p:tavLst>
                                        <p:tav tm="0">
                                          <p:val>
                                            <p:strVal val="#ppt_x"/>
                                          </p:val>
                                        </p:tav>
                                        <p:tav tm="100000">
                                          <p:val>
                                            <p:strVal val="#ppt_x"/>
                                          </p:val>
                                        </p:tav>
                                      </p:tavLst>
                                    </p:anim>
                                    <p:anim calcmode="lin" valueType="num">
                                      <p:cBhvr>
                                        <p:cTn id="13" dur="500" fill="hold"/>
                                        <p:tgtEl>
                                          <p:spTgt spid="4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1" animBg="1" advAuto="0"/>
      <p:bldP spid="437" grpId="2"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 name="Is Mabinty directly quoted in the story?"/>
          <p:cNvSpPr txBox="1"/>
          <p:nvPr/>
        </p:nvSpPr>
        <p:spPr>
          <a:xfrm>
            <a:off x="617219" y="1143000"/>
            <a:ext cx="3194687" cy="6502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rPr dirty="0"/>
              <a:t>Is </a:t>
            </a:r>
            <a:r>
              <a:rPr lang="en-CA" dirty="0"/>
              <a:t>Elizabeth Borne</a:t>
            </a:r>
            <a:r>
              <a:rPr dirty="0"/>
              <a:t> directly quoted in the story? </a:t>
            </a:r>
          </a:p>
        </p:txBody>
      </p:sp>
      <p:sp>
        <p:nvSpPr>
          <p:cNvPr id="441" name="Circle"/>
          <p:cNvSpPr/>
          <p:nvPr/>
        </p:nvSpPr>
        <p:spPr>
          <a:xfrm>
            <a:off x="500062" y="1285874"/>
            <a:ext cx="71439" cy="71439"/>
          </a:xfrm>
          <a:prstGeom prst="ellipse">
            <a:avLst/>
          </a:prstGeom>
          <a:solidFill>
            <a:schemeClr val="accent1"/>
          </a:solidFill>
          <a:ln w="25400">
            <a:solidFill>
              <a:srgbClr val="B0761F"/>
            </a:solidFill>
          </a:ln>
        </p:spPr>
        <p:txBody>
          <a:bodyPr lIns="45719" rIns="45719" anchor="ctr"/>
          <a:lstStyle/>
          <a:p>
            <a:pPr algn="ctr">
              <a:defRPr>
                <a:solidFill>
                  <a:srgbClr val="FFFFFF"/>
                </a:solidFill>
              </a:defRPr>
            </a:pPr>
            <a:endParaRPr/>
          </a:p>
        </p:txBody>
      </p:sp>
      <p:sp>
        <p:nvSpPr>
          <p:cNvPr id="442" name="1. Yes"/>
          <p:cNvSpPr txBox="1"/>
          <p:nvPr/>
        </p:nvSpPr>
        <p:spPr>
          <a:xfrm>
            <a:off x="688657" y="2133600"/>
            <a:ext cx="1351599" cy="3200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457200" indent="-590550">
              <a:defRPr sz="1500"/>
            </a:lvl1pPr>
          </a:lstStyle>
          <a:p>
            <a:r>
              <a:t>1. Yes</a:t>
            </a:r>
          </a:p>
        </p:txBody>
      </p:sp>
      <p:sp>
        <p:nvSpPr>
          <p:cNvPr id="443" name="QUESTION 18"/>
          <p:cNvSpPr txBox="1"/>
          <p:nvPr/>
        </p:nvSpPr>
        <p:spPr>
          <a:xfrm>
            <a:off x="502919" y="451485"/>
            <a:ext cx="3451862" cy="548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defRPr sz="3000">
                <a:solidFill>
                  <a:srgbClr val="0070C0"/>
                </a:solidFill>
              </a:defRPr>
            </a:lvl1pPr>
          </a:lstStyle>
          <a:p>
            <a:r>
              <a:t>QUESTION 18</a:t>
            </a:r>
          </a:p>
        </p:txBody>
      </p:sp>
      <p:sp>
        <p:nvSpPr>
          <p:cNvPr id="444" name="2. No"/>
          <p:cNvSpPr txBox="1"/>
          <p:nvPr/>
        </p:nvSpPr>
        <p:spPr>
          <a:xfrm>
            <a:off x="2241232" y="2133600"/>
            <a:ext cx="1461136" cy="3200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457200" indent="-590550">
              <a:defRPr sz="1500"/>
            </a:lvl1pPr>
          </a:lstStyle>
          <a:p>
            <a:r>
              <a:t>2. No</a:t>
            </a:r>
          </a:p>
        </p:txBody>
      </p:sp>
      <p:grpSp>
        <p:nvGrpSpPr>
          <p:cNvPr id="447" name="Group"/>
          <p:cNvGrpSpPr/>
          <p:nvPr/>
        </p:nvGrpSpPr>
        <p:grpSpPr>
          <a:xfrm>
            <a:off x="4238623" y="6141414"/>
            <a:ext cx="3781426" cy="535918"/>
            <a:chOff x="0" y="0"/>
            <a:chExt cx="3781425" cy="535917"/>
          </a:xfrm>
        </p:grpSpPr>
        <p:sp>
          <p:nvSpPr>
            <p:cNvPr id="445" name="Rectangle"/>
            <p:cNvSpPr/>
            <p:nvPr/>
          </p:nvSpPr>
          <p:spPr>
            <a:xfrm>
              <a:off x="0" y="0"/>
              <a:ext cx="3781425" cy="504825"/>
            </a:xfrm>
            <a:prstGeom prst="rect">
              <a:avLst/>
            </a:prstGeom>
            <a:solidFill>
              <a:srgbClr val="F3EAE2"/>
            </a:solidFill>
            <a:ln w="25400" cap="flat">
              <a:solidFill>
                <a:srgbClr val="0070C0"/>
              </a:solidFill>
              <a:prstDash val="solid"/>
              <a:round/>
            </a:ln>
            <a:effectLst/>
          </p:spPr>
          <p:txBody>
            <a:bodyPr wrap="square" lIns="45719" tIns="45719" rIns="45719" bIns="45719" numCol="1" anchor="t">
              <a:noAutofit/>
            </a:bodyPr>
            <a:lstStyle/>
            <a:p>
              <a:pPr algn="ctr">
                <a:spcBef>
                  <a:spcPts val="600"/>
                </a:spcBef>
                <a:defRPr sz="1400"/>
              </a:pPr>
              <a:endParaRPr/>
            </a:p>
          </p:txBody>
        </p:sp>
        <p:sp>
          <p:nvSpPr>
            <p:cNvPr id="446" name="Mabinty is directly quoted in the story."/>
            <p:cNvSpPr txBox="1"/>
            <p:nvPr/>
          </p:nvSpPr>
          <p:spPr>
            <a:xfrm>
              <a:off x="58419" y="12700"/>
              <a:ext cx="3664587" cy="52321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spcBef>
                  <a:spcPts val="600"/>
                </a:spcBef>
                <a:defRPr sz="1400"/>
              </a:lvl1pPr>
            </a:lstStyle>
            <a:p>
              <a:r>
                <a:rPr lang="en-CA" dirty="0"/>
                <a:t>Elizabeth Borne</a:t>
              </a:r>
              <a:r>
                <a:rPr dirty="0"/>
                <a:t> is directly quoted in the story.</a:t>
              </a:r>
            </a:p>
          </p:txBody>
        </p:sp>
      </p:grpSp>
      <p:sp>
        <p:nvSpPr>
          <p:cNvPr id="448" name="Rectangle"/>
          <p:cNvSpPr/>
          <p:nvPr/>
        </p:nvSpPr>
        <p:spPr>
          <a:xfrm>
            <a:off x="468312" y="2133600"/>
            <a:ext cx="1223963" cy="287338"/>
          </a:xfrm>
          <a:prstGeom prst="rect">
            <a:avLst/>
          </a:prstGeom>
          <a:ln w="25400">
            <a:solidFill>
              <a:srgbClr val="FF0000"/>
            </a:solidFill>
          </a:ln>
        </p:spPr>
        <p:txBody>
          <a:bodyPr lIns="45719" rIns="45719" anchor="ctr"/>
          <a:lstStyle/>
          <a:p>
            <a:pPr algn="ctr">
              <a:defRPr>
                <a:solidFill>
                  <a:srgbClr val="FFFFFF"/>
                </a:solidFill>
              </a:defRPr>
            </a:pPr>
            <a:endParaRPr/>
          </a:p>
        </p:txBody>
      </p:sp>
      <p:pic>
        <p:nvPicPr>
          <p:cNvPr id="451" name="image.png" descr="image.png"/>
          <p:cNvPicPr>
            <a:picLocks noChangeAspect="1"/>
          </p:cNvPicPr>
          <p:nvPr/>
        </p:nvPicPr>
        <p:blipFill>
          <a:blip r:embed="rId2"/>
          <a:stretch>
            <a:fillRect/>
          </a:stretch>
        </p:blipFill>
        <p:spPr>
          <a:xfrm>
            <a:off x="2341116" y="6562418"/>
            <a:ext cx="482600" cy="229828"/>
          </a:xfrm>
          <a:prstGeom prst="rect">
            <a:avLst/>
          </a:prstGeom>
          <a:ln w="12700">
            <a:miter lim="400000"/>
          </a:ln>
        </p:spPr>
      </p:pic>
      <p:pic>
        <p:nvPicPr>
          <p:cNvPr id="2" name="Picture 1">
            <a:extLst>
              <a:ext uri="{FF2B5EF4-FFF2-40B4-BE49-F238E27FC236}">
                <a16:creationId xmlns:a16="http://schemas.microsoft.com/office/drawing/2014/main" id="{47D93A6C-15D5-FF32-D129-BE769765B8DB}"/>
              </a:ext>
            </a:extLst>
          </p:cNvPr>
          <p:cNvPicPr>
            <a:picLocks noChangeAspect="1"/>
          </p:cNvPicPr>
          <p:nvPr/>
        </p:nvPicPr>
        <p:blipFill>
          <a:blip r:embed="rId3"/>
          <a:stretch>
            <a:fillRect/>
          </a:stretch>
        </p:blipFill>
        <p:spPr>
          <a:xfrm>
            <a:off x="4010313" y="274636"/>
            <a:ext cx="4654988" cy="5879477"/>
          </a:xfrm>
          <a:prstGeom prst="rect">
            <a:avLst/>
          </a:prstGeom>
        </p:spPr>
      </p:pic>
      <p:pic>
        <p:nvPicPr>
          <p:cNvPr id="3" name="Picture 2">
            <a:extLst>
              <a:ext uri="{FF2B5EF4-FFF2-40B4-BE49-F238E27FC236}">
                <a16:creationId xmlns:a16="http://schemas.microsoft.com/office/drawing/2014/main" id="{394882F4-9DDD-DA37-36E5-105A21E86B04}"/>
              </a:ext>
            </a:extLst>
          </p:cNvPr>
          <p:cNvPicPr>
            <a:picLocks noChangeAspect="1"/>
          </p:cNvPicPr>
          <p:nvPr/>
        </p:nvPicPr>
        <p:blipFill>
          <a:blip r:embed="rId4"/>
          <a:stretch>
            <a:fillRect/>
          </a:stretch>
        </p:blipFill>
        <p:spPr>
          <a:xfrm>
            <a:off x="833705" y="2569527"/>
            <a:ext cx="2978201" cy="39367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iterate>
                                    <p:tmAbs val="0"/>
                                  </p:iterate>
                                  <p:childTnLst>
                                    <p:set>
                                      <p:cBhvr>
                                        <p:cTn id="6" fill="hold"/>
                                        <p:tgtEl>
                                          <p:spTgt spid="447"/>
                                        </p:tgtEl>
                                        <p:attrNameLst>
                                          <p:attrName>style.visibility</p:attrName>
                                        </p:attrNameLst>
                                      </p:cBhvr>
                                      <p:to>
                                        <p:strVal val="visible"/>
                                      </p:to>
                                    </p:set>
                                    <p:animEffect transition="in" filter="blinds(horizontal)">
                                      <p:cBhvr>
                                        <p:cTn id="7" dur="500"/>
                                        <p:tgtEl>
                                          <p:spTgt spid="44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2" nodeType="clickEffect">
                                  <p:stCondLst>
                                    <p:cond delay="0"/>
                                  </p:stCondLst>
                                  <p:iterate>
                                    <p:tmAbs val="0"/>
                                  </p:iterate>
                                  <p:childTnLst>
                                    <p:set>
                                      <p:cBhvr>
                                        <p:cTn id="11" fill="hold"/>
                                        <p:tgtEl>
                                          <p:spTgt spid="44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3" nodeType="clickEffect">
                                  <p:stCondLst>
                                    <p:cond delay="0"/>
                                  </p:stCondLst>
                                  <p:iterate>
                                    <p:tmAbs val="0"/>
                                  </p:iterate>
                                  <p:childTnLst>
                                    <p:set>
                                      <p:cBhvr>
                                        <p:cTn id="15" fill="hold"/>
                                        <p:tgtEl>
                                          <p:spTgt spid="451"/>
                                        </p:tgtEl>
                                        <p:attrNameLst>
                                          <p:attrName>style.visibility</p:attrName>
                                        </p:attrNameLst>
                                      </p:cBhvr>
                                      <p:to>
                                        <p:strVal val="visible"/>
                                      </p:to>
                                    </p:set>
                                    <p:anim calcmode="lin" valueType="num">
                                      <p:cBhvr>
                                        <p:cTn id="16" dur="500" fill="hold"/>
                                        <p:tgtEl>
                                          <p:spTgt spid="451"/>
                                        </p:tgtEl>
                                        <p:attrNameLst>
                                          <p:attrName>ppt_x</p:attrName>
                                        </p:attrNameLst>
                                      </p:cBhvr>
                                      <p:tavLst>
                                        <p:tav tm="0">
                                          <p:val>
                                            <p:strVal val="#ppt_x"/>
                                          </p:val>
                                        </p:tav>
                                        <p:tav tm="100000">
                                          <p:val>
                                            <p:strVal val="#ppt_x"/>
                                          </p:val>
                                        </p:tav>
                                      </p:tavLst>
                                    </p:anim>
                                    <p:anim calcmode="lin" valueType="num">
                                      <p:cBhvr>
                                        <p:cTn id="17" dur="500" fill="hold"/>
                                        <p:tgtEl>
                                          <p:spTgt spid="4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 grpId="1" animBg="1" advAuto="0"/>
      <p:bldP spid="448" grpId="2" animBg="1" advAuto="0"/>
      <p:bldP spid="451" grpId="3"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TARTING OFF"/>
          <p:cNvSpPr txBox="1">
            <a:spLocks noGrp="1"/>
          </p:cNvSpPr>
          <p:nvPr>
            <p:ph type="title" idx="4294967295"/>
          </p:nvPr>
        </p:nvSpPr>
        <p:spPr>
          <a:xfrm>
            <a:off x="457200" y="115887"/>
            <a:ext cx="7467600" cy="865188"/>
          </a:xfrm>
          <a:prstGeom prst="rect">
            <a:avLst/>
          </a:prstGeom>
        </p:spPr>
        <p:txBody>
          <a:bodyPr>
            <a:normAutofit/>
          </a:bodyPr>
          <a:lstStyle>
            <a:lvl1pPr>
              <a:defRPr>
                <a:solidFill>
                  <a:srgbClr val="0070C0"/>
                </a:solidFill>
              </a:defRPr>
            </a:lvl1pPr>
          </a:lstStyle>
          <a:p>
            <a:r>
              <a:rPr dirty="0"/>
              <a:t>STARTING OFF</a:t>
            </a:r>
          </a:p>
        </p:txBody>
      </p:sp>
      <p:sp>
        <p:nvSpPr>
          <p:cNvPr id="133" name="To begin coding you will need:…"/>
          <p:cNvSpPr txBox="1">
            <a:spLocks noGrp="1"/>
          </p:cNvSpPr>
          <p:nvPr>
            <p:ph type="body" sz="quarter" idx="4294967295"/>
          </p:nvPr>
        </p:nvSpPr>
        <p:spPr>
          <a:xfrm>
            <a:off x="214312" y="1484312"/>
            <a:ext cx="2054226" cy="4105276"/>
          </a:xfrm>
          <a:prstGeom prst="rect">
            <a:avLst/>
          </a:prstGeom>
        </p:spPr>
        <p:txBody>
          <a:bodyPr>
            <a:normAutofit/>
          </a:bodyPr>
          <a:lstStyle/>
          <a:p>
            <a:pPr>
              <a:buSzTx/>
              <a:buFont typeface="Wingdings"/>
              <a:buNone/>
              <a:defRPr sz="1800"/>
            </a:pPr>
            <a:r>
              <a:t>	</a:t>
            </a:r>
            <a:r>
              <a:rPr sz="1600"/>
              <a:t>To begin coding you will need:</a:t>
            </a:r>
          </a:p>
          <a:p>
            <a:pPr>
              <a:buSzTx/>
              <a:buFont typeface="Wingdings"/>
              <a:buNone/>
              <a:defRPr sz="1600"/>
            </a:pPr>
            <a:endParaRPr sz="1600"/>
          </a:p>
          <a:p>
            <a:pPr>
              <a:buFont typeface="Courier New"/>
              <a:buChar char="o"/>
              <a:defRPr sz="1600"/>
            </a:pPr>
            <a:r>
              <a:t>A pencil (</a:t>
            </a:r>
            <a:r>
              <a:rPr i="1"/>
              <a:t>not </a:t>
            </a:r>
            <a:r>
              <a:t>pen)</a:t>
            </a:r>
          </a:p>
          <a:p>
            <a:pPr>
              <a:buFont typeface="Courier New"/>
              <a:buChar char="o"/>
              <a:defRPr sz="1600"/>
            </a:pPr>
            <a:r>
              <a:t>An eraser</a:t>
            </a:r>
          </a:p>
          <a:p>
            <a:pPr>
              <a:buFont typeface="Courier New"/>
              <a:buChar char="o"/>
              <a:defRPr sz="1600"/>
            </a:pPr>
            <a:r>
              <a:t>The newspaper</a:t>
            </a:r>
          </a:p>
          <a:p>
            <a:pPr>
              <a:buFont typeface="Courier New"/>
              <a:buChar char="o"/>
              <a:defRPr sz="1600"/>
            </a:pPr>
            <a:r>
              <a:t>A newspaper coding sheet</a:t>
            </a:r>
          </a:p>
        </p:txBody>
      </p:sp>
      <p:pic>
        <p:nvPicPr>
          <p:cNvPr id="3" name="Picture 2">
            <a:extLst>
              <a:ext uri="{FF2B5EF4-FFF2-40B4-BE49-F238E27FC236}">
                <a16:creationId xmlns:a16="http://schemas.microsoft.com/office/drawing/2014/main" id="{C8D9E6FB-1957-25AF-99B7-0666BFC32D7D}"/>
              </a:ext>
            </a:extLst>
          </p:cNvPr>
          <p:cNvPicPr>
            <a:picLocks noChangeAspect="1"/>
          </p:cNvPicPr>
          <p:nvPr/>
        </p:nvPicPr>
        <p:blipFill>
          <a:blip r:embed="rId2"/>
          <a:stretch>
            <a:fillRect/>
          </a:stretch>
        </p:blipFill>
        <p:spPr>
          <a:xfrm>
            <a:off x="2372008" y="1312751"/>
            <a:ext cx="6225144" cy="4105276"/>
          </a:xfrm>
          <a:prstGeom prst="rect">
            <a:avLst/>
          </a:prstGeom>
        </p:spPr>
      </p:pic>
      <p:sp>
        <p:nvSpPr>
          <p:cNvPr id="2" name="TextBox 1">
            <a:extLst>
              <a:ext uri="{FF2B5EF4-FFF2-40B4-BE49-F238E27FC236}">
                <a16:creationId xmlns:a16="http://schemas.microsoft.com/office/drawing/2014/main" id="{F6844740-CEB9-AA90-7775-689B69AF9578}"/>
              </a:ext>
            </a:extLst>
          </p:cNvPr>
          <p:cNvSpPr txBox="1"/>
          <p:nvPr/>
        </p:nvSpPr>
        <p:spPr>
          <a:xfrm>
            <a:off x="1907704" y="5853373"/>
            <a:ext cx="4801440" cy="523220"/>
          </a:xfrm>
          <a:prstGeom prst="rect">
            <a:avLst/>
          </a:prstGeom>
          <a:noFill/>
        </p:spPr>
        <p:txBody>
          <a:bodyPr wrap="square" rtlCol="0">
            <a:spAutoFit/>
          </a:bodyPr>
          <a:lstStyle/>
          <a:p>
            <a:r>
              <a:rPr lang="en-US" sz="2800" dirty="0">
                <a:solidFill>
                  <a:schemeClr val="accent2">
                    <a:lumMod val="75000"/>
                  </a:schemeClr>
                </a:solidFill>
              </a:rPr>
              <a:t>If you can, code in Excel. </a:t>
            </a:r>
          </a:p>
        </p:txBody>
      </p:sp>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a14="http://schemas.microsoft.com/office/drawing/2010/main" xmlns:m="http://schemas.openxmlformats.org/officeDocument/2006/math"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CE2D8-40AB-64A9-AB35-FECC57A6F27F}"/>
            </a:ext>
          </a:extLst>
        </p:cNvPr>
        <p:cNvGrpSpPr/>
        <p:nvPr/>
      </p:nvGrpSpPr>
      <p:grpSpPr>
        <a:xfrm>
          <a:off x="0" y="0"/>
          <a:ext cx="0" cy="0"/>
          <a:chOff x="0" y="0"/>
          <a:chExt cx="0" cy="0"/>
        </a:xfrm>
      </p:grpSpPr>
      <p:sp>
        <p:nvSpPr>
          <p:cNvPr id="440" name="Is Mabinty directly quoted in the story?">
            <a:extLst>
              <a:ext uri="{FF2B5EF4-FFF2-40B4-BE49-F238E27FC236}">
                <a16:creationId xmlns:a16="http://schemas.microsoft.com/office/drawing/2014/main" id="{E3B7F97A-7B37-536A-9E8E-405D37CF8634}"/>
              </a:ext>
            </a:extLst>
          </p:cNvPr>
          <p:cNvSpPr txBox="1"/>
          <p:nvPr/>
        </p:nvSpPr>
        <p:spPr>
          <a:xfrm>
            <a:off x="617219" y="1143000"/>
            <a:ext cx="3194687"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rPr dirty="0"/>
              <a:t>Is </a:t>
            </a:r>
            <a:r>
              <a:rPr lang="en-CA" dirty="0"/>
              <a:t>Elizabeth Borne</a:t>
            </a:r>
            <a:r>
              <a:rPr dirty="0"/>
              <a:t> </a:t>
            </a:r>
            <a:r>
              <a:rPr lang="en-CA" dirty="0"/>
              <a:t>depicted as part of a minority group</a:t>
            </a:r>
            <a:r>
              <a:rPr dirty="0"/>
              <a:t>? </a:t>
            </a:r>
          </a:p>
        </p:txBody>
      </p:sp>
      <p:sp>
        <p:nvSpPr>
          <p:cNvPr id="441" name="Circle">
            <a:extLst>
              <a:ext uri="{FF2B5EF4-FFF2-40B4-BE49-F238E27FC236}">
                <a16:creationId xmlns:a16="http://schemas.microsoft.com/office/drawing/2014/main" id="{96FA19D5-9BC3-DD82-4D34-351CC3ADA3F7}"/>
              </a:ext>
            </a:extLst>
          </p:cNvPr>
          <p:cNvSpPr/>
          <p:nvPr/>
        </p:nvSpPr>
        <p:spPr>
          <a:xfrm>
            <a:off x="500062" y="1285874"/>
            <a:ext cx="71439" cy="71439"/>
          </a:xfrm>
          <a:prstGeom prst="ellipse">
            <a:avLst/>
          </a:prstGeom>
          <a:solidFill>
            <a:schemeClr val="accent1"/>
          </a:solidFill>
          <a:ln w="25400">
            <a:solidFill>
              <a:srgbClr val="B0761F"/>
            </a:solidFill>
          </a:ln>
        </p:spPr>
        <p:txBody>
          <a:bodyPr lIns="45719" rIns="45719" anchor="ctr"/>
          <a:lstStyle/>
          <a:p>
            <a:pPr algn="ctr">
              <a:defRPr>
                <a:solidFill>
                  <a:srgbClr val="FFFFFF"/>
                </a:solidFill>
              </a:defRPr>
            </a:pPr>
            <a:endParaRPr/>
          </a:p>
        </p:txBody>
      </p:sp>
      <p:sp>
        <p:nvSpPr>
          <p:cNvPr id="442" name="1. Yes">
            <a:extLst>
              <a:ext uri="{FF2B5EF4-FFF2-40B4-BE49-F238E27FC236}">
                <a16:creationId xmlns:a16="http://schemas.microsoft.com/office/drawing/2014/main" id="{4E559B2C-B26B-AA57-C714-D04E632A09B4}"/>
              </a:ext>
            </a:extLst>
          </p:cNvPr>
          <p:cNvSpPr txBox="1"/>
          <p:nvPr/>
        </p:nvSpPr>
        <p:spPr>
          <a:xfrm>
            <a:off x="688657" y="2133600"/>
            <a:ext cx="1351599" cy="3200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marL="457200" indent="-590550">
              <a:defRPr sz="1500"/>
            </a:lvl1pPr>
          </a:lstStyle>
          <a:p>
            <a:r>
              <a:t>1. Yes</a:t>
            </a:r>
          </a:p>
        </p:txBody>
      </p:sp>
      <p:sp>
        <p:nvSpPr>
          <p:cNvPr id="443" name="QUESTION 18">
            <a:extLst>
              <a:ext uri="{FF2B5EF4-FFF2-40B4-BE49-F238E27FC236}">
                <a16:creationId xmlns:a16="http://schemas.microsoft.com/office/drawing/2014/main" id="{7738D5AB-595C-5D2E-1B0D-E7D8ECCE86F6}"/>
              </a:ext>
            </a:extLst>
          </p:cNvPr>
          <p:cNvSpPr txBox="1"/>
          <p:nvPr/>
        </p:nvSpPr>
        <p:spPr>
          <a:xfrm>
            <a:off x="502919" y="451485"/>
            <a:ext cx="3451862" cy="548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spAutoFit/>
          </a:bodyPr>
          <a:lstStyle>
            <a:lvl1pPr>
              <a:defRPr sz="3000">
                <a:solidFill>
                  <a:srgbClr val="0070C0"/>
                </a:solidFill>
              </a:defRPr>
            </a:lvl1pPr>
          </a:lstStyle>
          <a:p>
            <a:r>
              <a:rPr dirty="0"/>
              <a:t>QUESTION 1</a:t>
            </a:r>
            <a:r>
              <a:rPr lang="en-CA" dirty="0"/>
              <a:t>9</a:t>
            </a:r>
            <a:endParaRPr dirty="0"/>
          </a:p>
        </p:txBody>
      </p:sp>
      <p:sp>
        <p:nvSpPr>
          <p:cNvPr id="444" name="2. No">
            <a:extLst>
              <a:ext uri="{FF2B5EF4-FFF2-40B4-BE49-F238E27FC236}">
                <a16:creationId xmlns:a16="http://schemas.microsoft.com/office/drawing/2014/main" id="{0C85F8BF-C63C-29A3-452A-3407107DC0F6}"/>
              </a:ext>
            </a:extLst>
          </p:cNvPr>
          <p:cNvSpPr txBox="1"/>
          <p:nvPr/>
        </p:nvSpPr>
        <p:spPr>
          <a:xfrm>
            <a:off x="2241232" y="2133600"/>
            <a:ext cx="1461136" cy="3200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marL="457200" indent="-590550">
              <a:defRPr sz="1500"/>
            </a:lvl1pPr>
          </a:lstStyle>
          <a:p>
            <a:r>
              <a:t>2. No</a:t>
            </a:r>
          </a:p>
        </p:txBody>
      </p:sp>
      <p:grpSp>
        <p:nvGrpSpPr>
          <p:cNvPr id="447" name="Group">
            <a:extLst>
              <a:ext uri="{FF2B5EF4-FFF2-40B4-BE49-F238E27FC236}">
                <a16:creationId xmlns:a16="http://schemas.microsoft.com/office/drawing/2014/main" id="{BB547E06-7A7A-D82A-7C1B-B6E27EB4862B}"/>
              </a:ext>
            </a:extLst>
          </p:cNvPr>
          <p:cNvGrpSpPr/>
          <p:nvPr/>
        </p:nvGrpSpPr>
        <p:grpSpPr>
          <a:xfrm>
            <a:off x="4238623" y="6141414"/>
            <a:ext cx="3781426" cy="535918"/>
            <a:chOff x="0" y="0"/>
            <a:chExt cx="3781425" cy="535917"/>
          </a:xfrm>
        </p:grpSpPr>
        <p:sp>
          <p:nvSpPr>
            <p:cNvPr id="445" name="Rectangle">
              <a:extLst>
                <a:ext uri="{FF2B5EF4-FFF2-40B4-BE49-F238E27FC236}">
                  <a16:creationId xmlns:a16="http://schemas.microsoft.com/office/drawing/2014/main" id="{2BC43D19-3C5D-A4D8-C45A-B431ACC46BBA}"/>
                </a:ext>
              </a:extLst>
            </p:cNvPr>
            <p:cNvSpPr/>
            <p:nvPr/>
          </p:nvSpPr>
          <p:spPr>
            <a:xfrm>
              <a:off x="0" y="0"/>
              <a:ext cx="3781425" cy="504825"/>
            </a:xfrm>
            <a:prstGeom prst="rect">
              <a:avLst/>
            </a:prstGeom>
            <a:solidFill>
              <a:srgbClr val="F3EAE2"/>
            </a:solidFill>
            <a:ln w="25400" cap="flat">
              <a:solidFill>
                <a:srgbClr val="0070C0"/>
              </a:solidFill>
              <a:prstDash val="solid"/>
              <a:round/>
            </a:ln>
            <a:effectLst/>
          </p:spPr>
          <p:txBody>
            <a:bodyPr wrap="square" lIns="45719" tIns="45719" rIns="45719" bIns="45719" numCol="1" anchor="t">
              <a:noAutofit/>
            </a:bodyPr>
            <a:lstStyle/>
            <a:p>
              <a:pPr algn="ctr">
                <a:spcBef>
                  <a:spcPts val="600"/>
                </a:spcBef>
                <a:defRPr sz="1400"/>
              </a:pPr>
              <a:endParaRPr/>
            </a:p>
          </p:txBody>
        </p:sp>
        <p:sp>
          <p:nvSpPr>
            <p:cNvPr id="446" name="Mabinty is directly quoted in the story.">
              <a:extLst>
                <a:ext uri="{FF2B5EF4-FFF2-40B4-BE49-F238E27FC236}">
                  <a16:creationId xmlns:a16="http://schemas.microsoft.com/office/drawing/2014/main" id="{44076E56-5961-2C0A-E87F-5BA31F63DA16}"/>
                </a:ext>
              </a:extLst>
            </p:cNvPr>
            <p:cNvSpPr txBox="1"/>
            <p:nvPr/>
          </p:nvSpPr>
          <p:spPr>
            <a:xfrm>
              <a:off x="58419" y="12700"/>
              <a:ext cx="3664587" cy="52321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gn="ctr">
                <a:spcBef>
                  <a:spcPts val="600"/>
                </a:spcBef>
                <a:defRPr sz="1400"/>
              </a:lvl1pPr>
            </a:lstStyle>
            <a:p>
              <a:r>
                <a:rPr lang="en-CA" dirty="0"/>
                <a:t>Elizabeth Borne</a:t>
              </a:r>
              <a:r>
                <a:rPr dirty="0"/>
                <a:t> is </a:t>
              </a:r>
              <a:r>
                <a:rPr lang="en-CA" dirty="0"/>
                <a:t>not presented as part of a minority group</a:t>
              </a:r>
              <a:r>
                <a:rPr dirty="0"/>
                <a:t>.</a:t>
              </a:r>
            </a:p>
          </p:txBody>
        </p:sp>
      </p:grpSp>
      <p:sp>
        <p:nvSpPr>
          <p:cNvPr id="448" name="Rectangle">
            <a:extLst>
              <a:ext uri="{FF2B5EF4-FFF2-40B4-BE49-F238E27FC236}">
                <a16:creationId xmlns:a16="http://schemas.microsoft.com/office/drawing/2014/main" id="{949320A7-4C94-8878-4BD6-DCCD1E1C0AEA}"/>
              </a:ext>
            </a:extLst>
          </p:cNvPr>
          <p:cNvSpPr/>
          <p:nvPr/>
        </p:nvSpPr>
        <p:spPr>
          <a:xfrm>
            <a:off x="1933287" y="2194355"/>
            <a:ext cx="1223963" cy="287338"/>
          </a:xfrm>
          <a:prstGeom prst="rect">
            <a:avLst/>
          </a:prstGeom>
          <a:ln w="25400">
            <a:solidFill>
              <a:srgbClr val="FF0000"/>
            </a:solidFill>
          </a:ln>
        </p:spPr>
        <p:txBody>
          <a:bodyPr lIns="45719" rIns="45719" anchor="ctr"/>
          <a:lstStyle/>
          <a:p>
            <a:pPr algn="ctr">
              <a:defRPr>
                <a:solidFill>
                  <a:srgbClr val="FFFFFF"/>
                </a:solidFill>
              </a:defRPr>
            </a:pPr>
            <a:endParaRPr/>
          </a:p>
        </p:txBody>
      </p:sp>
      <p:pic>
        <p:nvPicPr>
          <p:cNvPr id="451" name="image.png" descr="image.png">
            <a:extLst>
              <a:ext uri="{FF2B5EF4-FFF2-40B4-BE49-F238E27FC236}">
                <a16:creationId xmlns:a16="http://schemas.microsoft.com/office/drawing/2014/main" id="{A965B120-D482-0882-5D52-B53D172BDC74}"/>
              </a:ext>
            </a:extLst>
          </p:cNvPr>
          <p:cNvPicPr>
            <a:picLocks noChangeAspect="1"/>
          </p:cNvPicPr>
          <p:nvPr/>
        </p:nvPicPr>
        <p:blipFill>
          <a:blip r:embed="rId2"/>
          <a:stretch>
            <a:fillRect/>
          </a:stretch>
        </p:blipFill>
        <p:spPr>
          <a:xfrm>
            <a:off x="2802842" y="6248690"/>
            <a:ext cx="482600" cy="504825"/>
          </a:xfrm>
          <a:prstGeom prst="rect">
            <a:avLst/>
          </a:prstGeom>
          <a:ln w="12700">
            <a:miter lim="400000"/>
          </a:ln>
        </p:spPr>
      </p:pic>
      <p:pic>
        <p:nvPicPr>
          <p:cNvPr id="2" name="Picture 1">
            <a:extLst>
              <a:ext uri="{FF2B5EF4-FFF2-40B4-BE49-F238E27FC236}">
                <a16:creationId xmlns:a16="http://schemas.microsoft.com/office/drawing/2014/main" id="{D5994D86-3385-FA9E-CD32-6071567945C4}"/>
              </a:ext>
            </a:extLst>
          </p:cNvPr>
          <p:cNvPicPr>
            <a:picLocks noChangeAspect="1"/>
          </p:cNvPicPr>
          <p:nvPr/>
        </p:nvPicPr>
        <p:blipFill>
          <a:blip r:embed="rId3"/>
          <a:stretch>
            <a:fillRect/>
          </a:stretch>
        </p:blipFill>
        <p:spPr>
          <a:xfrm>
            <a:off x="4010313" y="274636"/>
            <a:ext cx="4654988" cy="5879477"/>
          </a:xfrm>
          <a:prstGeom prst="rect">
            <a:avLst/>
          </a:prstGeom>
        </p:spPr>
      </p:pic>
      <p:pic>
        <p:nvPicPr>
          <p:cNvPr id="4" name="Picture 3">
            <a:extLst>
              <a:ext uri="{FF2B5EF4-FFF2-40B4-BE49-F238E27FC236}">
                <a16:creationId xmlns:a16="http://schemas.microsoft.com/office/drawing/2014/main" id="{53EA171A-34CB-56AA-499B-D65FC9B102A6}"/>
              </a:ext>
            </a:extLst>
          </p:cNvPr>
          <p:cNvPicPr>
            <a:picLocks noChangeAspect="1"/>
          </p:cNvPicPr>
          <p:nvPr/>
        </p:nvPicPr>
        <p:blipFill>
          <a:blip r:embed="rId4"/>
          <a:stretch>
            <a:fillRect/>
          </a:stretch>
        </p:blipFill>
        <p:spPr>
          <a:xfrm>
            <a:off x="1237266" y="2598199"/>
            <a:ext cx="2690299" cy="3556218"/>
          </a:xfrm>
          <a:prstGeom prst="rect">
            <a:avLst/>
          </a:prstGeom>
        </p:spPr>
      </p:pic>
    </p:spTree>
    <p:extLst>
      <p:ext uri="{BB962C8B-B14F-4D97-AF65-F5344CB8AC3E}">
        <p14:creationId xmlns:p14="http://schemas.microsoft.com/office/powerpoint/2010/main" val="2736172810"/>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push dir="u"/>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iterate>
                                    <p:tmAbs val="0"/>
                                  </p:iterate>
                                  <p:childTnLst>
                                    <p:set>
                                      <p:cBhvr>
                                        <p:cTn id="6" fill="hold"/>
                                        <p:tgtEl>
                                          <p:spTgt spid="447"/>
                                        </p:tgtEl>
                                        <p:attrNameLst>
                                          <p:attrName>style.visibility</p:attrName>
                                        </p:attrNameLst>
                                      </p:cBhvr>
                                      <p:to>
                                        <p:strVal val="visible"/>
                                      </p:to>
                                    </p:set>
                                    <p:animEffect transition="in" filter="blinds(horizontal)">
                                      <p:cBhvr>
                                        <p:cTn id="7" dur="500"/>
                                        <p:tgtEl>
                                          <p:spTgt spid="44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iterate>
                                    <p:tmAbs val="0"/>
                                  </p:iterate>
                                  <p:childTnLst>
                                    <p:set>
                                      <p:cBhvr>
                                        <p:cTn id="11" fill="hold"/>
                                        <p:tgtEl>
                                          <p:spTgt spid="44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iterate>
                                    <p:tmAbs val="0"/>
                                  </p:iterate>
                                  <p:childTnLst>
                                    <p:set>
                                      <p:cBhvr>
                                        <p:cTn id="15" fill="hold"/>
                                        <p:tgtEl>
                                          <p:spTgt spid="451"/>
                                        </p:tgtEl>
                                        <p:attrNameLst>
                                          <p:attrName>style.visibility</p:attrName>
                                        </p:attrNameLst>
                                      </p:cBhvr>
                                      <p:to>
                                        <p:strVal val="visible"/>
                                      </p:to>
                                    </p:set>
                                    <p:anim calcmode="lin" valueType="num">
                                      <p:cBhvr>
                                        <p:cTn id="16" dur="500" fill="hold"/>
                                        <p:tgtEl>
                                          <p:spTgt spid="451"/>
                                        </p:tgtEl>
                                        <p:attrNameLst>
                                          <p:attrName>ppt_x</p:attrName>
                                        </p:attrNameLst>
                                      </p:cBhvr>
                                      <p:tavLst>
                                        <p:tav tm="0">
                                          <p:val>
                                            <p:strVal val="#ppt_x"/>
                                          </p:val>
                                        </p:tav>
                                        <p:tav tm="100000">
                                          <p:val>
                                            <p:strVal val="#ppt_x"/>
                                          </p:val>
                                        </p:tav>
                                      </p:tavLst>
                                    </p:anim>
                                    <p:anim calcmode="lin" valueType="num">
                                      <p:cBhvr>
                                        <p:cTn id="17" dur="500" fill="hold"/>
                                        <p:tgtEl>
                                          <p:spTgt spid="4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 grpId="0" animBg="1" advAuto="0"/>
      <p:bldP spid="448" grpId="0" animBg="1" advAuto="0"/>
      <p:bldP spid="451" grpId="0"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 name="Is there a photograph of Mabinty in the story?"/>
          <p:cNvSpPr txBox="1"/>
          <p:nvPr/>
        </p:nvSpPr>
        <p:spPr>
          <a:xfrm>
            <a:off x="671194" y="749300"/>
            <a:ext cx="3194687" cy="6502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1200"/>
              </a:spcBef>
            </a:lvl1pPr>
          </a:lstStyle>
          <a:p>
            <a:r>
              <a:rPr dirty="0"/>
              <a:t>Is there a photograph of </a:t>
            </a:r>
            <a:r>
              <a:rPr lang="en-CA" dirty="0"/>
              <a:t>Elizabeth Borne</a:t>
            </a:r>
            <a:r>
              <a:rPr dirty="0"/>
              <a:t> in the story? </a:t>
            </a:r>
          </a:p>
        </p:txBody>
      </p:sp>
      <p:sp>
        <p:nvSpPr>
          <p:cNvPr id="455" name="Oval"/>
          <p:cNvSpPr/>
          <p:nvPr/>
        </p:nvSpPr>
        <p:spPr>
          <a:xfrm>
            <a:off x="500062" y="908050"/>
            <a:ext cx="125413" cy="101600"/>
          </a:xfrm>
          <a:prstGeom prst="ellipse">
            <a:avLst/>
          </a:prstGeom>
          <a:solidFill>
            <a:schemeClr val="accent1"/>
          </a:solidFill>
          <a:ln w="25400">
            <a:solidFill>
              <a:srgbClr val="B0761F"/>
            </a:solidFill>
          </a:ln>
        </p:spPr>
        <p:txBody>
          <a:bodyPr lIns="45719" rIns="45719" anchor="ctr"/>
          <a:lstStyle/>
          <a:p>
            <a:pPr algn="ctr">
              <a:defRPr>
                <a:solidFill>
                  <a:srgbClr val="FFFFFF"/>
                </a:solidFill>
              </a:defRPr>
            </a:pPr>
            <a:endParaRPr/>
          </a:p>
        </p:txBody>
      </p:sp>
      <p:sp>
        <p:nvSpPr>
          <p:cNvPr id="456" name="1. Yes"/>
          <p:cNvSpPr txBox="1"/>
          <p:nvPr/>
        </p:nvSpPr>
        <p:spPr>
          <a:xfrm>
            <a:off x="729932" y="1409700"/>
            <a:ext cx="1173799" cy="3200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457200" indent="-590550">
              <a:defRPr sz="1500"/>
            </a:lvl1pPr>
          </a:lstStyle>
          <a:p>
            <a:r>
              <a:t>1. Yes</a:t>
            </a:r>
          </a:p>
        </p:txBody>
      </p:sp>
      <p:sp>
        <p:nvSpPr>
          <p:cNvPr id="457" name="2. No"/>
          <p:cNvSpPr txBox="1"/>
          <p:nvPr/>
        </p:nvSpPr>
        <p:spPr>
          <a:xfrm>
            <a:off x="1925319" y="1393825"/>
            <a:ext cx="1748474" cy="3200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457200" indent="-590550">
              <a:defRPr sz="1500"/>
            </a:lvl1pPr>
          </a:lstStyle>
          <a:p>
            <a:r>
              <a:t>2. No</a:t>
            </a:r>
          </a:p>
        </p:txBody>
      </p:sp>
      <p:sp>
        <p:nvSpPr>
          <p:cNvPr id="458" name="3. Don’t know (e.g. there is a photo, but you are not sure if Mabinty appears in it)"/>
          <p:cNvSpPr txBox="1"/>
          <p:nvPr/>
        </p:nvSpPr>
        <p:spPr>
          <a:xfrm>
            <a:off x="729932" y="1714499"/>
            <a:ext cx="3350261" cy="7232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457200" indent="-590550">
              <a:defRPr sz="1500"/>
            </a:lvl1pPr>
          </a:lstStyle>
          <a:p>
            <a:r>
              <a:rPr dirty="0"/>
              <a:t>3. Don’t know </a:t>
            </a:r>
            <a:r>
              <a:rPr sz="1300" dirty="0"/>
              <a:t>(e.g. there is a photo, but you are not sure if </a:t>
            </a:r>
            <a:r>
              <a:rPr lang="en-CA" sz="1300" dirty="0"/>
              <a:t>Borne</a:t>
            </a:r>
            <a:r>
              <a:rPr sz="1300" dirty="0"/>
              <a:t> appears in it)</a:t>
            </a:r>
          </a:p>
        </p:txBody>
      </p:sp>
      <p:sp>
        <p:nvSpPr>
          <p:cNvPr id="459" name="QUESTION 19"/>
          <p:cNvSpPr txBox="1"/>
          <p:nvPr/>
        </p:nvSpPr>
        <p:spPr>
          <a:xfrm>
            <a:off x="502919" y="140335"/>
            <a:ext cx="3451862" cy="548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defRPr sz="3000">
                <a:solidFill>
                  <a:srgbClr val="0070C0"/>
                </a:solidFill>
              </a:defRPr>
            </a:lvl1pPr>
          </a:lstStyle>
          <a:p>
            <a:r>
              <a:rPr dirty="0"/>
              <a:t>QUESTION </a:t>
            </a:r>
            <a:r>
              <a:rPr lang="en-CA" dirty="0"/>
              <a:t>20</a:t>
            </a:r>
            <a:endParaRPr dirty="0"/>
          </a:p>
        </p:txBody>
      </p:sp>
      <p:sp>
        <p:nvSpPr>
          <p:cNvPr id="460" name="Rectangle"/>
          <p:cNvSpPr/>
          <p:nvPr/>
        </p:nvSpPr>
        <p:spPr>
          <a:xfrm>
            <a:off x="1741487" y="1427162"/>
            <a:ext cx="1225551" cy="287338"/>
          </a:xfrm>
          <a:prstGeom prst="rect">
            <a:avLst/>
          </a:prstGeom>
          <a:ln w="25400">
            <a:solidFill>
              <a:srgbClr val="FF0000"/>
            </a:solidFill>
          </a:ln>
        </p:spPr>
        <p:txBody>
          <a:bodyPr lIns="45719" rIns="45719" anchor="ctr"/>
          <a:lstStyle/>
          <a:p>
            <a:pPr algn="ctr">
              <a:defRPr>
                <a:solidFill>
                  <a:srgbClr val="FFFFFF"/>
                </a:solidFill>
              </a:defRPr>
            </a:pPr>
            <a:endParaRPr/>
          </a:p>
        </p:txBody>
      </p:sp>
      <p:grpSp>
        <p:nvGrpSpPr>
          <p:cNvPr id="463" name="Group"/>
          <p:cNvGrpSpPr/>
          <p:nvPr/>
        </p:nvGrpSpPr>
        <p:grpSpPr>
          <a:xfrm>
            <a:off x="4572000" y="5076520"/>
            <a:ext cx="3500439" cy="1927068"/>
            <a:chOff x="0" y="0"/>
            <a:chExt cx="3500438" cy="1927067"/>
          </a:xfrm>
        </p:grpSpPr>
        <p:sp>
          <p:nvSpPr>
            <p:cNvPr id="461" name="Rectangle"/>
            <p:cNvSpPr/>
            <p:nvPr/>
          </p:nvSpPr>
          <p:spPr>
            <a:xfrm>
              <a:off x="0" y="0"/>
              <a:ext cx="3500438" cy="1857375"/>
            </a:xfrm>
            <a:prstGeom prst="rect">
              <a:avLst/>
            </a:prstGeom>
            <a:solidFill>
              <a:srgbClr val="F3EAE2"/>
            </a:solidFill>
            <a:ln w="25400" cap="flat">
              <a:solidFill>
                <a:srgbClr val="0070C0"/>
              </a:solidFill>
              <a:prstDash val="solid"/>
              <a:round/>
            </a:ln>
            <a:effectLst/>
          </p:spPr>
          <p:txBody>
            <a:bodyPr wrap="square" lIns="45719" tIns="45719" rIns="45719" bIns="45719" numCol="1" anchor="t">
              <a:noAutofit/>
            </a:bodyPr>
            <a:lstStyle/>
            <a:p>
              <a:pPr algn="ctr">
                <a:lnSpc>
                  <a:spcPct val="90000"/>
                </a:lnSpc>
                <a:spcBef>
                  <a:spcPts val="600"/>
                </a:spcBef>
                <a:defRPr sz="1400"/>
              </a:pPr>
              <a:endParaRPr/>
            </a:p>
          </p:txBody>
        </p:sp>
        <p:sp>
          <p:nvSpPr>
            <p:cNvPr id="462" name="Mabinty does not appear in the photo.…"/>
            <p:cNvSpPr txBox="1"/>
            <p:nvPr/>
          </p:nvSpPr>
          <p:spPr>
            <a:xfrm>
              <a:off x="58419" y="12700"/>
              <a:ext cx="3383599" cy="1914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lgn="ctr">
                <a:lnSpc>
                  <a:spcPct val="90000"/>
                </a:lnSpc>
                <a:spcBef>
                  <a:spcPts val="600"/>
                </a:spcBef>
                <a:defRPr sz="1400"/>
              </a:pPr>
              <a:r>
                <a:rPr lang="en-CA" dirty="0"/>
                <a:t>Elizabeth Borne</a:t>
              </a:r>
              <a:r>
                <a:rPr dirty="0"/>
                <a:t> does not appear in the photo.</a:t>
              </a:r>
            </a:p>
            <a:p>
              <a:pPr algn="ctr">
                <a:lnSpc>
                  <a:spcPct val="90000"/>
                </a:lnSpc>
                <a:spcBef>
                  <a:spcPts val="600"/>
                </a:spcBef>
                <a:defRPr sz="1400"/>
              </a:pPr>
              <a:r>
                <a:rPr dirty="0"/>
                <a:t>N.B. When an article is accompanied by a photo, be sure to describe that photo in the designated portion of the comments section. Specify, also, the conclusions that you draw from the picture. Who is pictured? Why them? What does the perspective tell us? Etc.</a:t>
              </a:r>
            </a:p>
          </p:txBody>
        </p:sp>
      </p:grpSp>
      <p:pic>
        <p:nvPicPr>
          <p:cNvPr id="466" name="image.png" descr="image.png"/>
          <p:cNvPicPr>
            <a:picLocks noChangeAspect="1"/>
          </p:cNvPicPr>
          <p:nvPr/>
        </p:nvPicPr>
        <p:blipFill>
          <a:blip r:embed="rId2"/>
          <a:stretch>
            <a:fillRect/>
          </a:stretch>
        </p:blipFill>
        <p:spPr>
          <a:xfrm>
            <a:off x="3095157" y="6520540"/>
            <a:ext cx="481013" cy="301609"/>
          </a:xfrm>
          <a:prstGeom prst="rect">
            <a:avLst/>
          </a:prstGeom>
          <a:ln w="12700">
            <a:miter lim="400000"/>
          </a:ln>
        </p:spPr>
      </p:pic>
      <p:pic>
        <p:nvPicPr>
          <p:cNvPr id="2" name="Picture 1">
            <a:extLst>
              <a:ext uri="{FF2B5EF4-FFF2-40B4-BE49-F238E27FC236}">
                <a16:creationId xmlns:a16="http://schemas.microsoft.com/office/drawing/2014/main" id="{FAC2FDCD-C367-7698-D1D8-9726BD9F01CF}"/>
              </a:ext>
            </a:extLst>
          </p:cNvPr>
          <p:cNvPicPr>
            <a:picLocks noChangeAspect="1"/>
          </p:cNvPicPr>
          <p:nvPr/>
        </p:nvPicPr>
        <p:blipFill>
          <a:blip r:embed="rId3"/>
          <a:stretch>
            <a:fillRect/>
          </a:stretch>
        </p:blipFill>
        <p:spPr>
          <a:xfrm>
            <a:off x="1043702" y="2490015"/>
            <a:ext cx="3036491" cy="4013838"/>
          </a:xfrm>
          <a:prstGeom prst="rect">
            <a:avLst/>
          </a:prstGeom>
        </p:spPr>
      </p:pic>
      <p:pic>
        <p:nvPicPr>
          <p:cNvPr id="3" name="Picture 2">
            <a:extLst>
              <a:ext uri="{FF2B5EF4-FFF2-40B4-BE49-F238E27FC236}">
                <a16:creationId xmlns:a16="http://schemas.microsoft.com/office/drawing/2014/main" id="{C5688156-5FF2-242A-D558-94122564CABE}"/>
              </a:ext>
            </a:extLst>
          </p:cNvPr>
          <p:cNvPicPr>
            <a:picLocks noChangeAspect="1"/>
          </p:cNvPicPr>
          <p:nvPr/>
        </p:nvPicPr>
        <p:blipFill>
          <a:blip r:embed="rId4"/>
          <a:stretch>
            <a:fillRect/>
          </a:stretch>
        </p:blipFill>
        <p:spPr>
          <a:xfrm>
            <a:off x="4361901" y="248977"/>
            <a:ext cx="4279180" cy="50563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iterate>
                                    <p:tmAbs val="0"/>
                                  </p:iterate>
                                  <p:childTnLst>
                                    <p:set>
                                      <p:cBhvr>
                                        <p:cTn id="6" fill="hold"/>
                                        <p:tgtEl>
                                          <p:spTgt spid="463"/>
                                        </p:tgtEl>
                                        <p:attrNameLst>
                                          <p:attrName>style.visibility</p:attrName>
                                        </p:attrNameLst>
                                      </p:cBhvr>
                                      <p:to>
                                        <p:strVal val="visible"/>
                                      </p:to>
                                    </p:set>
                                    <p:animEffect transition="in" filter="blinds(horizontal)">
                                      <p:cBhvr>
                                        <p:cTn id="7" dur="500"/>
                                        <p:tgtEl>
                                          <p:spTgt spid="46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2" nodeType="clickEffect">
                                  <p:stCondLst>
                                    <p:cond delay="0"/>
                                  </p:stCondLst>
                                  <p:iterate>
                                    <p:tmAbs val="0"/>
                                  </p:iterate>
                                  <p:childTnLst>
                                    <p:set>
                                      <p:cBhvr>
                                        <p:cTn id="11" fill="hold"/>
                                        <p:tgtEl>
                                          <p:spTgt spid="46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3" nodeType="clickEffect">
                                  <p:stCondLst>
                                    <p:cond delay="0"/>
                                  </p:stCondLst>
                                  <p:iterate>
                                    <p:tmAbs val="0"/>
                                  </p:iterate>
                                  <p:childTnLst>
                                    <p:set>
                                      <p:cBhvr>
                                        <p:cTn id="15" fill="hold"/>
                                        <p:tgtEl>
                                          <p:spTgt spid="466"/>
                                        </p:tgtEl>
                                        <p:attrNameLst>
                                          <p:attrName>style.visibility</p:attrName>
                                        </p:attrNameLst>
                                      </p:cBhvr>
                                      <p:to>
                                        <p:strVal val="visible"/>
                                      </p:to>
                                    </p:set>
                                    <p:anim calcmode="lin" valueType="num">
                                      <p:cBhvr>
                                        <p:cTn id="16" dur="500" fill="hold"/>
                                        <p:tgtEl>
                                          <p:spTgt spid="466"/>
                                        </p:tgtEl>
                                        <p:attrNameLst>
                                          <p:attrName>ppt_x</p:attrName>
                                        </p:attrNameLst>
                                      </p:cBhvr>
                                      <p:tavLst>
                                        <p:tav tm="0">
                                          <p:val>
                                            <p:strVal val="#ppt_x"/>
                                          </p:val>
                                        </p:tav>
                                        <p:tav tm="100000">
                                          <p:val>
                                            <p:strVal val="#ppt_x"/>
                                          </p:val>
                                        </p:tav>
                                      </p:tavLst>
                                    </p:anim>
                                    <p:anim calcmode="lin" valueType="num">
                                      <p:cBhvr>
                                        <p:cTn id="17" dur="500" fill="hold"/>
                                        <p:tgtEl>
                                          <p:spTgt spid="4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 grpId="2" animBg="1" advAuto="0"/>
      <p:bldP spid="463" grpId="1" animBg="1" advAuto="0"/>
      <p:bldP spid="466" grpId="3" animBg="1" advAuto="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 name="QUESTION 20-22"/>
          <p:cNvSpPr txBox="1">
            <a:spLocks noGrp="1"/>
          </p:cNvSpPr>
          <p:nvPr>
            <p:ph type="title" idx="4294967295"/>
          </p:nvPr>
        </p:nvSpPr>
        <p:spPr>
          <a:xfrm>
            <a:off x="234950" y="222359"/>
            <a:ext cx="5843588" cy="360363"/>
          </a:xfrm>
          <a:prstGeom prst="rect">
            <a:avLst/>
          </a:prstGeom>
        </p:spPr>
        <p:txBody>
          <a:bodyPr>
            <a:normAutofit fontScale="90000"/>
          </a:bodyPr>
          <a:lstStyle/>
          <a:p>
            <a:pPr defTabSz="365760">
              <a:defRPr sz="1080">
                <a:solidFill>
                  <a:srgbClr val="0070C0"/>
                </a:solidFill>
              </a:defRPr>
            </a:pPr>
            <a:r>
              <a:rPr dirty="0"/>
              <a:t>QUESTION 2</a:t>
            </a:r>
            <a:r>
              <a:rPr lang="en-CA" dirty="0"/>
              <a:t>1</a:t>
            </a:r>
            <a:r>
              <a:rPr dirty="0"/>
              <a:t>-2</a:t>
            </a:r>
            <a:r>
              <a:rPr lang="en-CA" dirty="0"/>
              <a:t>3</a:t>
            </a:r>
            <a:br>
              <a:rPr dirty="0"/>
            </a:br>
            <a:endParaRPr dirty="0"/>
          </a:p>
        </p:txBody>
      </p:sp>
      <p:sp>
        <p:nvSpPr>
          <p:cNvPr id="469" name="Your national coordinator will have assigned different questions for Special Q1, Special Q2 and Special Q3.…"/>
          <p:cNvSpPr txBox="1">
            <a:spLocks noGrp="1"/>
          </p:cNvSpPr>
          <p:nvPr>
            <p:ph type="body" sz="quarter" idx="4294967295"/>
          </p:nvPr>
        </p:nvSpPr>
        <p:spPr>
          <a:xfrm>
            <a:off x="108202" y="659032"/>
            <a:ext cx="3959225" cy="1971675"/>
          </a:xfrm>
          <a:prstGeom prst="rect">
            <a:avLst/>
          </a:prstGeom>
        </p:spPr>
        <p:txBody>
          <a:bodyPr>
            <a:normAutofit/>
          </a:bodyPr>
          <a:lstStyle/>
          <a:p>
            <a:pPr>
              <a:buChar char="○"/>
              <a:defRPr sz="1800"/>
            </a:pPr>
            <a:r>
              <a:rPr dirty="0"/>
              <a:t>Your national coordinator will have assigned different questions for </a:t>
            </a:r>
            <a:r>
              <a:rPr dirty="0">
                <a:solidFill>
                  <a:schemeClr val="accent5">
                    <a:lumMod val="50000"/>
                  </a:schemeClr>
                </a:solidFill>
              </a:rPr>
              <a:t>Special Q1, Special Q2 and Special Q3. </a:t>
            </a:r>
          </a:p>
          <a:p>
            <a:pPr>
              <a:buChar char="○"/>
              <a:defRPr sz="1800"/>
            </a:pPr>
            <a:r>
              <a:rPr dirty="0"/>
              <a:t>Refer to the instructions given to you by the coordinator. </a:t>
            </a:r>
          </a:p>
        </p:txBody>
      </p:sp>
      <p:sp>
        <p:nvSpPr>
          <p:cNvPr id="471" name="Rounded Rectangle"/>
          <p:cNvSpPr/>
          <p:nvPr/>
        </p:nvSpPr>
        <p:spPr>
          <a:xfrm>
            <a:off x="3268302" y="4692445"/>
            <a:ext cx="701010" cy="479426"/>
          </a:xfrm>
          <a:prstGeom prst="roundRect">
            <a:avLst>
              <a:gd name="adj" fmla="val 16667"/>
            </a:avLst>
          </a:prstGeom>
          <a:solidFill>
            <a:srgbClr val="FF0000">
              <a:alpha val="0"/>
            </a:srgbClr>
          </a:solidFill>
          <a:ln w="25400">
            <a:solidFill>
              <a:srgbClr val="FF0000"/>
            </a:solidFill>
          </a:ln>
        </p:spPr>
        <p:txBody>
          <a:bodyPr lIns="45719" rIns="45719" anchor="ctr"/>
          <a:lstStyle/>
          <a:p>
            <a:pPr algn="ctr">
              <a:defRPr>
                <a:solidFill>
                  <a:srgbClr val="FFFFFF"/>
                </a:solidFill>
              </a:defRPr>
            </a:pPr>
            <a:endParaRPr/>
          </a:p>
        </p:txBody>
      </p:sp>
      <p:pic>
        <p:nvPicPr>
          <p:cNvPr id="2" name="Picture 1">
            <a:extLst>
              <a:ext uri="{FF2B5EF4-FFF2-40B4-BE49-F238E27FC236}">
                <a16:creationId xmlns:a16="http://schemas.microsoft.com/office/drawing/2014/main" id="{BC9160F4-D0C2-AF7C-D704-C679C35F49B7}"/>
              </a:ext>
            </a:extLst>
          </p:cNvPr>
          <p:cNvPicPr>
            <a:picLocks noChangeAspect="1"/>
          </p:cNvPicPr>
          <p:nvPr/>
        </p:nvPicPr>
        <p:blipFill>
          <a:blip r:embed="rId2"/>
          <a:stretch>
            <a:fillRect/>
          </a:stretch>
        </p:blipFill>
        <p:spPr>
          <a:xfrm>
            <a:off x="4361901" y="248977"/>
            <a:ext cx="4279180" cy="5871166"/>
          </a:xfrm>
          <a:prstGeom prst="rect">
            <a:avLst/>
          </a:prstGeom>
        </p:spPr>
      </p:pic>
      <p:pic>
        <p:nvPicPr>
          <p:cNvPr id="3" name="Picture 2">
            <a:extLst>
              <a:ext uri="{FF2B5EF4-FFF2-40B4-BE49-F238E27FC236}">
                <a16:creationId xmlns:a16="http://schemas.microsoft.com/office/drawing/2014/main" id="{9EB4F82C-542B-7089-F47C-E86611C59A49}"/>
              </a:ext>
            </a:extLst>
          </p:cNvPr>
          <p:cNvPicPr>
            <a:picLocks noChangeAspect="1"/>
          </p:cNvPicPr>
          <p:nvPr/>
        </p:nvPicPr>
        <p:blipFill>
          <a:blip r:embed="rId3"/>
          <a:stretch>
            <a:fillRect/>
          </a:stretch>
        </p:blipFill>
        <p:spPr>
          <a:xfrm>
            <a:off x="738172" y="2473694"/>
            <a:ext cx="3231139" cy="42711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 grpId="1"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 name="QUESTION 20"/>
          <p:cNvSpPr txBox="1">
            <a:spLocks noGrp="1"/>
          </p:cNvSpPr>
          <p:nvPr>
            <p:ph type="title" idx="4294967295"/>
          </p:nvPr>
        </p:nvSpPr>
        <p:spPr>
          <a:xfrm>
            <a:off x="487362" y="333375"/>
            <a:ext cx="7467601" cy="579438"/>
          </a:xfrm>
          <a:prstGeom prst="rect">
            <a:avLst/>
          </a:prstGeom>
        </p:spPr>
        <p:txBody>
          <a:bodyPr>
            <a:normAutofit/>
          </a:bodyPr>
          <a:lstStyle/>
          <a:p>
            <a:pPr defTabSz="539495">
              <a:defRPr sz="1592">
                <a:solidFill>
                  <a:srgbClr val="0070C0"/>
                </a:solidFill>
              </a:defRPr>
            </a:pPr>
            <a:r>
              <a:rPr dirty="0"/>
              <a:t>QUESTION 2</a:t>
            </a:r>
            <a:r>
              <a:rPr lang="en-CA" dirty="0"/>
              <a:t>1</a:t>
            </a:r>
            <a:br>
              <a:rPr dirty="0"/>
            </a:br>
            <a:endParaRPr dirty="0"/>
          </a:p>
        </p:txBody>
      </p:sp>
      <p:sp>
        <p:nvSpPr>
          <p:cNvPr id="475" name="Eg. Special Q1 provided for Sierra Leone is: Is the person living with a disability whether mentioned in the text or visible in the images?"/>
          <p:cNvSpPr txBox="1">
            <a:spLocks noGrp="1"/>
          </p:cNvSpPr>
          <p:nvPr>
            <p:ph type="body" sz="quarter" idx="4294967295"/>
          </p:nvPr>
        </p:nvSpPr>
        <p:spPr>
          <a:xfrm>
            <a:off x="533399" y="610977"/>
            <a:ext cx="3571876" cy="1328738"/>
          </a:xfrm>
          <a:prstGeom prst="rect">
            <a:avLst/>
          </a:prstGeom>
        </p:spPr>
        <p:txBody>
          <a:bodyPr>
            <a:normAutofit/>
          </a:bodyPr>
          <a:lstStyle>
            <a:lvl1pPr marL="0" indent="0" defTabSz="877823">
              <a:spcBef>
                <a:spcPts val="500"/>
              </a:spcBef>
              <a:buSzTx/>
              <a:buFont typeface="Wingdings"/>
              <a:buNone/>
              <a:defRPr sz="1727"/>
            </a:lvl1pPr>
          </a:lstStyle>
          <a:p>
            <a:r>
              <a:rPr dirty="0" err="1"/>
              <a:t>Eg.</a:t>
            </a:r>
            <a:r>
              <a:rPr dirty="0"/>
              <a:t> Special Q1 </a:t>
            </a:r>
            <a:r>
              <a:rPr lang="en-CA" dirty="0"/>
              <a:t>Does the text refer to youth violence?</a:t>
            </a:r>
          </a:p>
          <a:p>
            <a:r>
              <a:rPr dirty="0"/>
              <a:t>whether mentioned in the text or visible in the images? </a:t>
            </a:r>
          </a:p>
        </p:txBody>
      </p:sp>
      <p:sp>
        <p:nvSpPr>
          <p:cNvPr id="478" name="1. Yes"/>
          <p:cNvSpPr txBox="1"/>
          <p:nvPr/>
        </p:nvSpPr>
        <p:spPr>
          <a:xfrm>
            <a:off x="774382" y="2127250"/>
            <a:ext cx="1173799" cy="3200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457200" indent="-590550">
              <a:defRPr sz="1500"/>
            </a:lvl1pPr>
          </a:lstStyle>
          <a:p>
            <a:r>
              <a:t>1. Yes</a:t>
            </a:r>
          </a:p>
        </p:txBody>
      </p:sp>
      <p:pic>
        <p:nvPicPr>
          <p:cNvPr id="479" name="image.png" descr="image.png"/>
          <p:cNvPicPr>
            <a:picLocks noChangeAspect="1"/>
          </p:cNvPicPr>
          <p:nvPr/>
        </p:nvPicPr>
        <p:blipFill>
          <a:blip r:embed="rId2"/>
          <a:stretch>
            <a:fillRect/>
          </a:stretch>
        </p:blipFill>
        <p:spPr>
          <a:xfrm>
            <a:off x="2093797" y="2152013"/>
            <a:ext cx="1579563" cy="396875"/>
          </a:xfrm>
          <a:prstGeom prst="rect">
            <a:avLst/>
          </a:prstGeom>
          <a:ln w="12700">
            <a:miter lim="400000"/>
          </a:ln>
        </p:spPr>
      </p:pic>
      <p:pic>
        <p:nvPicPr>
          <p:cNvPr id="480" name="image.png" descr="image.png"/>
          <p:cNvPicPr>
            <a:picLocks noChangeAspect="1"/>
          </p:cNvPicPr>
          <p:nvPr/>
        </p:nvPicPr>
        <p:blipFill>
          <a:blip r:embed="rId3"/>
          <a:stretch>
            <a:fillRect/>
          </a:stretch>
        </p:blipFill>
        <p:spPr>
          <a:xfrm>
            <a:off x="1948181" y="2194876"/>
            <a:ext cx="1036638" cy="311151"/>
          </a:xfrm>
          <a:prstGeom prst="rect">
            <a:avLst/>
          </a:prstGeom>
          <a:ln w="12700">
            <a:solidFill>
              <a:srgbClr val="FF0000"/>
            </a:solidFill>
            <a:miter lim="400000"/>
          </a:ln>
        </p:spPr>
      </p:pic>
      <p:grpSp>
        <p:nvGrpSpPr>
          <p:cNvPr id="483" name="Group"/>
          <p:cNvGrpSpPr/>
          <p:nvPr/>
        </p:nvGrpSpPr>
        <p:grpSpPr>
          <a:xfrm>
            <a:off x="4373012" y="6013675"/>
            <a:ext cx="3240090" cy="720726"/>
            <a:chOff x="0" y="0"/>
            <a:chExt cx="3240088" cy="720725"/>
          </a:xfrm>
        </p:grpSpPr>
        <p:sp>
          <p:nvSpPr>
            <p:cNvPr id="481" name="Rectangle"/>
            <p:cNvSpPr/>
            <p:nvPr/>
          </p:nvSpPr>
          <p:spPr>
            <a:xfrm>
              <a:off x="0" y="0"/>
              <a:ext cx="3240088" cy="720725"/>
            </a:xfrm>
            <a:prstGeom prst="rect">
              <a:avLst/>
            </a:prstGeom>
            <a:solidFill>
              <a:srgbClr val="F3EAE2"/>
            </a:solidFill>
            <a:ln w="25400" cap="flat">
              <a:solidFill>
                <a:srgbClr val="0070C0"/>
              </a:solidFill>
              <a:prstDash val="solid"/>
              <a:round/>
            </a:ln>
            <a:effectLst/>
          </p:spPr>
          <p:txBody>
            <a:bodyPr wrap="square" lIns="45719" tIns="45719" rIns="45719" bIns="45719" numCol="1" anchor="t">
              <a:noAutofit/>
            </a:bodyPr>
            <a:lstStyle/>
            <a:p>
              <a:pPr algn="ctr">
                <a:lnSpc>
                  <a:spcPct val="90000"/>
                </a:lnSpc>
                <a:spcBef>
                  <a:spcPts val="600"/>
                </a:spcBef>
                <a:defRPr sz="1400"/>
              </a:pPr>
              <a:endParaRPr/>
            </a:p>
          </p:txBody>
        </p:sp>
        <p:sp>
          <p:nvSpPr>
            <p:cNvPr id="482" name="No. The text does not say Mabinty is living with a disability nor is there a photo of her to conclude this."/>
            <p:cNvSpPr txBox="1"/>
            <p:nvPr/>
          </p:nvSpPr>
          <p:spPr>
            <a:xfrm>
              <a:off x="58419" y="12700"/>
              <a:ext cx="3123249" cy="4801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lnSpc>
                  <a:spcPct val="90000"/>
                </a:lnSpc>
                <a:spcBef>
                  <a:spcPts val="600"/>
                </a:spcBef>
                <a:defRPr sz="1400"/>
              </a:lvl1pPr>
            </a:lstStyle>
            <a:p>
              <a:r>
                <a:rPr dirty="0"/>
                <a:t>No. The text does not </a:t>
              </a:r>
              <a:r>
                <a:rPr lang="en-CA" dirty="0"/>
                <a:t>mention youth violence</a:t>
              </a:r>
              <a:r>
                <a:rPr dirty="0"/>
                <a:t>.</a:t>
              </a:r>
            </a:p>
          </p:txBody>
        </p:sp>
      </p:grpSp>
      <p:pic>
        <p:nvPicPr>
          <p:cNvPr id="485" name="image.png" descr="image.png"/>
          <p:cNvPicPr>
            <a:picLocks noChangeAspect="1"/>
          </p:cNvPicPr>
          <p:nvPr/>
        </p:nvPicPr>
        <p:blipFill>
          <a:blip r:embed="rId4"/>
          <a:stretch>
            <a:fillRect/>
          </a:stretch>
        </p:blipFill>
        <p:spPr>
          <a:xfrm>
            <a:off x="3282950" y="6506504"/>
            <a:ext cx="455613" cy="351496"/>
          </a:xfrm>
          <a:prstGeom prst="rect">
            <a:avLst/>
          </a:prstGeom>
          <a:ln w="12700">
            <a:miter lim="400000"/>
          </a:ln>
        </p:spPr>
      </p:pic>
      <p:pic>
        <p:nvPicPr>
          <p:cNvPr id="2" name="Picture 1">
            <a:extLst>
              <a:ext uri="{FF2B5EF4-FFF2-40B4-BE49-F238E27FC236}">
                <a16:creationId xmlns:a16="http://schemas.microsoft.com/office/drawing/2014/main" id="{AAD9457A-20DD-7B26-3F78-5D65F2E5BB40}"/>
              </a:ext>
            </a:extLst>
          </p:cNvPr>
          <p:cNvPicPr>
            <a:picLocks noChangeAspect="1"/>
          </p:cNvPicPr>
          <p:nvPr/>
        </p:nvPicPr>
        <p:blipFill>
          <a:blip r:embed="rId5"/>
          <a:stretch>
            <a:fillRect/>
          </a:stretch>
        </p:blipFill>
        <p:spPr>
          <a:xfrm>
            <a:off x="4361901" y="248976"/>
            <a:ext cx="4279180" cy="5979807"/>
          </a:xfrm>
          <a:prstGeom prst="rect">
            <a:avLst/>
          </a:prstGeom>
        </p:spPr>
      </p:pic>
      <p:pic>
        <p:nvPicPr>
          <p:cNvPr id="3" name="Picture 2">
            <a:extLst>
              <a:ext uri="{FF2B5EF4-FFF2-40B4-BE49-F238E27FC236}">
                <a16:creationId xmlns:a16="http://schemas.microsoft.com/office/drawing/2014/main" id="{ABDAE7B9-0B12-4761-8CF8-AD973EA7853B}"/>
              </a:ext>
            </a:extLst>
          </p:cNvPr>
          <p:cNvPicPr>
            <a:picLocks noChangeAspect="1"/>
          </p:cNvPicPr>
          <p:nvPr/>
        </p:nvPicPr>
        <p:blipFill>
          <a:blip r:embed="rId6"/>
          <a:stretch>
            <a:fillRect/>
          </a:stretch>
        </p:blipFill>
        <p:spPr>
          <a:xfrm>
            <a:off x="606582" y="2592056"/>
            <a:ext cx="3498693" cy="393256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4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4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4" nodeType="clickEffect">
                                  <p:stCondLst>
                                    <p:cond delay="0"/>
                                  </p:stCondLst>
                                  <p:iterate>
                                    <p:tmAbs val="0"/>
                                  </p:iterate>
                                  <p:childTnLst>
                                    <p:set>
                                      <p:cBhvr>
                                        <p:cTn id="18" fill="hold"/>
                                        <p:tgtEl>
                                          <p:spTgt spid="485"/>
                                        </p:tgtEl>
                                        <p:attrNameLst>
                                          <p:attrName>style.visibility</p:attrName>
                                        </p:attrNameLst>
                                      </p:cBhvr>
                                      <p:to>
                                        <p:strVal val="visible"/>
                                      </p:to>
                                    </p:set>
                                    <p:anim calcmode="lin" valueType="num">
                                      <p:cBhvr>
                                        <p:cTn id="19" dur="500" fill="hold"/>
                                        <p:tgtEl>
                                          <p:spTgt spid="485"/>
                                        </p:tgtEl>
                                        <p:attrNameLst>
                                          <p:attrName>ppt_x</p:attrName>
                                        </p:attrNameLst>
                                      </p:cBhvr>
                                      <p:tavLst>
                                        <p:tav tm="0">
                                          <p:val>
                                            <p:strVal val="#ppt_x"/>
                                          </p:val>
                                        </p:tav>
                                        <p:tav tm="100000">
                                          <p:val>
                                            <p:strVal val="#ppt_x"/>
                                          </p:val>
                                        </p:tav>
                                      </p:tavLst>
                                    </p:anim>
                                    <p:anim calcmode="lin" valueType="num">
                                      <p:cBhvr>
                                        <p:cTn id="20" dur="500" fill="hold"/>
                                        <p:tgtEl>
                                          <p:spTgt spid="4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5" grpId="1" animBg="1" advAuto="0"/>
      <p:bldP spid="480" grpId="3" animBg="1" advAuto="0"/>
      <p:bldP spid="483" grpId="2" animBg="1" advAuto="0"/>
      <p:bldP spid="485" grpId="4" animBg="1" advAuto="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QUESTION 21"/>
          <p:cNvSpPr txBox="1">
            <a:spLocks noGrp="1"/>
          </p:cNvSpPr>
          <p:nvPr>
            <p:ph type="title" idx="4294967295"/>
          </p:nvPr>
        </p:nvSpPr>
        <p:spPr>
          <a:xfrm>
            <a:off x="457200" y="274637"/>
            <a:ext cx="3186834" cy="588502"/>
          </a:xfrm>
          <a:prstGeom prst="rect">
            <a:avLst/>
          </a:prstGeom>
        </p:spPr>
        <p:txBody>
          <a:bodyPr>
            <a:normAutofit fontScale="90000"/>
          </a:bodyPr>
          <a:lstStyle/>
          <a:p>
            <a:pPr defTabSz="768095">
              <a:defRPr sz="2267">
                <a:solidFill>
                  <a:srgbClr val="0070C0"/>
                </a:solidFill>
              </a:defRPr>
            </a:pPr>
            <a:r>
              <a:rPr dirty="0"/>
              <a:t>QUESTION 2</a:t>
            </a:r>
            <a:r>
              <a:rPr lang="en-CA" dirty="0"/>
              <a:t>2</a:t>
            </a:r>
            <a:r>
              <a:rPr dirty="0"/>
              <a:t> </a:t>
            </a:r>
            <a:br>
              <a:rPr dirty="0"/>
            </a:br>
            <a:endParaRPr dirty="0"/>
          </a:p>
        </p:txBody>
      </p:sp>
      <p:sp>
        <p:nvSpPr>
          <p:cNvPr id="488" name="Eg. Special Q2 provided for Sierra Leone is: Is the person from a minority ethnic group?"/>
          <p:cNvSpPr txBox="1">
            <a:spLocks noGrp="1"/>
          </p:cNvSpPr>
          <p:nvPr>
            <p:ph type="body" sz="quarter" idx="4294967295"/>
          </p:nvPr>
        </p:nvSpPr>
        <p:spPr>
          <a:xfrm>
            <a:off x="273049" y="863139"/>
            <a:ext cx="3597275" cy="892176"/>
          </a:xfrm>
          <a:prstGeom prst="rect">
            <a:avLst/>
          </a:prstGeom>
        </p:spPr>
        <p:txBody>
          <a:bodyPr>
            <a:normAutofit lnSpcReduction="10000"/>
          </a:bodyPr>
          <a:lstStyle>
            <a:lvl1pPr marL="267588" indent="-267588" defTabSz="896111">
              <a:spcBef>
                <a:spcPts val="500"/>
              </a:spcBef>
              <a:buChar char="○"/>
              <a:defRPr sz="1764"/>
            </a:lvl1pPr>
          </a:lstStyle>
          <a:p>
            <a:r>
              <a:rPr dirty="0" err="1"/>
              <a:t>Eg.</a:t>
            </a:r>
            <a:r>
              <a:rPr dirty="0"/>
              <a:t> Special Q2 </a:t>
            </a:r>
            <a:r>
              <a:rPr lang="en-CA" dirty="0"/>
              <a:t>Is the person referred to as an immigrant or refugee</a:t>
            </a:r>
            <a:r>
              <a:rPr dirty="0"/>
              <a:t>?</a:t>
            </a:r>
          </a:p>
        </p:txBody>
      </p:sp>
      <p:pic>
        <p:nvPicPr>
          <p:cNvPr id="491" name="image.png" descr="image.png"/>
          <p:cNvPicPr>
            <a:picLocks noChangeAspect="1"/>
          </p:cNvPicPr>
          <p:nvPr/>
        </p:nvPicPr>
        <p:blipFill>
          <a:blip r:embed="rId2"/>
          <a:stretch>
            <a:fillRect/>
          </a:stretch>
        </p:blipFill>
        <p:spPr>
          <a:xfrm>
            <a:off x="457200" y="1807367"/>
            <a:ext cx="1287463" cy="401638"/>
          </a:xfrm>
          <a:prstGeom prst="rect">
            <a:avLst/>
          </a:prstGeom>
          <a:ln w="12700">
            <a:miter lim="400000"/>
          </a:ln>
        </p:spPr>
      </p:pic>
      <p:pic>
        <p:nvPicPr>
          <p:cNvPr id="492" name="image.png" descr="image.png"/>
          <p:cNvPicPr>
            <a:picLocks noChangeAspect="1"/>
          </p:cNvPicPr>
          <p:nvPr/>
        </p:nvPicPr>
        <p:blipFill>
          <a:blip r:embed="rId3"/>
          <a:stretch>
            <a:fillRect/>
          </a:stretch>
        </p:blipFill>
        <p:spPr>
          <a:xfrm>
            <a:off x="1782570" y="1738959"/>
            <a:ext cx="1035051" cy="311151"/>
          </a:xfrm>
          <a:prstGeom prst="rect">
            <a:avLst/>
          </a:prstGeom>
          <a:ln w="12700">
            <a:solidFill>
              <a:srgbClr val="FF0000"/>
            </a:solidFill>
            <a:miter lim="400000"/>
          </a:ln>
        </p:spPr>
      </p:pic>
      <p:pic>
        <p:nvPicPr>
          <p:cNvPr id="493" name="image.png" descr="image.png"/>
          <p:cNvPicPr>
            <a:picLocks noChangeAspect="1"/>
          </p:cNvPicPr>
          <p:nvPr/>
        </p:nvPicPr>
        <p:blipFill>
          <a:blip r:embed="rId4"/>
          <a:stretch>
            <a:fillRect/>
          </a:stretch>
        </p:blipFill>
        <p:spPr>
          <a:xfrm>
            <a:off x="1782570" y="1755315"/>
            <a:ext cx="1570038" cy="393701"/>
          </a:xfrm>
          <a:prstGeom prst="rect">
            <a:avLst/>
          </a:prstGeom>
          <a:ln w="12700">
            <a:miter lim="400000"/>
          </a:ln>
        </p:spPr>
      </p:pic>
      <p:grpSp>
        <p:nvGrpSpPr>
          <p:cNvPr id="496" name="Group"/>
          <p:cNvGrpSpPr/>
          <p:nvPr/>
        </p:nvGrpSpPr>
        <p:grpSpPr>
          <a:xfrm>
            <a:off x="4436723" y="6029959"/>
            <a:ext cx="3240089" cy="828041"/>
            <a:chOff x="0" y="0"/>
            <a:chExt cx="3240087" cy="828039"/>
          </a:xfrm>
        </p:grpSpPr>
        <p:sp>
          <p:nvSpPr>
            <p:cNvPr id="494" name="Rectangle"/>
            <p:cNvSpPr/>
            <p:nvPr/>
          </p:nvSpPr>
          <p:spPr>
            <a:xfrm>
              <a:off x="0" y="0"/>
              <a:ext cx="3240088" cy="720725"/>
            </a:xfrm>
            <a:prstGeom prst="rect">
              <a:avLst/>
            </a:prstGeom>
            <a:solidFill>
              <a:srgbClr val="F3EAE2"/>
            </a:solidFill>
            <a:ln w="25400" cap="flat">
              <a:solidFill>
                <a:srgbClr val="0070C0"/>
              </a:solidFill>
              <a:prstDash val="solid"/>
              <a:round/>
            </a:ln>
            <a:effectLst/>
          </p:spPr>
          <p:txBody>
            <a:bodyPr wrap="square" lIns="45719" tIns="45719" rIns="45719" bIns="45719" numCol="1" anchor="t">
              <a:noAutofit/>
            </a:bodyPr>
            <a:lstStyle/>
            <a:p>
              <a:pPr algn="ctr">
                <a:spcBef>
                  <a:spcPts val="600"/>
                </a:spcBef>
                <a:defRPr sz="1400"/>
              </a:pPr>
              <a:endParaRPr/>
            </a:p>
          </p:txBody>
        </p:sp>
        <p:sp>
          <p:nvSpPr>
            <p:cNvPr id="495" name="No. It’s not mentioned in the text or visible in the images."/>
            <p:cNvSpPr txBox="1"/>
            <p:nvPr/>
          </p:nvSpPr>
          <p:spPr>
            <a:xfrm>
              <a:off x="58419" y="12700"/>
              <a:ext cx="3123249" cy="8153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spcBef>
                  <a:spcPts val="600"/>
                </a:spcBef>
                <a:defRPr sz="1400"/>
              </a:lvl1pPr>
            </a:lstStyle>
            <a:p>
              <a:r>
                <a:rPr dirty="0"/>
                <a:t>No. It’s not mentioned in the text or visible in the images.</a:t>
              </a:r>
            </a:p>
          </p:txBody>
        </p:sp>
      </p:grpSp>
      <p:pic>
        <p:nvPicPr>
          <p:cNvPr id="498" name="image.png" descr="image.png"/>
          <p:cNvPicPr>
            <a:picLocks noChangeAspect="1"/>
          </p:cNvPicPr>
          <p:nvPr/>
        </p:nvPicPr>
        <p:blipFill>
          <a:blip r:embed="rId5"/>
          <a:stretch>
            <a:fillRect/>
          </a:stretch>
        </p:blipFill>
        <p:spPr>
          <a:xfrm>
            <a:off x="3216996" y="6373826"/>
            <a:ext cx="427038" cy="484174"/>
          </a:xfrm>
          <a:prstGeom prst="rect">
            <a:avLst/>
          </a:prstGeom>
          <a:ln w="12700">
            <a:miter lim="400000"/>
          </a:ln>
        </p:spPr>
      </p:pic>
      <p:pic>
        <p:nvPicPr>
          <p:cNvPr id="2" name="Picture 1">
            <a:extLst>
              <a:ext uri="{FF2B5EF4-FFF2-40B4-BE49-F238E27FC236}">
                <a16:creationId xmlns:a16="http://schemas.microsoft.com/office/drawing/2014/main" id="{8B3E3A1B-E6DD-3F98-1D80-E60F6E832A85}"/>
              </a:ext>
            </a:extLst>
          </p:cNvPr>
          <p:cNvPicPr>
            <a:picLocks noChangeAspect="1"/>
          </p:cNvPicPr>
          <p:nvPr/>
        </p:nvPicPr>
        <p:blipFill>
          <a:blip r:embed="rId6"/>
          <a:stretch>
            <a:fillRect/>
          </a:stretch>
        </p:blipFill>
        <p:spPr>
          <a:xfrm>
            <a:off x="660904" y="2330592"/>
            <a:ext cx="3123250" cy="4128521"/>
          </a:xfrm>
          <a:prstGeom prst="rect">
            <a:avLst/>
          </a:prstGeom>
        </p:spPr>
      </p:pic>
      <p:pic>
        <p:nvPicPr>
          <p:cNvPr id="3" name="Picture 2">
            <a:extLst>
              <a:ext uri="{FF2B5EF4-FFF2-40B4-BE49-F238E27FC236}">
                <a16:creationId xmlns:a16="http://schemas.microsoft.com/office/drawing/2014/main" id="{1ABA6B76-9A54-95F8-B690-B8FCD090D5C9}"/>
              </a:ext>
            </a:extLst>
          </p:cNvPr>
          <p:cNvPicPr>
            <a:picLocks noChangeAspect="1"/>
          </p:cNvPicPr>
          <p:nvPr/>
        </p:nvPicPr>
        <p:blipFill>
          <a:blip r:embed="rId7"/>
          <a:stretch>
            <a:fillRect/>
          </a:stretch>
        </p:blipFill>
        <p:spPr>
          <a:xfrm>
            <a:off x="4361901" y="248976"/>
            <a:ext cx="4279180" cy="597980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4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49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4" nodeType="clickEffect">
                                  <p:stCondLst>
                                    <p:cond delay="0"/>
                                  </p:stCondLst>
                                  <p:iterate>
                                    <p:tmAbs val="0"/>
                                  </p:iterate>
                                  <p:childTnLst>
                                    <p:set>
                                      <p:cBhvr>
                                        <p:cTn id="18" fill="hold"/>
                                        <p:tgtEl>
                                          <p:spTgt spid="498"/>
                                        </p:tgtEl>
                                        <p:attrNameLst>
                                          <p:attrName>style.visibility</p:attrName>
                                        </p:attrNameLst>
                                      </p:cBhvr>
                                      <p:to>
                                        <p:strVal val="visible"/>
                                      </p:to>
                                    </p:set>
                                    <p:anim calcmode="lin" valueType="num">
                                      <p:cBhvr>
                                        <p:cTn id="19" dur="500" fill="hold"/>
                                        <p:tgtEl>
                                          <p:spTgt spid="498"/>
                                        </p:tgtEl>
                                        <p:attrNameLst>
                                          <p:attrName>ppt_x</p:attrName>
                                        </p:attrNameLst>
                                      </p:cBhvr>
                                      <p:tavLst>
                                        <p:tav tm="0">
                                          <p:val>
                                            <p:strVal val="#ppt_x"/>
                                          </p:val>
                                        </p:tav>
                                        <p:tav tm="100000">
                                          <p:val>
                                            <p:strVal val="#ppt_x"/>
                                          </p:val>
                                        </p:tav>
                                      </p:tavLst>
                                    </p:anim>
                                    <p:anim calcmode="lin" valueType="num">
                                      <p:cBhvr>
                                        <p:cTn id="20" dur="500" fill="hold"/>
                                        <p:tgtEl>
                                          <p:spTgt spid="4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8" grpId="1" animBg="1" advAuto="0"/>
      <p:bldP spid="492" grpId="3" animBg="1" advAuto="0"/>
      <p:bldP spid="496" grpId="2" animBg="1" advAuto="0"/>
      <p:bldP spid="498" grpId="4" animBg="1" advAuto="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 name="QUESTION 22"/>
          <p:cNvSpPr txBox="1">
            <a:spLocks noGrp="1"/>
          </p:cNvSpPr>
          <p:nvPr>
            <p:ph type="title" idx="4294967295"/>
          </p:nvPr>
        </p:nvSpPr>
        <p:spPr>
          <a:xfrm>
            <a:off x="395288" y="303212"/>
            <a:ext cx="1759438" cy="508001"/>
          </a:xfrm>
          <a:prstGeom prst="rect">
            <a:avLst/>
          </a:prstGeom>
        </p:spPr>
        <p:txBody>
          <a:bodyPr>
            <a:normAutofit/>
          </a:bodyPr>
          <a:lstStyle/>
          <a:p>
            <a:pPr defTabSz="457200">
              <a:spcBef>
                <a:spcPts val="300"/>
              </a:spcBef>
              <a:defRPr sz="1350">
                <a:solidFill>
                  <a:srgbClr val="0070C0"/>
                </a:solidFill>
              </a:defRPr>
            </a:pPr>
            <a:r>
              <a:rPr dirty="0"/>
              <a:t>QUESTION 2</a:t>
            </a:r>
            <a:r>
              <a:rPr lang="en-CA" dirty="0"/>
              <a:t>3</a:t>
            </a:r>
            <a:r>
              <a:rPr dirty="0"/>
              <a:t> </a:t>
            </a:r>
            <a:br>
              <a:rPr dirty="0"/>
            </a:br>
            <a:endParaRPr dirty="0"/>
          </a:p>
        </p:txBody>
      </p:sp>
      <p:sp>
        <p:nvSpPr>
          <p:cNvPr id="501" name="Eg. Special Q3 provided for Sierra Leone is: Is the person from a rural area?"/>
          <p:cNvSpPr txBox="1">
            <a:spLocks noGrp="1"/>
          </p:cNvSpPr>
          <p:nvPr>
            <p:ph type="body" sz="quarter" idx="4294967295"/>
          </p:nvPr>
        </p:nvSpPr>
        <p:spPr>
          <a:xfrm>
            <a:off x="279400" y="931862"/>
            <a:ext cx="3529013" cy="922338"/>
          </a:xfrm>
          <a:prstGeom prst="rect">
            <a:avLst/>
          </a:prstGeom>
        </p:spPr>
        <p:txBody>
          <a:bodyPr>
            <a:normAutofit/>
          </a:bodyPr>
          <a:lstStyle>
            <a:lvl1pPr>
              <a:buChar char="○"/>
              <a:defRPr sz="1800"/>
            </a:lvl1pPr>
          </a:lstStyle>
          <a:p>
            <a:r>
              <a:rPr dirty="0" err="1"/>
              <a:t>Eg.</a:t>
            </a:r>
            <a:r>
              <a:rPr dirty="0"/>
              <a:t> Special Q3 Is the person </a:t>
            </a:r>
            <a:r>
              <a:rPr lang="en-CA" dirty="0"/>
              <a:t>identified as part of the LGBTQIA+ community</a:t>
            </a:r>
            <a:r>
              <a:rPr dirty="0"/>
              <a:t>?</a:t>
            </a:r>
          </a:p>
        </p:txBody>
      </p:sp>
      <p:pic>
        <p:nvPicPr>
          <p:cNvPr id="504" name="image.png" descr="image.png"/>
          <p:cNvPicPr>
            <a:picLocks noChangeAspect="1"/>
          </p:cNvPicPr>
          <p:nvPr/>
        </p:nvPicPr>
        <p:blipFill>
          <a:blip r:embed="rId2"/>
          <a:stretch>
            <a:fillRect/>
          </a:stretch>
        </p:blipFill>
        <p:spPr>
          <a:xfrm>
            <a:off x="755650" y="2027237"/>
            <a:ext cx="1292225" cy="403226"/>
          </a:xfrm>
          <a:prstGeom prst="rect">
            <a:avLst/>
          </a:prstGeom>
          <a:ln w="12700">
            <a:miter lim="400000"/>
          </a:ln>
        </p:spPr>
      </p:pic>
      <p:pic>
        <p:nvPicPr>
          <p:cNvPr id="505" name="image.png" descr="image.png"/>
          <p:cNvPicPr>
            <a:picLocks noChangeAspect="1"/>
          </p:cNvPicPr>
          <p:nvPr/>
        </p:nvPicPr>
        <p:blipFill>
          <a:blip r:embed="rId3"/>
          <a:stretch>
            <a:fillRect/>
          </a:stretch>
        </p:blipFill>
        <p:spPr>
          <a:xfrm>
            <a:off x="2154726" y="2075647"/>
            <a:ext cx="1106786" cy="296880"/>
          </a:xfrm>
          <a:prstGeom prst="rect">
            <a:avLst/>
          </a:prstGeom>
          <a:ln w="12700">
            <a:solidFill>
              <a:srgbClr val="FF0000"/>
            </a:solidFill>
            <a:miter lim="400000"/>
          </a:ln>
        </p:spPr>
      </p:pic>
      <p:pic>
        <p:nvPicPr>
          <p:cNvPr id="506" name="image.png" descr="image.png"/>
          <p:cNvPicPr>
            <a:picLocks noChangeAspect="1"/>
          </p:cNvPicPr>
          <p:nvPr/>
        </p:nvPicPr>
        <p:blipFill>
          <a:blip r:embed="rId4"/>
          <a:stretch>
            <a:fillRect/>
          </a:stretch>
        </p:blipFill>
        <p:spPr>
          <a:xfrm>
            <a:off x="2228850" y="2014537"/>
            <a:ext cx="1579563" cy="396876"/>
          </a:xfrm>
          <a:prstGeom prst="rect">
            <a:avLst/>
          </a:prstGeom>
          <a:ln w="12700">
            <a:miter lim="400000"/>
          </a:ln>
        </p:spPr>
      </p:pic>
      <p:grpSp>
        <p:nvGrpSpPr>
          <p:cNvPr id="509" name="Group"/>
          <p:cNvGrpSpPr/>
          <p:nvPr/>
        </p:nvGrpSpPr>
        <p:grpSpPr>
          <a:xfrm>
            <a:off x="6490814" y="6221523"/>
            <a:ext cx="1194485" cy="622599"/>
            <a:chOff x="-1" y="0"/>
            <a:chExt cx="3240089" cy="720725"/>
          </a:xfrm>
        </p:grpSpPr>
        <p:sp>
          <p:nvSpPr>
            <p:cNvPr id="507" name="Rectangle"/>
            <p:cNvSpPr/>
            <p:nvPr/>
          </p:nvSpPr>
          <p:spPr>
            <a:xfrm>
              <a:off x="-1" y="0"/>
              <a:ext cx="3240089" cy="720725"/>
            </a:xfrm>
            <a:prstGeom prst="rect">
              <a:avLst/>
            </a:prstGeom>
            <a:solidFill>
              <a:srgbClr val="F3EAE2"/>
            </a:solidFill>
            <a:ln w="25400" cap="flat">
              <a:solidFill>
                <a:srgbClr val="0070C0"/>
              </a:solidFill>
              <a:prstDash val="solid"/>
              <a:round/>
            </a:ln>
            <a:effectLst/>
          </p:spPr>
          <p:txBody>
            <a:bodyPr wrap="square" lIns="45719" tIns="45719" rIns="45719" bIns="45719" numCol="1" anchor="t">
              <a:noAutofit/>
            </a:bodyPr>
            <a:lstStyle/>
            <a:p>
              <a:pPr algn="ctr">
                <a:spcBef>
                  <a:spcPts val="600"/>
                </a:spcBef>
                <a:defRPr sz="1400"/>
              </a:pPr>
              <a:endParaRPr/>
            </a:p>
          </p:txBody>
        </p:sp>
        <p:sp>
          <p:nvSpPr>
            <p:cNvPr id="508" name="Yes, Mabinty is from a rural area."/>
            <p:cNvSpPr txBox="1"/>
            <p:nvPr/>
          </p:nvSpPr>
          <p:spPr>
            <a:xfrm>
              <a:off x="58419" y="12700"/>
              <a:ext cx="3123249" cy="3077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spcBef>
                  <a:spcPts val="600"/>
                </a:spcBef>
                <a:defRPr sz="1400"/>
              </a:lvl1pPr>
            </a:lstStyle>
            <a:p>
              <a:r>
                <a:rPr lang="en-CA" dirty="0"/>
                <a:t>No</a:t>
              </a:r>
              <a:r>
                <a:rPr dirty="0"/>
                <a:t>.</a:t>
              </a:r>
              <a:r>
                <a:rPr lang="en-CA" dirty="0"/>
                <a:t> </a:t>
              </a:r>
              <a:endParaRPr dirty="0"/>
            </a:p>
          </p:txBody>
        </p:sp>
      </p:grpSp>
      <p:pic>
        <p:nvPicPr>
          <p:cNvPr id="511" name="image.png" descr="image.png"/>
          <p:cNvPicPr>
            <a:picLocks noChangeAspect="1"/>
          </p:cNvPicPr>
          <p:nvPr/>
        </p:nvPicPr>
        <p:blipFill>
          <a:blip r:embed="rId5"/>
          <a:stretch>
            <a:fillRect/>
          </a:stretch>
        </p:blipFill>
        <p:spPr>
          <a:xfrm>
            <a:off x="3404581" y="6387565"/>
            <a:ext cx="336550" cy="511176"/>
          </a:xfrm>
          <a:prstGeom prst="rect">
            <a:avLst/>
          </a:prstGeom>
          <a:ln w="12700">
            <a:miter lim="400000"/>
          </a:ln>
        </p:spPr>
      </p:pic>
      <p:pic>
        <p:nvPicPr>
          <p:cNvPr id="2" name="Picture 1">
            <a:extLst>
              <a:ext uri="{FF2B5EF4-FFF2-40B4-BE49-F238E27FC236}">
                <a16:creationId xmlns:a16="http://schemas.microsoft.com/office/drawing/2014/main" id="{8C49D93A-9BB6-5C67-B3CF-A06EFB963BBE}"/>
              </a:ext>
            </a:extLst>
          </p:cNvPr>
          <p:cNvPicPr>
            <a:picLocks noChangeAspect="1"/>
          </p:cNvPicPr>
          <p:nvPr/>
        </p:nvPicPr>
        <p:blipFill>
          <a:blip r:embed="rId6"/>
          <a:stretch>
            <a:fillRect/>
          </a:stretch>
        </p:blipFill>
        <p:spPr>
          <a:xfrm>
            <a:off x="471832" y="2464997"/>
            <a:ext cx="3240090" cy="4067826"/>
          </a:xfrm>
          <a:prstGeom prst="rect">
            <a:avLst/>
          </a:prstGeom>
        </p:spPr>
      </p:pic>
      <p:pic>
        <p:nvPicPr>
          <p:cNvPr id="3" name="Picture 2">
            <a:extLst>
              <a:ext uri="{FF2B5EF4-FFF2-40B4-BE49-F238E27FC236}">
                <a16:creationId xmlns:a16="http://schemas.microsoft.com/office/drawing/2014/main" id="{313CAA45-BE4A-71F0-BC53-3D1E310298E7}"/>
              </a:ext>
            </a:extLst>
          </p:cNvPr>
          <p:cNvPicPr>
            <a:picLocks noChangeAspect="1"/>
          </p:cNvPicPr>
          <p:nvPr/>
        </p:nvPicPr>
        <p:blipFill>
          <a:blip r:embed="rId7"/>
          <a:stretch>
            <a:fillRect/>
          </a:stretch>
        </p:blipFill>
        <p:spPr>
          <a:xfrm>
            <a:off x="4191754" y="248976"/>
            <a:ext cx="4449327" cy="62175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5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5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50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4" nodeType="clickEffect">
                                  <p:stCondLst>
                                    <p:cond delay="0"/>
                                  </p:stCondLst>
                                  <p:iterate>
                                    <p:tmAbs val="0"/>
                                  </p:iterate>
                                  <p:childTnLst>
                                    <p:set>
                                      <p:cBhvr>
                                        <p:cTn id="18" fill="hold"/>
                                        <p:tgtEl>
                                          <p:spTgt spid="511"/>
                                        </p:tgtEl>
                                        <p:attrNameLst>
                                          <p:attrName>style.visibility</p:attrName>
                                        </p:attrNameLst>
                                      </p:cBhvr>
                                      <p:to>
                                        <p:strVal val="visible"/>
                                      </p:to>
                                    </p:set>
                                    <p:anim calcmode="lin" valueType="num">
                                      <p:cBhvr>
                                        <p:cTn id="19" dur="500" fill="hold"/>
                                        <p:tgtEl>
                                          <p:spTgt spid="511"/>
                                        </p:tgtEl>
                                        <p:attrNameLst>
                                          <p:attrName>ppt_x</p:attrName>
                                        </p:attrNameLst>
                                      </p:cBhvr>
                                      <p:tavLst>
                                        <p:tav tm="0">
                                          <p:val>
                                            <p:strVal val="#ppt_x"/>
                                          </p:val>
                                        </p:tav>
                                        <p:tav tm="100000">
                                          <p:val>
                                            <p:strVal val="#ppt_x"/>
                                          </p:val>
                                        </p:tav>
                                      </p:tavLst>
                                    </p:anim>
                                    <p:anim calcmode="lin" valueType="num">
                                      <p:cBhvr>
                                        <p:cTn id="20" dur="500" fill="hold"/>
                                        <p:tgtEl>
                                          <p:spTgt spid="5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 grpId="1" animBg="1" advAuto="0"/>
      <p:bldP spid="505" grpId="3" animBg="1" advAuto="0"/>
      <p:bldP spid="509" grpId="2" animBg="1" advAuto="0"/>
      <p:bldP spid="511" grpId="4" animBg="1" advAuto="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 name="Rounded Rectangle"/>
          <p:cNvSpPr/>
          <p:nvPr/>
        </p:nvSpPr>
        <p:spPr>
          <a:xfrm>
            <a:off x="453941" y="5692552"/>
            <a:ext cx="6700712" cy="71858"/>
          </a:xfrm>
          <a:prstGeom prst="roundRect">
            <a:avLst>
              <a:gd name="adj" fmla="val 16667"/>
            </a:avLst>
          </a:prstGeom>
          <a:solidFill>
            <a:srgbClr val="FF0000">
              <a:alpha val="0"/>
            </a:srgbClr>
          </a:solidFill>
          <a:ln w="25400">
            <a:solidFill>
              <a:srgbClr val="FF0000"/>
            </a:solidFill>
          </a:ln>
        </p:spPr>
        <p:txBody>
          <a:bodyPr lIns="45719" rIns="45719" anchor="ctr"/>
          <a:lstStyle/>
          <a:p>
            <a:pPr algn="ctr">
              <a:defRPr>
                <a:solidFill>
                  <a:srgbClr val="FFFFFF"/>
                </a:solidFill>
              </a:defRPr>
            </a:pPr>
            <a:endParaRPr/>
          </a:p>
        </p:txBody>
      </p:sp>
      <p:pic>
        <p:nvPicPr>
          <p:cNvPr id="3" name="Picture 2">
            <a:extLst>
              <a:ext uri="{FF2B5EF4-FFF2-40B4-BE49-F238E27FC236}">
                <a16:creationId xmlns:a16="http://schemas.microsoft.com/office/drawing/2014/main" id="{2ED61A0E-2F08-11EE-28F4-E886602DB35D}"/>
              </a:ext>
            </a:extLst>
          </p:cNvPr>
          <p:cNvPicPr>
            <a:picLocks noChangeAspect="1"/>
          </p:cNvPicPr>
          <p:nvPr/>
        </p:nvPicPr>
        <p:blipFill>
          <a:blip r:embed="rId2"/>
          <a:stretch>
            <a:fillRect/>
          </a:stretch>
        </p:blipFill>
        <p:spPr>
          <a:xfrm>
            <a:off x="453941" y="2476500"/>
            <a:ext cx="6700712" cy="3287910"/>
          </a:xfrm>
          <a:prstGeom prst="rect">
            <a:avLst/>
          </a:prstGeom>
        </p:spPr>
      </p:pic>
      <p:sp>
        <p:nvSpPr>
          <p:cNvPr id="4" name="Title 1">
            <a:extLst>
              <a:ext uri="{FF2B5EF4-FFF2-40B4-BE49-F238E27FC236}">
                <a16:creationId xmlns:a16="http://schemas.microsoft.com/office/drawing/2014/main" id="{1A675CAF-476A-68AA-EC1D-C160DEA92775}"/>
              </a:ext>
            </a:extLst>
          </p:cNvPr>
          <p:cNvSpPr txBox="1">
            <a:spLocks/>
          </p:cNvSpPr>
          <p:nvPr/>
        </p:nvSpPr>
        <p:spPr>
          <a:xfrm>
            <a:off x="233916" y="332656"/>
            <a:ext cx="8370532" cy="1516112"/>
          </a:xfrm>
          <a:prstGeom prst="rect">
            <a:avLst/>
          </a:prstGeom>
        </p:spPr>
        <p:txBody>
          <a:bodyPr>
            <a:noAutofit/>
          </a:bodyPr>
          <a:lstStyle>
            <a:lvl1pPr marL="0" marR="0" indent="0" algn="l" defTabSz="914400" rtl="0" latinLnBrk="0">
              <a:lnSpc>
                <a:spcPct val="100000"/>
              </a:lnSpc>
              <a:spcBef>
                <a:spcPts val="0"/>
              </a:spcBef>
              <a:spcAft>
                <a:spcPts val="0"/>
              </a:spcAft>
              <a:buClrTx/>
              <a:buSzTx/>
              <a:buFontTx/>
              <a:buNone/>
              <a:tabLst/>
              <a:defRPr sz="3000" b="0" i="0" u="none" strike="noStrike" cap="none" spc="0" baseline="0">
                <a:solidFill>
                  <a:srgbClr val="4E3B30"/>
                </a:solidFill>
                <a:uFillTx/>
                <a:latin typeface="Century Schoolbook"/>
                <a:ea typeface="Century Schoolbook"/>
                <a:cs typeface="Century Schoolbook"/>
                <a:sym typeface="Century Schoolbook"/>
              </a:defRPr>
            </a:lvl1pPr>
            <a:lvl2pPr marL="0" marR="0" indent="0" algn="l" defTabSz="914400" rtl="0" latinLnBrk="0">
              <a:lnSpc>
                <a:spcPct val="100000"/>
              </a:lnSpc>
              <a:spcBef>
                <a:spcPts val="0"/>
              </a:spcBef>
              <a:spcAft>
                <a:spcPts val="0"/>
              </a:spcAft>
              <a:buClrTx/>
              <a:buSzTx/>
              <a:buFontTx/>
              <a:buNone/>
              <a:tabLst/>
              <a:defRPr sz="3000" b="0" i="0" u="none" strike="noStrike" cap="none" spc="0" baseline="0">
                <a:solidFill>
                  <a:srgbClr val="4E3B30"/>
                </a:solidFill>
                <a:uFillTx/>
                <a:latin typeface="Century Schoolbook"/>
                <a:ea typeface="Century Schoolbook"/>
                <a:cs typeface="Century Schoolbook"/>
                <a:sym typeface="Century Schoolbook"/>
              </a:defRPr>
            </a:lvl2pPr>
            <a:lvl3pPr marL="0" marR="0" indent="0" algn="l" defTabSz="914400" rtl="0" latinLnBrk="0">
              <a:lnSpc>
                <a:spcPct val="100000"/>
              </a:lnSpc>
              <a:spcBef>
                <a:spcPts val="0"/>
              </a:spcBef>
              <a:spcAft>
                <a:spcPts val="0"/>
              </a:spcAft>
              <a:buClrTx/>
              <a:buSzTx/>
              <a:buFontTx/>
              <a:buNone/>
              <a:tabLst/>
              <a:defRPr sz="3000" b="0" i="0" u="none" strike="noStrike" cap="none" spc="0" baseline="0">
                <a:solidFill>
                  <a:srgbClr val="4E3B30"/>
                </a:solidFill>
                <a:uFillTx/>
                <a:latin typeface="Century Schoolbook"/>
                <a:ea typeface="Century Schoolbook"/>
                <a:cs typeface="Century Schoolbook"/>
                <a:sym typeface="Century Schoolbook"/>
              </a:defRPr>
            </a:lvl3pPr>
            <a:lvl4pPr marL="0" marR="0" indent="0" algn="l" defTabSz="914400" rtl="0" latinLnBrk="0">
              <a:lnSpc>
                <a:spcPct val="100000"/>
              </a:lnSpc>
              <a:spcBef>
                <a:spcPts val="0"/>
              </a:spcBef>
              <a:spcAft>
                <a:spcPts val="0"/>
              </a:spcAft>
              <a:buClrTx/>
              <a:buSzTx/>
              <a:buFontTx/>
              <a:buNone/>
              <a:tabLst/>
              <a:defRPr sz="3000" b="0" i="0" u="none" strike="noStrike" cap="none" spc="0" baseline="0">
                <a:solidFill>
                  <a:srgbClr val="4E3B30"/>
                </a:solidFill>
                <a:uFillTx/>
                <a:latin typeface="Century Schoolbook"/>
                <a:ea typeface="Century Schoolbook"/>
                <a:cs typeface="Century Schoolbook"/>
                <a:sym typeface="Century Schoolbook"/>
              </a:defRPr>
            </a:lvl4pPr>
            <a:lvl5pPr marL="0" marR="0" indent="0" algn="l" defTabSz="914400" rtl="0" latinLnBrk="0">
              <a:lnSpc>
                <a:spcPct val="100000"/>
              </a:lnSpc>
              <a:spcBef>
                <a:spcPts val="0"/>
              </a:spcBef>
              <a:spcAft>
                <a:spcPts val="0"/>
              </a:spcAft>
              <a:buClrTx/>
              <a:buSzTx/>
              <a:buFontTx/>
              <a:buNone/>
              <a:tabLst/>
              <a:defRPr sz="3000" b="0" i="0" u="none" strike="noStrike" cap="none" spc="0" baseline="0">
                <a:solidFill>
                  <a:srgbClr val="4E3B30"/>
                </a:solidFill>
                <a:uFillTx/>
                <a:latin typeface="Century Schoolbook"/>
                <a:ea typeface="Century Schoolbook"/>
                <a:cs typeface="Century Schoolbook"/>
                <a:sym typeface="Century Schoolbook"/>
              </a:defRPr>
            </a:lvl5pPr>
            <a:lvl6pPr marL="0" marR="0" indent="457200" algn="l" defTabSz="914400" rtl="0" latinLnBrk="0">
              <a:lnSpc>
                <a:spcPct val="100000"/>
              </a:lnSpc>
              <a:spcBef>
                <a:spcPts val="0"/>
              </a:spcBef>
              <a:spcAft>
                <a:spcPts val="0"/>
              </a:spcAft>
              <a:buClrTx/>
              <a:buSzTx/>
              <a:buFontTx/>
              <a:buNone/>
              <a:tabLst/>
              <a:defRPr sz="3000" b="0" i="0" u="none" strike="noStrike" cap="none" spc="0" baseline="0">
                <a:solidFill>
                  <a:srgbClr val="4E3B30"/>
                </a:solidFill>
                <a:uFillTx/>
                <a:latin typeface="Century Schoolbook"/>
                <a:ea typeface="Century Schoolbook"/>
                <a:cs typeface="Century Schoolbook"/>
                <a:sym typeface="Century Schoolbook"/>
              </a:defRPr>
            </a:lvl6pPr>
            <a:lvl7pPr marL="0" marR="0" indent="914400" algn="l" defTabSz="914400" rtl="0" latinLnBrk="0">
              <a:lnSpc>
                <a:spcPct val="100000"/>
              </a:lnSpc>
              <a:spcBef>
                <a:spcPts val="0"/>
              </a:spcBef>
              <a:spcAft>
                <a:spcPts val="0"/>
              </a:spcAft>
              <a:buClrTx/>
              <a:buSzTx/>
              <a:buFontTx/>
              <a:buNone/>
              <a:tabLst/>
              <a:defRPr sz="3000" b="0" i="0" u="none" strike="noStrike" cap="none" spc="0" baseline="0">
                <a:solidFill>
                  <a:srgbClr val="4E3B30"/>
                </a:solidFill>
                <a:uFillTx/>
                <a:latin typeface="Century Schoolbook"/>
                <a:ea typeface="Century Schoolbook"/>
                <a:cs typeface="Century Schoolbook"/>
                <a:sym typeface="Century Schoolbook"/>
              </a:defRPr>
            </a:lvl7pPr>
            <a:lvl8pPr marL="0" marR="0" indent="1371600" algn="l" defTabSz="914400" rtl="0" latinLnBrk="0">
              <a:lnSpc>
                <a:spcPct val="100000"/>
              </a:lnSpc>
              <a:spcBef>
                <a:spcPts val="0"/>
              </a:spcBef>
              <a:spcAft>
                <a:spcPts val="0"/>
              </a:spcAft>
              <a:buClrTx/>
              <a:buSzTx/>
              <a:buFontTx/>
              <a:buNone/>
              <a:tabLst/>
              <a:defRPr sz="3000" b="0" i="0" u="none" strike="noStrike" cap="none" spc="0" baseline="0">
                <a:solidFill>
                  <a:srgbClr val="4E3B30"/>
                </a:solidFill>
                <a:uFillTx/>
                <a:latin typeface="Century Schoolbook"/>
                <a:ea typeface="Century Schoolbook"/>
                <a:cs typeface="Century Schoolbook"/>
                <a:sym typeface="Century Schoolbook"/>
              </a:defRPr>
            </a:lvl8pPr>
            <a:lvl9pPr marL="0" marR="0" indent="1828800" algn="l" defTabSz="914400" rtl="0" latinLnBrk="0">
              <a:lnSpc>
                <a:spcPct val="100000"/>
              </a:lnSpc>
              <a:spcBef>
                <a:spcPts val="0"/>
              </a:spcBef>
              <a:spcAft>
                <a:spcPts val="0"/>
              </a:spcAft>
              <a:buClrTx/>
              <a:buSzTx/>
              <a:buFontTx/>
              <a:buNone/>
              <a:tabLst/>
              <a:defRPr sz="3000" b="0" i="0" u="none" strike="noStrike" cap="none" spc="0" baseline="0">
                <a:solidFill>
                  <a:srgbClr val="4E3B30"/>
                </a:solidFill>
                <a:uFillTx/>
                <a:latin typeface="Century Schoolbook"/>
                <a:ea typeface="Century Schoolbook"/>
                <a:cs typeface="Century Schoolbook"/>
                <a:sym typeface="Century Schoolbook"/>
              </a:defRPr>
            </a:lvl9pPr>
          </a:lstStyle>
          <a:p>
            <a:pPr hangingPunct="1">
              <a:defRPr/>
            </a:pPr>
            <a:r>
              <a:rPr lang="en-US" sz="3200" b="1" u="sng" dirty="0">
                <a:solidFill>
                  <a:schemeClr val="accent1">
                    <a:lumMod val="75000"/>
                  </a:schemeClr>
                </a:solidFill>
              </a:rPr>
              <a:t>Code all persons in the story</a:t>
            </a:r>
            <a:r>
              <a:rPr lang="en-US" sz="3200" b="1" dirty="0">
                <a:solidFill>
                  <a:schemeClr val="accent1">
                    <a:lumMod val="75000"/>
                  </a:schemeClr>
                </a:solidFill>
              </a:rPr>
              <a:t>. </a:t>
            </a:r>
            <a:br>
              <a:rPr lang="en-US" sz="3200" b="1" dirty="0">
                <a:solidFill>
                  <a:schemeClr val="accent1">
                    <a:lumMod val="75000"/>
                  </a:schemeClr>
                </a:solidFill>
              </a:rPr>
            </a:br>
            <a:r>
              <a:rPr lang="en-US" sz="3200" b="1" dirty="0">
                <a:solidFill>
                  <a:schemeClr val="accent1">
                    <a:lumMod val="75000"/>
                  </a:schemeClr>
                </a:solidFill>
              </a:rPr>
              <a:t>	- </a:t>
            </a:r>
            <a:r>
              <a:rPr lang="en-US" sz="2800" b="1" dirty="0">
                <a:solidFill>
                  <a:schemeClr val="tx2">
                    <a:lumMod val="50000"/>
                  </a:schemeClr>
                </a:solidFill>
              </a:rPr>
              <a:t>Use a new row for each person.</a:t>
            </a:r>
            <a:br>
              <a:rPr lang="en-US" sz="3200" b="1" dirty="0">
                <a:solidFill>
                  <a:schemeClr val="accent1">
                    <a:lumMod val="75000"/>
                  </a:schemeClr>
                </a:solidFill>
              </a:rPr>
            </a:br>
            <a:r>
              <a:rPr lang="en-US" sz="3200" b="1" dirty="0">
                <a:solidFill>
                  <a:schemeClr val="accent1">
                    <a:lumMod val="75000"/>
                  </a:schemeClr>
                </a:solidFill>
              </a:rPr>
              <a:t>	- </a:t>
            </a:r>
            <a:r>
              <a:rPr lang="en-US" sz="2600" b="1" dirty="0">
                <a:solidFill>
                  <a:schemeClr val="tx2">
                    <a:lumMod val="75000"/>
                  </a:schemeClr>
                </a:solidFill>
              </a:rPr>
              <a:t>And skip a line to code next story</a:t>
            </a:r>
            <a:r>
              <a:rPr lang="en-US" sz="2600" b="1" dirty="0">
                <a:solidFill>
                  <a:schemeClr val="accent1">
                    <a:lumMod val="75000"/>
                  </a:schemeClr>
                </a:solidFill>
              </a:rPr>
              <a:t>.</a:t>
            </a:r>
          </a:p>
        </p:txBody>
      </p:sp>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5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 grpId="1" animBg="1" advAuto="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 name="Section 5: Other"/>
          <p:cNvSpPr txBox="1">
            <a:spLocks noGrp="1"/>
          </p:cNvSpPr>
          <p:nvPr>
            <p:ph type="body" sz="quarter" idx="4294967295"/>
          </p:nvPr>
        </p:nvSpPr>
        <p:spPr>
          <a:xfrm>
            <a:off x="5100637" y="4005262"/>
            <a:ext cx="4008438" cy="1371601"/>
          </a:xfrm>
          <a:prstGeom prst="rect">
            <a:avLst/>
          </a:prstGeom>
        </p:spPr>
        <p:txBody>
          <a:bodyPr>
            <a:normAutofit/>
          </a:bodyPr>
          <a:lstStyle>
            <a:lvl1pPr marL="0" indent="0">
              <a:buSzTx/>
              <a:buFont typeface="Wingdings"/>
              <a:buNone/>
              <a:defRPr sz="1800" b="1">
                <a:solidFill>
                  <a:srgbClr val="4E3B30"/>
                </a:solidFill>
              </a:defRPr>
            </a:lvl1pPr>
          </a:lstStyle>
          <a:p>
            <a:r>
              <a:t>Section 5: Other</a:t>
            </a:r>
          </a:p>
        </p:txBody>
      </p:sp>
      <p:pic>
        <p:nvPicPr>
          <p:cNvPr id="722" name="image.png" descr="image.png"/>
          <p:cNvPicPr>
            <a:picLocks noChangeAspect="1"/>
          </p:cNvPicPr>
          <p:nvPr/>
        </p:nvPicPr>
        <p:blipFill>
          <a:blip r:embed="rId2"/>
          <a:stretch>
            <a:fillRect/>
          </a:stretch>
        </p:blipFill>
        <p:spPr>
          <a:xfrm>
            <a:off x="8172450" y="22225"/>
            <a:ext cx="936625" cy="131127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cover/>
      </p:transition>
    </mc:Choice>
    <mc:Fallback xmlns:a14="http://schemas.microsoft.com/office/drawing/2010/main" xmlns:m="http://schemas.openxmlformats.org/officeDocument/2006/math"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 name="QUESTION 24"/>
          <p:cNvSpPr txBox="1">
            <a:spLocks noGrp="1"/>
          </p:cNvSpPr>
          <p:nvPr>
            <p:ph type="title" idx="4294967295"/>
          </p:nvPr>
        </p:nvSpPr>
        <p:spPr>
          <a:xfrm>
            <a:off x="457200" y="-142876"/>
            <a:ext cx="3543300" cy="1143002"/>
          </a:xfrm>
          <a:prstGeom prst="rect">
            <a:avLst/>
          </a:prstGeom>
        </p:spPr>
        <p:txBody>
          <a:bodyPr>
            <a:normAutofit/>
          </a:bodyPr>
          <a:lstStyle>
            <a:lvl1pPr>
              <a:defRPr>
                <a:solidFill>
                  <a:srgbClr val="0070C0"/>
                </a:solidFill>
              </a:defRPr>
            </a:lvl1pPr>
          </a:lstStyle>
          <a:p>
            <a:r>
              <a:rPr dirty="0"/>
              <a:t>QUESTION 24</a:t>
            </a:r>
          </a:p>
        </p:txBody>
      </p:sp>
      <p:sp>
        <p:nvSpPr>
          <p:cNvPr id="736" name="Circle"/>
          <p:cNvSpPr/>
          <p:nvPr/>
        </p:nvSpPr>
        <p:spPr>
          <a:xfrm>
            <a:off x="500062" y="1296987"/>
            <a:ext cx="71439" cy="71439"/>
          </a:xfrm>
          <a:prstGeom prst="ellipse">
            <a:avLst/>
          </a:prstGeom>
          <a:solidFill>
            <a:schemeClr val="accent1"/>
          </a:solidFill>
          <a:ln w="25400">
            <a:solidFill>
              <a:srgbClr val="B0761F"/>
            </a:solidFill>
          </a:ln>
        </p:spPr>
        <p:txBody>
          <a:bodyPr lIns="45719" rIns="45719" anchor="ctr"/>
          <a:lstStyle/>
          <a:p>
            <a:pPr algn="ctr">
              <a:defRPr>
                <a:solidFill>
                  <a:srgbClr val="FFFFFF"/>
                </a:solidFill>
              </a:defRPr>
            </a:pPr>
            <a:endParaRPr/>
          </a:p>
        </p:txBody>
      </p:sp>
      <p:sp>
        <p:nvSpPr>
          <p:cNvPr id="737" name="Does this story warrant further analysis?…"/>
          <p:cNvSpPr txBox="1"/>
          <p:nvPr/>
        </p:nvSpPr>
        <p:spPr>
          <a:xfrm>
            <a:off x="617219" y="1154112"/>
            <a:ext cx="3194687" cy="1209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Does this story warrant further analysis?</a:t>
            </a:r>
          </a:p>
          <a:p>
            <a:endParaRPr/>
          </a:p>
          <a:p>
            <a:r>
              <a:t>Why or why not?</a:t>
            </a:r>
          </a:p>
        </p:txBody>
      </p:sp>
      <p:sp>
        <p:nvSpPr>
          <p:cNvPr id="738" name="1. Yes*"/>
          <p:cNvSpPr txBox="1"/>
          <p:nvPr/>
        </p:nvSpPr>
        <p:spPr>
          <a:xfrm>
            <a:off x="688657" y="2643187"/>
            <a:ext cx="3051811" cy="320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457200" indent="-590550">
              <a:defRPr sz="1500"/>
            </a:lvl1pPr>
          </a:lstStyle>
          <a:p>
            <a:r>
              <a:rPr dirty="0"/>
              <a:t>1. </a:t>
            </a:r>
            <a:r>
              <a:rPr lang="en-CA" dirty="0"/>
              <a:t>Yes</a:t>
            </a:r>
            <a:r>
              <a:rPr dirty="0"/>
              <a:t>*</a:t>
            </a:r>
          </a:p>
        </p:txBody>
      </p:sp>
      <p:sp>
        <p:nvSpPr>
          <p:cNvPr id="739" name="Rectangle"/>
          <p:cNvSpPr/>
          <p:nvPr/>
        </p:nvSpPr>
        <p:spPr>
          <a:xfrm>
            <a:off x="539750" y="2636837"/>
            <a:ext cx="1368425" cy="504826"/>
          </a:xfrm>
          <a:prstGeom prst="rect">
            <a:avLst/>
          </a:prstGeom>
          <a:ln w="25400">
            <a:solidFill>
              <a:srgbClr val="0070C0"/>
            </a:solidFill>
          </a:ln>
        </p:spPr>
        <p:txBody>
          <a:bodyPr lIns="45719" rIns="45719" anchor="ctr"/>
          <a:lstStyle/>
          <a:p>
            <a:pPr algn="ctr">
              <a:defRPr>
                <a:solidFill>
                  <a:srgbClr val="FFFFFF"/>
                </a:solidFill>
              </a:defRPr>
            </a:pPr>
            <a:endParaRPr/>
          </a:p>
        </p:txBody>
      </p:sp>
      <p:grpSp>
        <p:nvGrpSpPr>
          <p:cNvPr id="743" name="Group"/>
          <p:cNvGrpSpPr/>
          <p:nvPr/>
        </p:nvGrpSpPr>
        <p:grpSpPr>
          <a:xfrm>
            <a:off x="555601" y="3439964"/>
            <a:ext cx="2246248" cy="2876362"/>
            <a:chOff x="0" y="0"/>
            <a:chExt cx="3286125" cy="2376488"/>
          </a:xfrm>
        </p:grpSpPr>
        <p:sp>
          <p:nvSpPr>
            <p:cNvPr id="741" name="Rectangle"/>
            <p:cNvSpPr/>
            <p:nvPr/>
          </p:nvSpPr>
          <p:spPr>
            <a:xfrm>
              <a:off x="0" y="0"/>
              <a:ext cx="3286125" cy="2376488"/>
            </a:xfrm>
            <a:prstGeom prst="rect">
              <a:avLst/>
            </a:prstGeom>
            <a:solidFill>
              <a:srgbClr val="F3EAE2"/>
            </a:solidFill>
            <a:ln w="25400" cap="flat">
              <a:solidFill>
                <a:srgbClr val="0070C0"/>
              </a:solidFill>
              <a:prstDash val="solid"/>
              <a:round/>
            </a:ln>
            <a:effectLst/>
          </p:spPr>
          <p:txBody>
            <a:bodyPr wrap="square" lIns="45719" tIns="45719" rIns="45719" bIns="45719" numCol="1" anchor="t">
              <a:noAutofit/>
            </a:bodyPr>
            <a:lstStyle/>
            <a:p>
              <a:pPr algn="ctr">
                <a:lnSpc>
                  <a:spcPct val="80000"/>
                </a:lnSpc>
                <a:defRPr sz="1300"/>
              </a:pPr>
              <a:endParaRPr/>
            </a:p>
          </p:txBody>
        </p:sp>
        <p:sp>
          <p:nvSpPr>
            <p:cNvPr id="742" name="This is a short story of a woman’s personal experience during the Ebola crisis. Further analysis of this and other related stories may reveal whether there are differences, however nuanced, in the portrayal of people affected or impacted by grave illness"/>
            <p:cNvSpPr txBox="1"/>
            <p:nvPr/>
          </p:nvSpPr>
          <p:spPr>
            <a:xfrm>
              <a:off x="58420" y="12700"/>
              <a:ext cx="3169287" cy="23242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lgn="ctr">
                <a:lnSpc>
                  <a:spcPct val="80000"/>
                </a:lnSpc>
                <a:defRPr sz="1300"/>
              </a:pPr>
              <a:r>
                <a:rPr dirty="0"/>
                <a:t>This </a:t>
              </a:r>
              <a:r>
                <a:rPr lang="en-CA" dirty="0"/>
                <a:t>story can be seen as the representation of </a:t>
              </a:r>
              <a:r>
                <a:rPr lang="en-CA" b="1" dirty="0"/>
                <a:t>women in positions of power</a:t>
              </a:r>
              <a:r>
                <a:rPr lang="en-CA" dirty="0"/>
                <a:t>. Therefore, further analysis of this news item and other news items like this one that depict women in positions of power, may be interest. </a:t>
              </a:r>
              <a:endParaRPr dirty="0"/>
            </a:p>
            <a:p>
              <a:pPr algn="ctr">
                <a:lnSpc>
                  <a:spcPct val="80000"/>
                </a:lnSpc>
                <a:defRPr sz="1300"/>
              </a:pPr>
              <a:endParaRPr dirty="0"/>
            </a:p>
            <a:p>
              <a:pPr algn="ctr">
                <a:lnSpc>
                  <a:spcPct val="80000"/>
                </a:lnSpc>
                <a:defRPr sz="1300" i="1"/>
              </a:pPr>
              <a:r>
                <a:rPr dirty="0"/>
                <a:t>*If your answer is ‘1’ (Yes), you will need to send a copy of the clipping to your national/regional coordinator.</a:t>
              </a:r>
            </a:p>
            <a:p>
              <a:pPr algn="ctr">
                <a:lnSpc>
                  <a:spcPct val="80000"/>
                </a:lnSpc>
                <a:defRPr sz="1300" i="1"/>
              </a:pPr>
              <a:r>
                <a:rPr dirty="0"/>
                <a:t>Enter your comments in the comments column.</a:t>
              </a:r>
            </a:p>
          </p:txBody>
        </p:sp>
      </p:grpSp>
      <p:pic>
        <p:nvPicPr>
          <p:cNvPr id="745" name="image.png" descr="image.png"/>
          <p:cNvPicPr>
            <a:picLocks noChangeAspect="1"/>
          </p:cNvPicPr>
          <p:nvPr/>
        </p:nvPicPr>
        <p:blipFill>
          <a:blip r:embed="rId2"/>
          <a:stretch>
            <a:fillRect/>
          </a:stretch>
        </p:blipFill>
        <p:spPr>
          <a:xfrm>
            <a:off x="3074358" y="2159635"/>
            <a:ext cx="866776" cy="3076576"/>
          </a:xfrm>
          <a:prstGeom prst="rect">
            <a:avLst/>
          </a:prstGeom>
          <a:ln w="12700">
            <a:miter lim="400000"/>
          </a:ln>
        </p:spPr>
      </p:pic>
      <p:pic>
        <p:nvPicPr>
          <p:cNvPr id="746" name="image.png" descr="image.png"/>
          <p:cNvPicPr>
            <a:picLocks noChangeAspect="1"/>
          </p:cNvPicPr>
          <p:nvPr/>
        </p:nvPicPr>
        <p:blipFill>
          <a:blip r:embed="rId3"/>
          <a:stretch>
            <a:fillRect/>
          </a:stretch>
        </p:blipFill>
        <p:spPr>
          <a:xfrm>
            <a:off x="3232279" y="5173219"/>
            <a:ext cx="482600" cy="731838"/>
          </a:xfrm>
          <a:prstGeom prst="rect">
            <a:avLst/>
          </a:prstGeom>
          <a:ln w="12700">
            <a:miter lim="400000"/>
          </a:ln>
        </p:spPr>
      </p:pic>
      <p:pic>
        <p:nvPicPr>
          <p:cNvPr id="2" name="Picture 1">
            <a:extLst>
              <a:ext uri="{FF2B5EF4-FFF2-40B4-BE49-F238E27FC236}">
                <a16:creationId xmlns:a16="http://schemas.microsoft.com/office/drawing/2014/main" id="{ED9E9956-4219-FB0C-B230-EB2EEA9D64F9}"/>
              </a:ext>
            </a:extLst>
          </p:cNvPr>
          <p:cNvPicPr>
            <a:picLocks noChangeAspect="1"/>
          </p:cNvPicPr>
          <p:nvPr/>
        </p:nvPicPr>
        <p:blipFill>
          <a:blip r:embed="rId4"/>
          <a:stretch>
            <a:fillRect/>
          </a:stretch>
        </p:blipFill>
        <p:spPr>
          <a:xfrm>
            <a:off x="4191754" y="248976"/>
            <a:ext cx="4449327" cy="62175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iterate>
                                    <p:tmAbs val="0"/>
                                  </p:iterate>
                                  <p:childTnLst>
                                    <p:set>
                                      <p:cBhvr>
                                        <p:cTn id="6" fill="hold"/>
                                        <p:tgtEl>
                                          <p:spTgt spid="743"/>
                                        </p:tgtEl>
                                        <p:attrNameLst>
                                          <p:attrName>style.visibility</p:attrName>
                                        </p:attrNameLst>
                                      </p:cBhvr>
                                      <p:to>
                                        <p:strVal val="visible"/>
                                      </p:to>
                                    </p:set>
                                    <p:animEffect transition="in" filter="blinds(horizontal)">
                                      <p:cBhvr>
                                        <p:cTn id="7" dur="500"/>
                                        <p:tgtEl>
                                          <p:spTgt spid="74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2" nodeType="clickEffect">
                                  <p:stCondLst>
                                    <p:cond delay="0"/>
                                  </p:stCondLst>
                                  <p:iterate>
                                    <p:tmAbs val="0"/>
                                  </p:iterate>
                                  <p:childTnLst>
                                    <p:set>
                                      <p:cBhvr>
                                        <p:cTn id="11" fill="hold"/>
                                        <p:tgtEl>
                                          <p:spTgt spid="73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3" nodeType="clickEffect">
                                  <p:stCondLst>
                                    <p:cond delay="0"/>
                                  </p:stCondLst>
                                  <p:iterate>
                                    <p:tmAbs val="0"/>
                                  </p:iterate>
                                  <p:childTnLst>
                                    <p:set>
                                      <p:cBhvr>
                                        <p:cTn id="15" fill="hold"/>
                                        <p:tgtEl>
                                          <p:spTgt spid="746"/>
                                        </p:tgtEl>
                                        <p:attrNameLst>
                                          <p:attrName>style.visibility</p:attrName>
                                        </p:attrNameLst>
                                      </p:cBhvr>
                                      <p:to>
                                        <p:strVal val="visible"/>
                                      </p:to>
                                    </p:set>
                                    <p:anim calcmode="lin" valueType="num">
                                      <p:cBhvr>
                                        <p:cTn id="16" dur="500" fill="hold"/>
                                        <p:tgtEl>
                                          <p:spTgt spid="746"/>
                                        </p:tgtEl>
                                        <p:attrNameLst>
                                          <p:attrName>ppt_x</p:attrName>
                                        </p:attrNameLst>
                                      </p:cBhvr>
                                      <p:tavLst>
                                        <p:tav tm="0">
                                          <p:val>
                                            <p:strVal val="#ppt_x"/>
                                          </p:val>
                                        </p:tav>
                                        <p:tav tm="100000">
                                          <p:val>
                                            <p:strVal val="#ppt_x"/>
                                          </p:val>
                                        </p:tav>
                                      </p:tavLst>
                                    </p:anim>
                                    <p:anim calcmode="lin" valueType="num">
                                      <p:cBhvr>
                                        <p:cTn id="17" dur="500" fill="hold"/>
                                        <p:tgtEl>
                                          <p:spTgt spid="7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9" grpId="2" animBg="1" advAuto="0"/>
      <p:bldP spid="743" grpId="1" animBg="1" advAuto="0"/>
      <p:bldP spid="746" grpId="3"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GUIDELINES"/>
          <p:cNvSpPr txBox="1">
            <a:spLocks noGrp="1"/>
          </p:cNvSpPr>
          <p:nvPr>
            <p:ph type="title" idx="4294967295"/>
          </p:nvPr>
        </p:nvSpPr>
        <p:spPr>
          <a:xfrm>
            <a:off x="2555875" y="-1"/>
            <a:ext cx="3543300" cy="1143002"/>
          </a:xfrm>
          <a:prstGeom prst="rect">
            <a:avLst/>
          </a:prstGeom>
        </p:spPr>
        <p:txBody>
          <a:bodyPr>
            <a:normAutofit/>
          </a:bodyPr>
          <a:lstStyle>
            <a:lvl1pPr algn="ctr">
              <a:defRPr>
                <a:solidFill>
                  <a:srgbClr val="0070C0"/>
                </a:solidFill>
              </a:defRPr>
            </a:lvl1pPr>
          </a:lstStyle>
          <a:p>
            <a:r>
              <a:t>GUIDELINES</a:t>
            </a:r>
          </a:p>
        </p:txBody>
      </p:sp>
      <p:sp>
        <p:nvSpPr>
          <p:cNvPr id="138" name="In this tutorial we will carry out the full monitoring and therefore will use the coding grid and questions for the full monitoring.…"/>
          <p:cNvSpPr txBox="1"/>
          <p:nvPr/>
        </p:nvSpPr>
        <p:spPr>
          <a:xfrm>
            <a:off x="609282" y="1341437"/>
            <a:ext cx="7436486" cy="4917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85750" indent="-285750">
              <a:buSzPct val="100000"/>
              <a:buChar char="➢"/>
              <a:defRPr sz="1600" i="1"/>
            </a:pPr>
            <a:r>
              <a:t>In this tutorial we will carry out the </a:t>
            </a:r>
            <a:r>
              <a:rPr b="1">
                <a:solidFill>
                  <a:srgbClr val="FF00FF"/>
                </a:solidFill>
              </a:rPr>
              <a:t>full monitoring </a:t>
            </a:r>
            <a:r>
              <a:t>and therefore will use the coding grid and questions for the full monitoring.</a:t>
            </a:r>
          </a:p>
          <a:p>
            <a:pPr marL="285750" indent="-285750">
              <a:buSzPct val="100000"/>
              <a:buChar char="➢"/>
              <a:defRPr sz="1600" i="1"/>
            </a:pPr>
            <a:endParaRPr/>
          </a:p>
          <a:p>
            <a:pPr marL="285750" indent="-285750">
              <a:buSzPct val="100000"/>
              <a:buChar char="➢"/>
              <a:defRPr sz="1600" i="1"/>
            </a:pPr>
            <a:r>
              <a:t> If you are doing the </a:t>
            </a:r>
            <a:r>
              <a:rPr b="1">
                <a:solidFill>
                  <a:srgbClr val="C87D0E"/>
                </a:solidFill>
              </a:rPr>
              <a:t>short monitoring</a:t>
            </a:r>
            <a:r>
              <a:t>, make sure you select the short monitoring coding guide and grid</a:t>
            </a:r>
            <a:r>
              <a:rPr sz="1800" i="0"/>
              <a:t>.</a:t>
            </a:r>
          </a:p>
          <a:p>
            <a:pPr marL="285750" indent="-285750">
              <a:buSzPct val="100000"/>
              <a:buChar char="➢"/>
            </a:pPr>
            <a:endParaRPr sz="1800" i="0"/>
          </a:p>
          <a:p>
            <a:pPr marL="285750" indent="-285750">
              <a:buSzPct val="100000"/>
              <a:buChar char="➢"/>
            </a:pPr>
            <a:r>
              <a:t>In both cases:</a:t>
            </a:r>
          </a:p>
          <a:p>
            <a:pPr marL="285750" indent="-285750"/>
            <a:endParaRPr/>
          </a:p>
          <a:p>
            <a:pPr marL="742950" lvl="1" indent="-285750">
              <a:buSzPct val="100000"/>
              <a:buChar char="✓"/>
              <a:defRPr sz="1500"/>
            </a:pPr>
            <a:r>
              <a:t>Read the article on the next slide and then respond to the questions after the story. </a:t>
            </a:r>
          </a:p>
          <a:p>
            <a:pPr marL="742950" lvl="1" indent="-285750">
              <a:buSzPct val="100000"/>
              <a:buChar char="✓"/>
              <a:defRPr sz="1500"/>
            </a:pPr>
            <a:endParaRPr/>
          </a:p>
          <a:p>
            <a:pPr marL="742950" lvl="1" indent="-285750">
              <a:buSzPct val="100000"/>
              <a:buChar char="✓"/>
              <a:defRPr sz="1500"/>
            </a:pPr>
            <a:r>
              <a:t>After each question, the correct answer will be shown and an explanation will be given. </a:t>
            </a:r>
          </a:p>
          <a:p>
            <a:pPr marL="285750" lvl="1" indent="171450">
              <a:defRPr sz="1500"/>
            </a:pPr>
            <a:endParaRPr/>
          </a:p>
          <a:p>
            <a:pPr marL="742950" lvl="1" indent="-285750">
              <a:buSzPct val="100000"/>
              <a:buChar char="✓"/>
              <a:defRPr sz="1500"/>
            </a:pPr>
            <a:r>
              <a:t>The article will remain in the right hand pane for the duration of the quiz. </a:t>
            </a:r>
            <a:r>
              <a:rPr>
                <a:solidFill>
                  <a:srgbClr val="0070C0"/>
                </a:solidFill>
              </a:rPr>
              <a:t>Good luck!</a:t>
            </a:r>
          </a:p>
          <a:p>
            <a:pPr marL="285750" indent="-285750"/>
            <a:endParaRPr sz="1500">
              <a:solidFill>
                <a:srgbClr val="0070C0"/>
              </a:solidFill>
            </a:endParaRPr>
          </a:p>
          <a:p>
            <a:pPr marL="285750" indent="-285750"/>
            <a:endParaRPr sz="1500">
              <a:solidFill>
                <a:srgbClr val="0070C0"/>
              </a:solidFill>
            </a:endParaRPr>
          </a:p>
          <a:p>
            <a:pPr marL="285750" indent="-285750"/>
            <a:endParaRPr sz="1500">
              <a:solidFill>
                <a:srgbClr val="0070C0"/>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38">
                                            <p:txEl>
                                              <p:pRg st="4" end="4"/>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iterate>
                                    <p:tmAbs val="0"/>
                                  </p:iterate>
                                  <p:childTnLst>
                                    <p:set>
                                      <p:cBhvr>
                                        <p:cTn id="9" fill="hold"/>
                                        <p:tgtEl>
                                          <p:spTgt spid="138">
                                            <p:txEl>
                                              <p:pRg st="5" end="5"/>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1" nodeType="clickEffect">
                                  <p:stCondLst>
                                    <p:cond delay="0"/>
                                  </p:stCondLst>
                                  <p:iterate>
                                    <p:tmAbs val="0"/>
                                  </p:iterate>
                                  <p:childTnLst>
                                    <p:set>
                                      <p:cBhvr>
                                        <p:cTn id="13" fill="hold"/>
                                        <p:tgtEl>
                                          <p:spTgt spid="138">
                                            <p:txEl>
                                              <p:pRg st="6" end="6"/>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1" nodeType="afterEffect">
                                  <p:stCondLst>
                                    <p:cond delay="0"/>
                                  </p:stCondLst>
                                  <p:iterate>
                                    <p:tmAbs val="0"/>
                                  </p:iterate>
                                  <p:childTnLst>
                                    <p:set>
                                      <p:cBhvr>
                                        <p:cTn id="16" fill="hold"/>
                                        <p:tgtEl>
                                          <p:spTgt spid="138">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38">
                                            <p:txEl>
                                              <p:pRg st="8" end="8"/>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1" nodeType="afterEffect">
                                  <p:stCondLst>
                                    <p:cond delay="0"/>
                                  </p:stCondLst>
                                  <p:iterate>
                                    <p:tmAbs val="0"/>
                                  </p:iterate>
                                  <p:childTnLst>
                                    <p:set>
                                      <p:cBhvr>
                                        <p:cTn id="23" fill="hold"/>
                                        <p:tgtEl>
                                          <p:spTgt spid="138">
                                            <p:txEl>
                                              <p:pRg st="9" end="9"/>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1" nodeType="clickEffect">
                                  <p:stCondLst>
                                    <p:cond delay="0"/>
                                  </p:stCondLst>
                                  <p:iterate>
                                    <p:tmAbs val="0"/>
                                  </p:iterate>
                                  <p:childTnLst>
                                    <p:set>
                                      <p:cBhvr>
                                        <p:cTn id="27" fill="hold"/>
                                        <p:tgtEl>
                                          <p:spTgt spid="138">
                                            <p:txEl>
                                              <p:pRg st="10" end="10"/>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1" nodeType="clickEffect">
                                  <p:stCondLst>
                                    <p:cond delay="0"/>
                                  </p:stCondLst>
                                  <p:iterate>
                                    <p:tmAbs val="0"/>
                                  </p:iterate>
                                  <p:childTnLst>
                                    <p:set>
                                      <p:cBhvr>
                                        <p:cTn id="31" fill="hold"/>
                                        <p:tgtEl>
                                          <p:spTgt spid="138">
                                            <p:txEl>
                                              <p:pRg st="11" end="11"/>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1" nodeType="clickEffect">
                                  <p:stCondLst>
                                    <p:cond delay="0"/>
                                  </p:stCondLst>
                                  <p:iterate>
                                    <p:tmAbs val="0"/>
                                  </p:iterate>
                                  <p:childTnLst>
                                    <p:set>
                                      <p:cBhvr>
                                        <p:cTn id="35" fill="hold"/>
                                        <p:tgtEl>
                                          <p:spTgt spid="138">
                                            <p:txEl>
                                              <p:pRg st="12" end="12"/>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1" nodeType="clickEffect">
                                  <p:stCondLst>
                                    <p:cond delay="0"/>
                                  </p:stCondLst>
                                  <p:iterate>
                                    <p:tmAbs val="0"/>
                                  </p:iterate>
                                  <p:childTnLst>
                                    <p:set>
                                      <p:cBhvr>
                                        <p:cTn id="39" fill="hold"/>
                                        <p:tgtEl>
                                          <p:spTgt spid="138">
                                            <p:txEl>
                                              <p:pRg st="13" end="13"/>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1" nodeType="clickEffect">
                                  <p:stCondLst>
                                    <p:cond delay="0"/>
                                  </p:stCondLst>
                                  <p:iterate>
                                    <p:tmAbs val="0"/>
                                  </p:iterate>
                                  <p:childTnLst>
                                    <p:set>
                                      <p:cBhvr>
                                        <p:cTn id="43" fill="hold"/>
                                        <p:tgtEl>
                                          <p:spTgt spid="138">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1" build="p" bldLvl="5"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54BF72-1459-FFC0-CAB8-D6BA61451142}"/>
              </a:ext>
            </a:extLst>
          </p:cNvPr>
          <p:cNvPicPr>
            <a:picLocks noChangeAspect="1"/>
          </p:cNvPicPr>
          <p:nvPr/>
        </p:nvPicPr>
        <p:blipFill>
          <a:blip r:embed="rId2"/>
          <a:stretch>
            <a:fillRect/>
          </a:stretch>
        </p:blipFill>
        <p:spPr>
          <a:xfrm>
            <a:off x="1457608" y="396544"/>
            <a:ext cx="5893806" cy="64585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a14="http://schemas.microsoft.com/office/drawing/2010/main" xmlns:m="http://schemas.openxmlformats.org/officeDocument/2006/math"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BASIC INFORMATION"/>
          <p:cNvSpPr txBox="1">
            <a:spLocks noGrp="1"/>
          </p:cNvSpPr>
          <p:nvPr>
            <p:ph type="title" idx="4294967295"/>
          </p:nvPr>
        </p:nvSpPr>
        <p:spPr>
          <a:xfrm>
            <a:off x="264672" y="297954"/>
            <a:ext cx="3686176" cy="1082676"/>
          </a:xfrm>
          <a:prstGeom prst="rect">
            <a:avLst/>
          </a:prstGeom>
        </p:spPr>
        <p:txBody>
          <a:bodyPr>
            <a:normAutofit/>
          </a:bodyPr>
          <a:lstStyle/>
          <a:p>
            <a:pPr defTabSz="850391">
              <a:defRPr sz="2511">
                <a:solidFill>
                  <a:srgbClr val="0070C0"/>
                </a:solidFill>
              </a:defRPr>
            </a:pPr>
            <a:r>
              <a:rPr dirty="0"/>
              <a:t>BASIC INFORMATION</a:t>
            </a:r>
            <a:br>
              <a:rPr dirty="0"/>
            </a:br>
            <a:endParaRPr dirty="0"/>
          </a:p>
        </p:txBody>
      </p:sp>
      <p:sp>
        <p:nvSpPr>
          <p:cNvPr id="148" name="In the top right-hand corner of the Coding Sheet, enter:…"/>
          <p:cNvSpPr txBox="1">
            <a:spLocks noGrp="1"/>
          </p:cNvSpPr>
          <p:nvPr>
            <p:ph type="body" sz="quarter" idx="4294967295"/>
          </p:nvPr>
        </p:nvSpPr>
        <p:spPr>
          <a:xfrm>
            <a:off x="264672" y="1189080"/>
            <a:ext cx="3829050" cy="2900363"/>
          </a:xfrm>
          <a:prstGeom prst="rect">
            <a:avLst/>
          </a:prstGeom>
        </p:spPr>
        <p:txBody>
          <a:bodyPr>
            <a:normAutofit/>
          </a:bodyPr>
          <a:lstStyle/>
          <a:p>
            <a:pPr marL="0" indent="0">
              <a:buSzTx/>
              <a:buFont typeface="Wingdings"/>
              <a:buNone/>
              <a:defRPr sz="1800"/>
            </a:pPr>
            <a:r>
              <a:rPr dirty="0"/>
              <a:t>In the top right-hand corner of the Coding Sheet, enter:</a:t>
            </a:r>
          </a:p>
          <a:p>
            <a:pPr marL="0" indent="0">
              <a:buChar char="○"/>
              <a:defRPr sz="1800"/>
            </a:pPr>
            <a:r>
              <a:rPr dirty="0"/>
              <a:t>your monitor code </a:t>
            </a:r>
          </a:p>
          <a:p>
            <a:pPr marL="0" indent="0">
              <a:buChar char="○"/>
              <a:defRPr sz="1800"/>
            </a:pPr>
            <a:r>
              <a:rPr dirty="0"/>
              <a:t>your country code</a:t>
            </a:r>
          </a:p>
          <a:p>
            <a:pPr marL="0" indent="0">
              <a:buChar char="○"/>
              <a:defRPr sz="1800"/>
            </a:pPr>
            <a:r>
              <a:rPr dirty="0"/>
              <a:t>the name of the newspaper</a:t>
            </a:r>
          </a:p>
        </p:txBody>
      </p:sp>
      <p:pic>
        <p:nvPicPr>
          <p:cNvPr id="151" name="image.png" descr="image.png"/>
          <p:cNvPicPr>
            <a:picLocks noChangeAspect="1"/>
          </p:cNvPicPr>
          <p:nvPr/>
        </p:nvPicPr>
        <p:blipFill>
          <a:blip r:embed="rId2"/>
          <a:stretch>
            <a:fillRect/>
          </a:stretch>
        </p:blipFill>
        <p:spPr>
          <a:xfrm rot="15397720">
            <a:off x="2939678" y="3009506"/>
            <a:ext cx="358776" cy="549275"/>
          </a:xfrm>
          <a:prstGeom prst="rect">
            <a:avLst/>
          </a:prstGeom>
          <a:ln w="12700">
            <a:miter lim="400000"/>
          </a:ln>
        </p:spPr>
      </p:pic>
      <p:pic>
        <p:nvPicPr>
          <p:cNvPr id="2" name="Picture 1">
            <a:extLst>
              <a:ext uri="{FF2B5EF4-FFF2-40B4-BE49-F238E27FC236}">
                <a16:creationId xmlns:a16="http://schemas.microsoft.com/office/drawing/2014/main" id="{34AAF036-C17A-9111-C972-30A34D6A4181}"/>
              </a:ext>
            </a:extLst>
          </p:cNvPr>
          <p:cNvPicPr>
            <a:picLocks noChangeAspect="1"/>
          </p:cNvPicPr>
          <p:nvPr/>
        </p:nvPicPr>
        <p:blipFill>
          <a:blip r:embed="rId3"/>
          <a:stretch>
            <a:fillRect/>
          </a:stretch>
        </p:blipFill>
        <p:spPr>
          <a:xfrm>
            <a:off x="4091984" y="759067"/>
            <a:ext cx="4391299" cy="5160928"/>
          </a:xfrm>
          <a:prstGeom prst="rect">
            <a:avLst/>
          </a:prstGeom>
        </p:spPr>
      </p:pic>
      <p:pic>
        <p:nvPicPr>
          <p:cNvPr id="3" name="Picture 2">
            <a:extLst>
              <a:ext uri="{FF2B5EF4-FFF2-40B4-BE49-F238E27FC236}">
                <a16:creationId xmlns:a16="http://schemas.microsoft.com/office/drawing/2014/main" id="{83D754A9-1946-47E6-143E-BFA9325AD81F}"/>
              </a:ext>
            </a:extLst>
          </p:cNvPr>
          <p:cNvPicPr>
            <a:picLocks noChangeAspect="1"/>
          </p:cNvPicPr>
          <p:nvPr/>
        </p:nvPicPr>
        <p:blipFill>
          <a:blip r:embed="rId4"/>
          <a:stretch>
            <a:fillRect/>
          </a:stretch>
        </p:blipFill>
        <p:spPr>
          <a:xfrm>
            <a:off x="778502" y="3284144"/>
            <a:ext cx="1890749" cy="25019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148">
                                            <p:txEl>
                                              <p:pRg st="1" end="1"/>
                                            </p:txEl>
                                          </p:spTgt>
                                        </p:tgtEl>
                                        <p:attrNameLst>
                                          <p:attrName>style.visibility</p:attrName>
                                        </p:attrNameLst>
                                      </p:cBhvr>
                                      <p:to>
                                        <p:strVal val="visible"/>
                                      </p:to>
                                    </p:set>
                                    <p:animEffect transition="in" filter="fade">
                                      <p:cBhvr>
                                        <p:cTn id="7" dur="500"/>
                                        <p:tgtEl>
                                          <p:spTgt spid="14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1" nodeType="clickEffect">
                                  <p:stCondLst>
                                    <p:cond delay="0"/>
                                  </p:stCondLst>
                                  <p:iterate>
                                    <p:tmAbs val="0"/>
                                  </p:iterate>
                                  <p:childTnLst>
                                    <p:set>
                                      <p:cBhvr>
                                        <p:cTn id="11" fill="hold"/>
                                        <p:tgtEl>
                                          <p:spTgt spid="148">
                                            <p:txEl>
                                              <p:pRg st="2" end="2"/>
                                            </p:txEl>
                                          </p:spTgt>
                                        </p:tgtEl>
                                        <p:attrNameLst>
                                          <p:attrName>style.visibility</p:attrName>
                                        </p:attrNameLst>
                                      </p:cBhvr>
                                      <p:to>
                                        <p:strVal val="visible"/>
                                      </p:to>
                                    </p:set>
                                    <p:animEffect transition="in" filter="fade">
                                      <p:cBhvr>
                                        <p:cTn id="12" dur="500"/>
                                        <p:tgtEl>
                                          <p:spTgt spid="14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1" nodeType="clickEffect">
                                  <p:stCondLst>
                                    <p:cond delay="0"/>
                                  </p:stCondLst>
                                  <p:iterate>
                                    <p:tmAbs val="0"/>
                                  </p:iterate>
                                  <p:childTnLst>
                                    <p:set>
                                      <p:cBhvr>
                                        <p:cTn id="16" fill="hold"/>
                                        <p:tgtEl>
                                          <p:spTgt spid="148">
                                            <p:txEl>
                                              <p:pRg st="3" end="3"/>
                                            </p:txEl>
                                          </p:spTgt>
                                        </p:tgtEl>
                                        <p:attrNameLst>
                                          <p:attrName>style.visibility</p:attrName>
                                        </p:attrNameLst>
                                      </p:cBhvr>
                                      <p:to>
                                        <p:strVal val="visible"/>
                                      </p:to>
                                    </p:set>
                                    <p:animEffect transition="in" filter="fade">
                                      <p:cBhvr>
                                        <p:cTn id="17" dur="500"/>
                                        <p:tgtEl>
                                          <p:spTgt spid="14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2" nodeType="clickEffect">
                                  <p:stCondLst>
                                    <p:cond delay="0"/>
                                  </p:stCondLst>
                                  <p:iterate>
                                    <p:tmAbs val="0"/>
                                  </p:iterate>
                                  <p:childTnLst>
                                    <p:set>
                                      <p:cBhvr>
                                        <p:cTn id="21" fill="hold"/>
                                        <p:tgtEl>
                                          <p:spTgt spid="151"/>
                                        </p:tgtEl>
                                        <p:attrNameLst>
                                          <p:attrName>style.visibility</p:attrName>
                                        </p:attrNameLst>
                                      </p:cBhvr>
                                      <p:to>
                                        <p:strVal val="visible"/>
                                      </p:to>
                                    </p:set>
                                    <p:anim calcmode="lin" valueType="num">
                                      <p:cBhvr>
                                        <p:cTn id="22" dur="500" fill="hold"/>
                                        <p:tgtEl>
                                          <p:spTgt spid="151"/>
                                        </p:tgtEl>
                                        <p:attrNameLst>
                                          <p:attrName>ppt_x</p:attrName>
                                        </p:attrNameLst>
                                      </p:cBhvr>
                                      <p:tavLst>
                                        <p:tav tm="0">
                                          <p:val>
                                            <p:strVal val="#ppt_x"/>
                                          </p:val>
                                        </p:tav>
                                        <p:tav tm="100000">
                                          <p:val>
                                            <p:strVal val="#ppt_x"/>
                                          </p:val>
                                        </p:tav>
                                      </p:tavLst>
                                    </p:anim>
                                    <p:anim calcmode="lin" valueType="num">
                                      <p:cBhvr>
                                        <p:cTn id="23" dur="500" fill="hold"/>
                                        <p:tgtEl>
                                          <p:spTgt spid="1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1" build="p" bldLvl="5" animBg="1" advAuto="0"/>
      <p:bldP spid="151" grpId="2"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ection 1: The story"/>
          <p:cNvSpPr txBox="1">
            <a:spLocks noGrp="1"/>
          </p:cNvSpPr>
          <p:nvPr>
            <p:ph type="body" sz="quarter" idx="4294967295"/>
          </p:nvPr>
        </p:nvSpPr>
        <p:spPr>
          <a:xfrm>
            <a:off x="5003800" y="3716337"/>
            <a:ext cx="3744913" cy="1371601"/>
          </a:xfrm>
          <a:prstGeom prst="rect">
            <a:avLst/>
          </a:prstGeom>
        </p:spPr>
        <p:txBody>
          <a:bodyPr>
            <a:normAutofit/>
          </a:bodyPr>
          <a:lstStyle>
            <a:lvl1pPr marL="0" indent="0">
              <a:buSzTx/>
              <a:buFont typeface="Wingdings"/>
              <a:buNone/>
              <a:defRPr sz="1800" b="1">
                <a:solidFill>
                  <a:srgbClr val="4E3B30"/>
                </a:solidFill>
              </a:defRPr>
            </a:lvl1pPr>
          </a:lstStyle>
          <a:p>
            <a:r>
              <a:t>Section 1: The story</a:t>
            </a:r>
          </a:p>
        </p:txBody>
      </p:sp>
    </p:spTree>
  </p:cSld>
  <p:clrMapOvr>
    <a:masterClrMapping/>
  </p:clrMapOvr>
  <mc:AlternateContent xmlns:mc="http://schemas.openxmlformats.org/markup-compatibility/2006" xmlns:p14="http://schemas.microsoft.com/office/powerpoint/2010/main">
    <mc:Choice Requires="p14">
      <p:transition spd="slow" p14:dur="1200">
        <p:wipe/>
      </p:transition>
    </mc:Choice>
    <mc:Fallback xmlns:a14="http://schemas.microsoft.com/office/drawing/2010/main" xmlns:m="http://schemas.openxmlformats.org/officeDocument/2006/math"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QUESTION 1"/>
          <p:cNvSpPr txBox="1">
            <a:spLocks noGrp="1"/>
          </p:cNvSpPr>
          <p:nvPr>
            <p:ph type="title" idx="4294967295"/>
          </p:nvPr>
        </p:nvSpPr>
        <p:spPr>
          <a:xfrm>
            <a:off x="457200" y="-142876"/>
            <a:ext cx="3543300" cy="1143002"/>
          </a:xfrm>
          <a:prstGeom prst="rect">
            <a:avLst/>
          </a:prstGeom>
        </p:spPr>
        <p:txBody>
          <a:bodyPr>
            <a:normAutofit/>
          </a:bodyPr>
          <a:lstStyle>
            <a:lvl1pPr>
              <a:defRPr>
                <a:solidFill>
                  <a:srgbClr val="0070C0"/>
                </a:solidFill>
              </a:defRPr>
            </a:lvl1pPr>
          </a:lstStyle>
          <a:p>
            <a:r>
              <a:t>QUESTION 1</a:t>
            </a:r>
          </a:p>
        </p:txBody>
      </p:sp>
      <p:sp>
        <p:nvSpPr>
          <p:cNvPr id="157" name="Page number. (Simply write the number of the page on which the story begins.)"/>
          <p:cNvSpPr txBox="1"/>
          <p:nvPr/>
        </p:nvSpPr>
        <p:spPr>
          <a:xfrm>
            <a:off x="617219" y="1143000"/>
            <a:ext cx="3194687" cy="9296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Page number. (Simply write the number of the page on which the story begins.)</a:t>
            </a:r>
          </a:p>
        </p:txBody>
      </p:sp>
      <p:sp>
        <p:nvSpPr>
          <p:cNvPr id="158" name="Circle"/>
          <p:cNvSpPr/>
          <p:nvPr/>
        </p:nvSpPr>
        <p:spPr>
          <a:xfrm>
            <a:off x="500062" y="1285874"/>
            <a:ext cx="71439" cy="71439"/>
          </a:xfrm>
          <a:prstGeom prst="ellipse">
            <a:avLst/>
          </a:prstGeom>
          <a:solidFill>
            <a:schemeClr val="accent1"/>
          </a:solidFill>
          <a:ln w="25400">
            <a:solidFill>
              <a:srgbClr val="B0761F"/>
            </a:solidFill>
          </a:ln>
        </p:spPr>
        <p:txBody>
          <a:bodyPr lIns="45719" rIns="45719" anchor="ctr"/>
          <a:lstStyle/>
          <a:p>
            <a:pPr algn="ctr">
              <a:defRPr>
                <a:solidFill>
                  <a:srgbClr val="FFFFFF"/>
                </a:solidFill>
              </a:defRPr>
            </a:pPr>
            <a:endParaRPr/>
          </a:p>
        </p:txBody>
      </p:sp>
      <p:sp>
        <p:nvSpPr>
          <p:cNvPr id="159" name="In this case, page three."/>
          <p:cNvSpPr txBox="1"/>
          <p:nvPr/>
        </p:nvSpPr>
        <p:spPr>
          <a:xfrm>
            <a:off x="688657" y="2357437"/>
            <a:ext cx="3051811" cy="320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457200" indent="-590550">
              <a:defRPr sz="1500"/>
            </a:lvl1pPr>
          </a:lstStyle>
          <a:p>
            <a:r>
              <a:rPr dirty="0"/>
              <a:t>In this case, page </a:t>
            </a:r>
            <a:r>
              <a:rPr lang="en-CA" dirty="0"/>
              <a:t>one</a:t>
            </a:r>
            <a:r>
              <a:rPr dirty="0"/>
              <a:t>.</a:t>
            </a:r>
          </a:p>
        </p:txBody>
      </p:sp>
      <p:sp>
        <p:nvSpPr>
          <p:cNvPr id="163" name="Line"/>
          <p:cNvSpPr/>
          <p:nvPr/>
        </p:nvSpPr>
        <p:spPr>
          <a:xfrm flipV="1">
            <a:off x="1151628" y="6180339"/>
            <a:ext cx="1588" cy="500063"/>
          </a:xfrm>
          <a:prstGeom prst="line">
            <a:avLst/>
          </a:prstGeom>
          <a:ln w="19050">
            <a:solidFill>
              <a:srgbClr val="F79200"/>
            </a:solidFill>
            <a:tailEnd type="triangle"/>
          </a:ln>
        </p:spPr>
        <p:txBody>
          <a:bodyPr lIns="45719" rIns="45719"/>
          <a:lstStyle/>
          <a:p>
            <a:endParaRPr/>
          </a:p>
        </p:txBody>
      </p:sp>
      <p:pic>
        <p:nvPicPr>
          <p:cNvPr id="3" name="Picture 2">
            <a:extLst>
              <a:ext uri="{FF2B5EF4-FFF2-40B4-BE49-F238E27FC236}">
                <a16:creationId xmlns:a16="http://schemas.microsoft.com/office/drawing/2014/main" id="{DD97806D-45B9-F228-F906-911C18506FE5}"/>
              </a:ext>
            </a:extLst>
          </p:cNvPr>
          <p:cNvPicPr>
            <a:picLocks noChangeAspect="1"/>
          </p:cNvPicPr>
          <p:nvPr/>
        </p:nvPicPr>
        <p:blipFill>
          <a:blip r:embed="rId2"/>
          <a:stretch>
            <a:fillRect/>
          </a:stretch>
        </p:blipFill>
        <p:spPr>
          <a:xfrm>
            <a:off x="4186238" y="759067"/>
            <a:ext cx="4297045" cy="5050155"/>
          </a:xfrm>
          <a:prstGeom prst="rect">
            <a:avLst/>
          </a:prstGeom>
        </p:spPr>
      </p:pic>
      <p:pic>
        <p:nvPicPr>
          <p:cNvPr id="4" name="Picture 3">
            <a:extLst>
              <a:ext uri="{FF2B5EF4-FFF2-40B4-BE49-F238E27FC236}">
                <a16:creationId xmlns:a16="http://schemas.microsoft.com/office/drawing/2014/main" id="{543BF01F-6D44-3EDB-F77E-F563FB12A27C}"/>
              </a:ext>
            </a:extLst>
          </p:cNvPr>
          <p:cNvPicPr>
            <a:picLocks noChangeAspect="1"/>
          </p:cNvPicPr>
          <p:nvPr/>
        </p:nvPicPr>
        <p:blipFill>
          <a:blip r:embed="rId3"/>
          <a:stretch>
            <a:fillRect/>
          </a:stretch>
        </p:blipFill>
        <p:spPr>
          <a:xfrm>
            <a:off x="865656" y="2962275"/>
            <a:ext cx="1779068" cy="31832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163"/>
                                        </p:tgtEl>
                                        <p:attrNameLst>
                                          <p:attrName>style.visibility</p:attrName>
                                        </p:attrNameLst>
                                      </p:cBhvr>
                                      <p:to>
                                        <p:strVal val="visible"/>
                                      </p:to>
                                    </p:set>
                                    <p:anim calcmode="lin" valueType="num">
                                      <p:cBhvr>
                                        <p:cTn id="7" dur="500" fill="hold"/>
                                        <p:tgtEl>
                                          <p:spTgt spid="163"/>
                                        </p:tgtEl>
                                        <p:attrNameLst>
                                          <p:attrName>ppt_x</p:attrName>
                                        </p:attrNameLst>
                                      </p:cBhvr>
                                      <p:tavLst>
                                        <p:tav tm="0">
                                          <p:val>
                                            <p:strVal val="#ppt_x"/>
                                          </p:val>
                                        </p:tav>
                                        <p:tav tm="100000">
                                          <p:val>
                                            <p:strVal val="#ppt_x"/>
                                          </p:val>
                                        </p:tav>
                                      </p:tavLst>
                                    </p:anim>
                                    <p:anim calcmode="lin" valueType="num">
                                      <p:cBhvr>
                                        <p:cTn id="8" dur="500" fill="hold"/>
                                        <p:tgtEl>
                                          <p:spTgt spid="1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1"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QUESTION 2"/>
          <p:cNvSpPr txBox="1">
            <a:spLocks noGrp="1"/>
          </p:cNvSpPr>
          <p:nvPr>
            <p:ph type="title" idx="4294967295"/>
          </p:nvPr>
        </p:nvSpPr>
        <p:spPr>
          <a:xfrm>
            <a:off x="457200" y="-142876"/>
            <a:ext cx="3543300" cy="1143002"/>
          </a:xfrm>
          <a:prstGeom prst="rect">
            <a:avLst/>
          </a:prstGeom>
        </p:spPr>
        <p:txBody>
          <a:bodyPr>
            <a:normAutofit/>
          </a:bodyPr>
          <a:lstStyle>
            <a:lvl1pPr>
              <a:defRPr>
                <a:solidFill>
                  <a:srgbClr val="0070C0"/>
                </a:solidFill>
              </a:defRPr>
            </a:lvl1pPr>
          </a:lstStyle>
          <a:p>
            <a:r>
              <a:t>QUESTION 2</a:t>
            </a:r>
          </a:p>
        </p:txBody>
      </p:sp>
      <p:sp>
        <p:nvSpPr>
          <p:cNvPr id="180" name="What is the topic of this story? (if Covid-related choose closest secondary topic)"/>
          <p:cNvSpPr txBox="1"/>
          <p:nvPr/>
        </p:nvSpPr>
        <p:spPr>
          <a:xfrm>
            <a:off x="617219" y="1143000"/>
            <a:ext cx="3337562"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rPr dirty="0"/>
              <a:t>What is the topic of this story? </a:t>
            </a:r>
            <a:endParaRPr sz="1100" dirty="0"/>
          </a:p>
        </p:txBody>
      </p:sp>
      <p:sp>
        <p:nvSpPr>
          <p:cNvPr id="181" name="Circle"/>
          <p:cNvSpPr/>
          <p:nvPr/>
        </p:nvSpPr>
        <p:spPr>
          <a:xfrm>
            <a:off x="500062" y="1285874"/>
            <a:ext cx="71439" cy="71439"/>
          </a:xfrm>
          <a:prstGeom prst="ellipse">
            <a:avLst/>
          </a:prstGeom>
          <a:solidFill>
            <a:schemeClr val="accent1"/>
          </a:solidFill>
          <a:ln w="25400">
            <a:solidFill>
              <a:srgbClr val="B0761F"/>
            </a:solidFill>
          </a:ln>
        </p:spPr>
        <p:txBody>
          <a:bodyPr lIns="45719" rIns="45719" anchor="ctr"/>
          <a:lstStyle/>
          <a:p>
            <a:pPr algn="ctr">
              <a:defRPr>
                <a:solidFill>
                  <a:srgbClr val="FFFFFF"/>
                </a:solidFill>
              </a:defRPr>
            </a:pPr>
            <a:endParaRPr/>
          </a:p>
        </p:txBody>
      </p:sp>
      <p:sp>
        <p:nvSpPr>
          <p:cNvPr id="183" name="19. Science, technology, research, discoveries…"/>
          <p:cNvSpPr txBox="1"/>
          <p:nvPr/>
        </p:nvSpPr>
        <p:spPr>
          <a:xfrm>
            <a:off x="455294" y="1804987"/>
            <a:ext cx="3051812" cy="3231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457200" indent="-590550">
              <a:defRPr sz="1500"/>
            </a:pPr>
            <a:r>
              <a:rPr dirty="0"/>
              <a:t> </a:t>
            </a:r>
          </a:p>
        </p:txBody>
      </p:sp>
      <p:grpSp>
        <p:nvGrpSpPr>
          <p:cNvPr id="186" name="Group"/>
          <p:cNvGrpSpPr/>
          <p:nvPr/>
        </p:nvGrpSpPr>
        <p:grpSpPr>
          <a:xfrm>
            <a:off x="4572000" y="4986670"/>
            <a:ext cx="3102135" cy="1871330"/>
            <a:chOff x="0" y="0"/>
            <a:chExt cx="3500438" cy="1995488"/>
          </a:xfrm>
        </p:grpSpPr>
        <p:sp>
          <p:nvSpPr>
            <p:cNvPr id="184" name="Rectangle"/>
            <p:cNvSpPr/>
            <p:nvPr/>
          </p:nvSpPr>
          <p:spPr>
            <a:xfrm>
              <a:off x="0" y="0"/>
              <a:ext cx="3500438" cy="1995488"/>
            </a:xfrm>
            <a:prstGeom prst="rect">
              <a:avLst/>
            </a:prstGeom>
            <a:solidFill>
              <a:srgbClr val="F3EAE2"/>
            </a:solidFill>
            <a:ln w="25400" cap="flat">
              <a:solidFill>
                <a:srgbClr val="0070C0"/>
              </a:solidFill>
              <a:prstDash val="solid"/>
              <a:round/>
            </a:ln>
            <a:effectLst/>
          </p:spPr>
          <p:txBody>
            <a:bodyPr wrap="square" lIns="45719" tIns="45719" rIns="45719" bIns="45719" numCol="1" anchor="t">
              <a:noAutofit/>
            </a:bodyPr>
            <a:lstStyle/>
            <a:p>
              <a:pPr algn="ctr">
                <a:lnSpc>
                  <a:spcPct val="80000"/>
                </a:lnSpc>
                <a:spcBef>
                  <a:spcPts val="600"/>
                </a:spcBef>
                <a:defRPr sz="1100"/>
              </a:pPr>
              <a:endParaRPr/>
            </a:p>
          </p:txBody>
        </p:sp>
        <p:sp>
          <p:nvSpPr>
            <p:cNvPr id="185" name="When there is more than one answer that seems like it might fit, choose the best of the two.…"/>
            <p:cNvSpPr txBox="1"/>
            <p:nvPr/>
          </p:nvSpPr>
          <p:spPr>
            <a:xfrm>
              <a:off x="58419" y="12700"/>
              <a:ext cx="3383599" cy="161890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lgn="ctr">
                <a:lnSpc>
                  <a:spcPct val="80000"/>
                </a:lnSpc>
                <a:spcBef>
                  <a:spcPts val="600"/>
                </a:spcBef>
                <a:defRPr sz="1100"/>
              </a:pPr>
              <a:r>
                <a:rPr dirty="0"/>
                <a:t>When there is more than one answer that seems like it might fit, choose the best of the two. </a:t>
              </a:r>
            </a:p>
            <a:p>
              <a:pPr algn="ctr">
                <a:lnSpc>
                  <a:spcPct val="80000"/>
                </a:lnSpc>
                <a:spcBef>
                  <a:spcPts val="600"/>
                </a:spcBef>
                <a:defRPr sz="1100"/>
              </a:pPr>
              <a:endParaRPr dirty="0"/>
            </a:p>
            <a:p>
              <a:pPr algn="ctr">
                <a:lnSpc>
                  <a:spcPct val="80000"/>
                </a:lnSpc>
                <a:spcBef>
                  <a:spcPts val="600"/>
                </a:spcBef>
                <a:defRPr sz="1100"/>
              </a:pPr>
              <a:r>
                <a:rPr dirty="0"/>
                <a:t>In this case, the </a:t>
              </a:r>
              <a:r>
                <a:rPr i="1" dirty="0"/>
                <a:t>most </a:t>
              </a:r>
              <a:r>
                <a:rPr dirty="0"/>
                <a:t>correct answer is: ‘</a:t>
              </a:r>
              <a:r>
                <a:rPr lang="en-CA" dirty="0"/>
                <a:t>Science, technology, discoveries, etc.</a:t>
              </a:r>
              <a:r>
                <a:rPr dirty="0"/>
                <a:t>‘</a:t>
              </a:r>
              <a:r>
                <a:rPr lang="en-CA" dirty="0"/>
                <a:t>. There may be other topics that are close, but this is the best topic. </a:t>
              </a:r>
              <a:endParaRPr dirty="0"/>
            </a:p>
            <a:p>
              <a:pPr algn="ctr">
                <a:lnSpc>
                  <a:spcPct val="80000"/>
                </a:lnSpc>
                <a:spcBef>
                  <a:spcPts val="600"/>
                </a:spcBef>
                <a:defRPr sz="1100"/>
              </a:pPr>
              <a:endParaRPr dirty="0"/>
            </a:p>
            <a:p>
              <a:pPr algn="ctr">
                <a:lnSpc>
                  <a:spcPct val="80000"/>
                </a:lnSpc>
                <a:spcBef>
                  <a:spcPts val="600"/>
                </a:spcBef>
                <a:defRPr sz="1100"/>
              </a:pPr>
              <a:r>
                <a:rPr dirty="0"/>
                <a:t>Code 'other' only as a last resort when none of the other listings seems at all appropriate. </a:t>
              </a:r>
            </a:p>
          </p:txBody>
        </p:sp>
      </p:grpSp>
      <p:sp>
        <p:nvSpPr>
          <p:cNvPr id="187" name="Rectangle"/>
          <p:cNvSpPr/>
          <p:nvPr/>
        </p:nvSpPr>
        <p:spPr>
          <a:xfrm>
            <a:off x="190172" y="2235090"/>
            <a:ext cx="3316934" cy="697923"/>
          </a:xfrm>
          <a:prstGeom prst="rect">
            <a:avLst/>
          </a:prstGeom>
          <a:noFill/>
          <a:ln w="25400">
            <a:solidFill>
              <a:srgbClr val="FF0000"/>
            </a:solidFill>
          </a:ln>
        </p:spPr>
        <p:txBody>
          <a:bodyPr lIns="45719" rIns="45719" anchor="ctr"/>
          <a:lstStyle/>
          <a:p>
            <a:pPr algn="ctr">
              <a:defRPr>
                <a:solidFill>
                  <a:srgbClr val="FFFFFF"/>
                </a:solidFill>
              </a:defRPr>
            </a:pPr>
            <a:endParaRPr/>
          </a:p>
        </p:txBody>
      </p:sp>
      <p:pic>
        <p:nvPicPr>
          <p:cNvPr id="191" name="image.png" descr="image.png"/>
          <p:cNvPicPr>
            <a:picLocks noChangeAspect="1"/>
          </p:cNvPicPr>
          <p:nvPr/>
        </p:nvPicPr>
        <p:blipFill>
          <a:blip r:embed="rId2"/>
          <a:stretch>
            <a:fillRect/>
          </a:stretch>
        </p:blipFill>
        <p:spPr>
          <a:xfrm>
            <a:off x="1734505" y="6448319"/>
            <a:ext cx="874934" cy="218295"/>
          </a:xfrm>
          <a:prstGeom prst="rect">
            <a:avLst/>
          </a:prstGeom>
          <a:ln w="12700">
            <a:miter lim="400000"/>
          </a:ln>
        </p:spPr>
      </p:pic>
      <p:pic>
        <p:nvPicPr>
          <p:cNvPr id="2" name="Picture 1">
            <a:extLst>
              <a:ext uri="{FF2B5EF4-FFF2-40B4-BE49-F238E27FC236}">
                <a16:creationId xmlns:a16="http://schemas.microsoft.com/office/drawing/2014/main" id="{73A9445C-29EB-66B8-480E-F3446F91A5C6}"/>
              </a:ext>
            </a:extLst>
          </p:cNvPr>
          <p:cNvPicPr>
            <a:picLocks noChangeAspect="1"/>
          </p:cNvPicPr>
          <p:nvPr/>
        </p:nvPicPr>
        <p:blipFill>
          <a:blip r:embed="rId3"/>
          <a:stretch>
            <a:fillRect/>
          </a:stretch>
        </p:blipFill>
        <p:spPr>
          <a:xfrm>
            <a:off x="4502441" y="342608"/>
            <a:ext cx="4141497" cy="4867345"/>
          </a:xfrm>
          <a:prstGeom prst="rect">
            <a:avLst/>
          </a:prstGeom>
        </p:spPr>
      </p:pic>
      <p:sp>
        <p:nvSpPr>
          <p:cNvPr id="5" name="TextBox 4">
            <a:extLst>
              <a:ext uri="{FF2B5EF4-FFF2-40B4-BE49-F238E27FC236}">
                <a16:creationId xmlns:a16="http://schemas.microsoft.com/office/drawing/2014/main" id="{A5FEDB34-AC27-D041-1483-34BC926CC65D}"/>
              </a:ext>
            </a:extLst>
          </p:cNvPr>
          <p:cNvSpPr txBox="1"/>
          <p:nvPr/>
        </p:nvSpPr>
        <p:spPr>
          <a:xfrm>
            <a:off x="190172" y="1804987"/>
            <a:ext cx="3337562" cy="2062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600" dirty="0"/>
              <a:t>16. Consumer issues, protection. </a:t>
            </a:r>
          </a:p>
          <a:p>
            <a:endParaRPr lang="en-US" sz="1600" dirty="0"/>
          </a:p>
          <a:p>
            <a:r>
              <a:rPr lang="en-US" sz="1600" dirty="0"/>
              <a:t>20. Science, technology, research, discoveries…</a:t>
            </a:r>
          </a:p>
          <a:p>
            <a:endParaRPr lang="en-US" sz="1600" dirty="0"/>
          </a:p>
          <a:p>
            <a:r>
              <a:rPr lang="en-US" sz="1600" dirty="0"/>
              <a:t>21. Medicine, health, hygiene, safety…</a:t>
            </a:r>
          </a:p>
          <a:p>
            <a:endParaRPr lang="en-US" sz="1600" dirty="0"/>
          </a:p>
        </p:txBody>
      </p:sp>
      <p:pic>
        <p:nvPicPr>
          <p:cNvPr id="3" name="Picture 2">
            <a:extLst>
              <a:ext uri="{FF2B5EF4-FFF2-40B4-BE49-F238E27FC236}">
                <a16:creationId xmlns:a16="http://schemas.microsoft.com/office/drawing/2014/main" id="{917C98C4-2D0A-1DA9-BC3E-45F37634869B}"/>
              </a:ext>
            </a:extLst>
          </p:cNvPr>
          <p:cNvPicPr>
            <a:picLocks noChangeAspect="1"/>
          </p:cNvPicPr>
          <p:nvPr/>
        </p:nvPicPr>
        <p:blipFill>
          <a:blip r:embed="rId4"/>
          <a:stretch>
            <a:fillRect/>
          </a:stretch>
        </p:blipFill>
        <p:spPr>
          <a:xfrm>
            <a:off x="1446644" y="3429000"/>
            <a:ext cx="1710661" cy="30188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iterate>
                                    <p:tmAbs val="0"/>
                                  </p:iterate>
                                  <p:childTnLst>
                                    <p:set>
                                      <p:cBhvr>
                                        <p:cTn id="6" fill="hold"/>
                                        <p:tgtEl>
                                          <p:spTgt spid="186"/>
                                        </p:tgtEl>
                                        <p:attrNameLst>
                                          <p:attrName>style.visibility</p:attrName>
                                        </p:attrNameLst>
                                      </p:cBhvr>
                                      <p:to>
                                        <p:strVal val="visible"/>
                                      </p:to>
                                    </p:set>
                                    <p:animEffect transition="in" filter="blinds(horizontal)">
                                      <p:cBhvr>
                                        <p:cTn id="7" dur="500"/>
                                        <p:tgtEl>
                                          <p:spTgt spid="18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2" nodeType="clickEffect">
                                  <p:stCondLst>
                                    <p:cond delay="0"/>
                                  </p:stCondLst>
                                  <p:iterate>
                                    <p:tmAbs val="0"/>
                                  </p:iterate>
                                  <p:childTnLst>
                                    <p:set>
                                      <p:cBhvr>
                                        <p:cTn id="11" fill="hold"/>
                                        <p:tgtEl>
                                          <p:spTgt spid="18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3" nodeType="clickEffect">
                                  <p:stCondLst>
                                    <p:cond delay="0"/>
                                  </p:stCondLst>
                                  <p:iterate>
                                    <p:tmAbs val="0"/>
                                  </p:iterate>
                                  <p:childTnLst>
                                    <p:set>
                                      <p:cBhvr>
                                        <p:cTn id="15" fill="hold"/>
                                        <p:tgtEl>
                                          <p:spTgt spid="191"/>
                                        </p:tgtEl>
                                        <p:attrNameLst>
                                          <p:attrName>style.visibility</p:attrName>
                                        </p:attrNameLst>
                                      </p:cBhvr>
                                      <p:to>
                                        <p:strVal val="visible"/>
                                      </p:to>
                                    </p:set>
                                    <p:anim calcmode="lin" valueType="num">
                                      <p:cBhvr>
                                        <p:cTn id="16" dur="500" fill="hold"/>
                                        <p:tgtEl>
                                          <p:spTgt spid="191"/>
                                        </p:tgtEl>
                                        <p:attrNameLst>
                                          <p:attrName>ppt_x</p:attrName>
                                        </p:attrNameLst>
                                      </p:cBhvr>
                                      <p:tavLst>
                                        <p:tav tm="0">
                                          <p:val>
                                            <p:strVal val="#ppt_x"/>
                                          </p:val>
                                        </p:tav>
                                        <p:tav tm="100000">
                                          <p:val>
                                            <p:strVal val="#ppt_x"/>
                                          </p:val>
                                        </p:tav>
                                      </p:tavLst>
                                    </p:anim>
                                    <p:anim calcmode="lin" valueType="num">
                                      <p:cBhvr>
                                        <p:cTn id="17" dur="500" fill="hold"/>
                                        <p:tgtEl>
                                          <p:spTgt spid="1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1" animBg="1" advAuto="0"/>
      <p:bldP spid="187" grpId="2" animBg="1" advAuto="0"/>
      <p:bldP spid="191" grpId="3" animBg="1" advAuto="0"/>
    </p:bldLst>
  </p:timing>
</p:sld>
</file>

<file path=ppt/theme/theme1.xml><?xml version="1.0" encoding="utf-8"?>
<a:theme xmlns:a="http://schemas.openxmlformats.org/drawingml/2006/main" name="Oriel">
  <a:themeElements>
    <a:clrScheme name="Oriel">
      <a:dk1>
        <a:srgbClr val="000000"/>
      </a:dk1>
      <a:lt1>
        <a:srgbClr val="FFFFFF"/>
      </a:lt1>
      <a:dk2>
        <a:srgbClr val="A7A7A7"/>
      </a:dk2>
      <a:lt2>
        <a:srgbClr val="535353"/>
      </a:lt2>
      <a:accent1>
        <a:srgbClr val="F0A22E"/>
      </a:accent1>
      <a:accent2>
        <a:srgbClr val="A5644E"/>
      </a:accent2>
      <a:accent3>
        <a:srgbClr val="9BBB59"/>
      </a:accent3>
      <a:accent4>
        <a:srgbClr val="8064A2"/>
      </a:accent4>
      <a:accent5>
        <a:srgbClr val="4BACC6"/>
      </a:accent5>
      <a:accent6>
        <a:srgbClr val="F79646"/>
      </a:accent6>
      <a:hlink>
        <a:srgbClr val="0000FF"/>
      </a:hlink>
      <a:folHlink>
        <a:srgbClr val="FF00FF"/>
      </a:folHlink>
    </a:clrScheme>
    <a:fontScheme name="Oriel">
      <a:majorFont>
        <a:latin typeface="Calibri"/>
        <a:ea typeface="Calibri"/>
        <a:cs typeface="Calibri"/>
      </a:majorFont>
      <a:minorFont>
        <a:latin typeface="Helvetica"/>
        <a:ea typeface="Helvetica"/>
        <a:cs typeface="Helvetica"/>
      </a:minorFont>
    </a:fontScheme>
    <a:fmtScheme name="Orie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Schoolbook"/>
            <a:ea typeface="Century Schoolbook"/>
            <a:cs typeface="Century Schoolbook"/>
            <a:sym typeface="Century School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Schoolbook"/>
            <a:ea typeface="Century Schoolbook"/>
            <a:cs typeface="Century Schoolbook"/>
            <a:sym typeface="Century School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riel">
  <a:themeElements>
    <a:clrScheme name="Oriel">
      <a:dk1>
        <a:srgbClr val="000000"/>
      </a:dk1>
      <a:lt1>
        <a:srgbClr val="FFFFFF"/>
      </a:lt1>
      <a:dk2>
        <a:srgbClr val="A7A7A7"/>
      </a:dk2>
      <a:lt2>
        <a:srgbClr val="535353"/>
      </a:lt2>
      <a:accent1>
        <a:srgbClr val="F0A22E"/>
      </a:accent1>
      <a:accent2>
        <a:srgbClr val="A5644E"/>
      </a:accent2>
      <a:accent3>
        <a:srgbClr val="9BBB59"/>
      </a:accent3>
      <a:accent4>
        <a:srgbClr val="8064A2"/>
      </a:accent4>
      <a:accent5>
        <a:srgbClr val="4BACC6"/>
      </a:accent5>
      <a:accent6>
        <a:srgbClr val="F79646"/>
      </a:accent6>
      <a:hlink>
        <a:srgbClr val="0000FF"/>
      </a:hlink>
      <a:folHlink>
        <a:srgbClr val="FF00FF"/>
      </a:folHlink>
    </a:clrScheme>
    <a:fontScheme name="Oriel">
      <a:majorFont>
        <a:latin typeface="Calibri"/>
        <a:ea typeface="Calibri"/>
        <a:cs typeface="Calibri"/>
      </a:majorFont>
      <a:minorFont>
        <a:latin typeface="Helvetica"/>
        <a:ea typeface="Helvetica"/>
        <a:cs typeface="Helvetica"/>
      </a:minorFont>
    </a:fontScheme>
    <a:fmtScheme name="Orie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Schoolbook"/>
            <a:ea typeface="Century Schoolbook"/>
            <a:cs typeface="Century Schoolbook"/>
            <a:sym typeface="Century School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Schoolbook"/>
            <a:ea typeface="Century Schoolbook"/>
            <a:cs typeface="Century Schoolbook"/>
            <a:sym typeface="Century School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6E348FBA221549919F086FC18BF265" ma:contentTypeVersion="18" ma:contentTypeDescription="Create a new document." ma:contentTypeScope="" ma:versionID="38286dff8cd397b38240f4cbde022b46">
  <xsd:schema xmlns:xsd="http://www.w3.org/2001/XMLSchema" xmlns:xs="http://www.w3.org/2001/XMLSchema" xmlns:p="http://schemas.microsoft.com/office/2006/metadata/properties" xmlns:ns2="bd0181c9-ae50-4c23-8520-1391693bd0fd" xmlns:ns3="357584fa-fc48-48a5-be41-9c7f6f89a598" xmlns:ns4="e49b12ea-cea6-485c-ae8f-0828681f2082" targetNamespace="http://schemas.microsoft.com/office/2006/metadata/properties" ma:root="true" ma:fieldsID="aa6b5c97af1a4badee62a51f7a27c871" ns2:_="" ns3:_="" ns4:_="">
    <xsd:import namespace="bd0181c9-ae50-4c23-8520-1391693bd0fd"/>
    <xsd:import namespace="357584fa-fc48-48a5-be41-9c7f6f89a598"/>
    <xsd:import namespace="e49b12ea-cea6-485c-ae8f-0828681f208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AutoKeyPoints" minOccurs="0"/>
                <xsd:element ref="ns3:MediaServiceKeyPoint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LengthInSeconds" minOccurs="0"/>
                <xsd:element ref="ns3:lcf76f155ced4ddcb4097134ff3c332f" minOccurs="0"/>
                <xsd:element ref="ns4: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0181c9-ae50-4c23-8520-1391693bd0f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57584fa-fc48-48a5-be41-9c7f6f89a59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5213451-eab7-49ee-9268-e408b31061a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49b12ea-cea6-485c-ae8f-0828681f2082"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74b239c0-61fe-4227-af5d-97b1c97edfd0}" ma:internalName="TaxCatchAll" ma:showField="CatchAllData" ma:web="e49b12ea-cea6-485c-ae8f-0828681f20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49b12ea-cea6-485c-ae8f-0828681f2082" xsi:nil="true"/>
    <lcf76f155ced4ddcb4097134ff3c332f xmlns="357584fa-fc48-48a5-be41-9c7f6f89a59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538A1A8-F102-437B-B35F-976812B47039}"/>
</file>

<file path=customXml/itemProps2.xml><?xml version="1.0" encoding="utf-8"?>
<ds:datastoreItem xmlns:ds="http://schemas.openxmlformats.org/officeDocument/2006/customXml" ds:itemID="{DDC46D06-3E9F-40A0-A090-0C86EEEED3C5}"/>
</file>

<file path=customXml/itemProps3.xml><?xml version="1.0" encoding="utf-8"?>
<ds:datastoreItem xmlns:ds="http://schemas.openxmlformats.org/officeDocument/2006/customXml" ds:itemID="{674B12C5-E4AF-4474-9FA1-1ACC80D38E2D}"/>
</file>

<file path=docProps/app.xml><?xml version="1.0" encoding="utf-8"?>
<Properties xmlns="http://schemas.openxmlformats.org/officeDocument/2006/extended-properties" xmlns:vt="http://schemas.openxmlformats.org/officeDocument/2006/docPropsVTypes">
  <TotalTime>4434</TotalTime>
  <Words>1883</Words>
  <Application>Microsoft Macintosh PowerPoint</Application>
  <PresentationFormat>On-screen Show (4:3)</PresentationFormat>
  <Paragraphs>216</Paragraphs>
  <Slides>38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Century Schoolbook</vt:lpstr>
      <vt:lpstr>Courier New</vt:lpstr>
      <vt:lpstr>Wingdings</vt:lpstr>
      <vt:lpstr>Oriel</vt:lpstr>
      <vt:lpstr>TRAINING MODULE</vt:lpstr>
      <vt:lpstr>AN INTERNATIONAL INITIATIVE…</vt:lpstr>
      <vt:lpstr>STARTING OFF</vt:lpstr>
      <vt:lpstr>GUIDELINES</vt:lpstr>
      <vt:lpstr>PowerPoint Presentation</vt:lpstr>
      <vt:lpstr>BASIC INFORMATION </vt:lpstr>
      <vt:lpstr>PowerPoint Presentation</vt:lpstr>
      <vt:lpstr>QUESTION 1</vt:lpstr>
      <vt:lpstr>QUESTION 2</vt:lpstr>
      <vt:lpstr>QUESTION 3</vt:lpstr>
      <vt:lpstr>QUESTION 4</vt:lpstr>
      <vt:lpstr>PowerPoint Presentation</vt:lpstr>
      <vt:lpstr>QUESTION 5</vt:lpstr>
      <vt:lpstr>QUESTION 6</vt:lpstr>
      <vt:lpstr>QUESTION 7</vt:lpstr>
      <vt:lpstr>QUESTION 8</vt:lpstr>
      <vt:lpstr>PowerPoint Presentation</vt:lpstr>
      <vt:lpstr>QUESTION 9 JOURNALIST OR REPORTER</vt:lpstr>
      <vt:lpstr>PowerPoint Presentation</vt:lpstr>
      <vt:lpstr>GUIDELINES</vt:lpstr>
      <vt:lpstr>PowerPoint Presentation</vt:lpstr>
      <vt:lpstr>PowerPoint Presentation</vt:lpstr>
      <vt:lpstr>PowerPoint Presentation</vt:lpstr>
      <vt:lpstr>PowerPoint Presentation</vt:lpstr>
      <vt:lpstr>QUESTION 14 </vt:lpstr>
      <vt:lpstr>QUESTION 15 </vt:lpstr>
      <vt:lpstr>PowerPoint Presentation</vt:lpstr>
      <vt:lpstr>PowerPoint Presentation</vt:lpstr>
      <vt:lpstr>PowerPoint Presentation</vt:lpstr>
      <vt:lpstr>PowerPoint Presentation</vt:lpstr>
      <vt:lpstr>PowerPoint Presentation</vt:lpstr>
      <vt:lpstr>QUESTION 21-23 </vt:lpstr>
      <vt:lpstr>QUESTION 21 </vt:lpstr>
      <vt:lpstr>QUESTION 22  </vt:lpstr>
      <vt:lpstr>QUESTION 23  </vt:lpstr>
      <vt:lpstr>PowerPoint Presentation</vt:lpstr>
      <vt:lpstr>PowerPoint Presentation</vt:lpstr>
      <vt:lpstr>QUESTION 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Rodrigo Molina</cp:lastModifiedBy>
  <cp:revision>27</cp:revision>
  <dcterms:modified xsi:type="dcterms:W3CDTF">2025-04-15T16:43:58Z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0x010100E96E348FBA221549919F086FC18BF265</vt:lpwstr>
  </property>
</Properties>
</file>