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3"/>
  </p:sldMasterIdLst>
  <p:notesMasterIdLst>
    <p:notesMasterId r:id="rId43"/>
  </p:notesMasterIdLst>
  <p:handoutMasterIdLst>
    <p:handoutMasterId r:id="rId44"/>
  </p:handoutMasterIdLst>
  <p:sldIdLst>
    <p:sldId id="349" r:id="rId4"/>
    <p:sldId id="258" r:id="rId5"/>
    <p:sldId id="382" r:id="rId6"/>
    <p:sldId id="259" r:id="rId7"/>
    <p:sldId id="268" r:id="rId8"/>
    <p:sldId id="383" r:id="rId9"/>
    <p:sldId id="350" r:id="rId10"/>
    <p:sldId id="351" r:id="rId11"/>
    <p:sldId id="352" r:id="rId12"/>
    <p:sldId id="353" r:id="rId13"/>
    <p:sldId id="284" r:id="rId14"/>
    <p:sldId id="355" r:id="rId15"/>
    <p:sldId id="356" r:id="rId16"/>
    <p:sldId id="357" r:id="rId17"/>
    <p:sldId id="315" r:id="rId18"/>
    <p:sldId id="317" r:id="rId19"/>
    <p:sldId id="277" r:id="rId20"/>
    <p:sldId id="384" r:id="rId21"/>
    <p:sldId id="318" r:id="rId22"/>
    <p:sldId id="286" r:id="rId23"/>
    <p:sldId id="287" r:id="rId24"/>
    <p:sldId id="358" r:id="rId25"/>
    <p:sldId id="359" r:id="rId26"/>
    <p:sldId id="360" r:id="rId27"/>
    <p:sldId id="361" r:id="rId28"/>
    <p:sldId id="298" r:id="rId29"/>
    <p:sldId id="362" r:id="rId30"/>
    <p:sldId id="363" r:id="rId31"/>
    <p:sldId id="364" r:id="rId32"/>
    <p:sldId id="385" r:id="rId33"/>
    <p:sldId id="365" r:id="rId34"/>
    <p:sldId id="366" r:id="rId35"/>
    <p:sldId id="367" r:id="rId36"/>
    <p:sldId id="335" r:id="rId37"/>
    <p:sldId id="336" r:id="rId38"/>
    <p:sldId id="368" r:id="rId39"/>
    <p:sldId id="342" r:id="rId40"/>
    <p:sldId id="380" r:id="rId41"/>
    <p:sldId id="386"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3" autoAdjust="0"/>
    <p:restoredTop sz="89253" autoAdjust="0"/>
  </p:normalViewPr>
  <p:slideViewPr>
    <p:cSldViewPr>
      <p:cViewPr varScale="1">
        <p:scale>
          <a:sx n="157" d="100"/>
          <a:sy n="157" d="100"/>
        </p:scale>
        <p:origin x="4000"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5B3EB-9F58-F34F-BBDB-9295D66D1D6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4" name="Footer Placeholder 3">
            <a:extLst>
              <a:ext uri="{FF2B5EF4-FFF2-40B4-BE49-F238E27FC236}">
                <a16:creationId xmlns:a16="http://schemas.microsoft.com/office/drawing/2014/main" id="{60102968-530A-1048-8F6C-1BD73BB0EF6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F5AE3B8-6197-B347-83EA-0802C35227D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262D863-1E2B-B943-96C2-0BED2F021A0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5AAB3E-5C6A-0904-CBDA-490C436276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_tradnl"/>
          </a:p>
        </p:txBody>
      </p:sp>
      <p:sp>
        <p:nvSpPr>
          <p:cNvPr id="3" name="Date Placeholder 2">
            <a:extLst>
              <a:ext uri="{FF2B5EF4-FFF2-40B4-BE49-F238E27FC236}">
                <a16:creationId xmlns:a16="http://schemas.microsoft.com/office/drawing/2014/main" id="{60402219-3F10-9DD4-B888-A28AFEF0612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255CA01C-BD4D-6541-B9EF-5F7F2AB56E75}" type="datetimeFigureOut">
              <a:rPr lang="es-ES_tradnl"/>
              <a:pPr>
                <a:defRPr/>
              </a:pPr>
              <a:t>15/4/25</a:t>
            </a:fld>
            <a:endParaRPr lang="es-ES_tradnl"/>
          </a:p>
        </p:txBody>
      </p:sp>
      <p:sp>
        <p:nvSpPr>
          <p:cNvPr id="4" name="Slide Image Placeholder 3">
            <a:extLst>
              <a:ext uri="{FF2B5EF4-FFF2-40B4-BE49-F238E27FC236}">
                <a16:creationId xmlns:a16="http://schemas.microsoft.com/office/drawing/2014/main" id="{B220BCA2-BFCC-0269-C2F2-88817DFCAF9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Notes Placeholder 4">
            <a:extLst>
              <a:ext uri="{FF2B5EF4-FFF2-40B4-BE49-F238E27FC236}">
                <a16:creationId xmlns:a16="http://schemas.microsoft.com/office/drawing/2014/main" id="{B3802A9C-49AA-EED6-22D7-D17E76C3A6D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a:extLst>
              <a:ext uri="{FF2B5EF4-FFF2-40B4-BE49-F238E27FC236}">
                <a16:creationId xmlns:a16="http://schemas.microsoft.com/office/drawing/2014/main" id="{4C87511A-CDB0-45B7-0388-D8580C6A861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Slide Number Placeholder 6">
            <a:extLst>
              <a:ext uri="{FF2B5EF4-FFF2-40B4-BE49-F238E27FC236}">
                <a16:creationId xmlns:a16="http://schemas.microsoft.com/office/drawing/2014/main" id="{75F16850-08B6-D7F0-3C81-B3E469AC5FC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25D2AE7-92DB-074F-9FA7-4112D53A1D44}" type="slidenum">
              <a:rPr lang="es-ES_tradnl" altLang="en-US"/>
              <a:pPr/>
              <a:t>‹#›</a:t>
            </a:fld>
            <a:endParaRPr lang="es-ES_tradnl"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D2AE7-92DB-074F-9FA7-4112D53A1D44}" type="slidenum">
              <a:rPr lang="es-ES_tradnl" altLang="en-US" smtClean="0"/>
              <a:pPr/>
              <a:t>10</a:t>
            </a:fld>
            <a:endParaRPr lang="es-ES_tradnl" altLang="en-US"/>
          </a:p>
        </p:txBody>
      </p:sp>
    </p:spTree>
    <p:extLst>
      <p:ext uri="{BB962C8B-B14F-4D97-AF65-F5344CB8AC3E}">
        <p14:creationId xmlns:p14="http://schemas.microsoft.com/office/powerpoint/2010/main" val="207234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D2AE7-92DB-074F-9FA7-4112D53A1D44}" type="slidenum">
              <a:rPr lang="es-ES_tradnl" altLang="en-US" smtClean="0"/>
              <a:pPr/>
              <a:t>28</a:t>
            </a:fld>
            <a:endParaRPr lang="es-ES_tradnl" altLang="en-US"/>
          </a:p>
        </p:txBody>
      </p:sp>
    </p:spTree>
    <p:extLst>
      <p:ext uri="{BB962C8B-B14F-4D97-AF65-F5344CB8AC3E}">
        <p14:creationId xmlns:p14="http://schemas.microsoft.com/office/powerpoint/2010/main" val="376083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D2AE7-92DB-074F-9FA7-4112D53A1D44}" type="slidenum">
              <a:rPr lang="es-ES_tradnl" altLang="en-US" smtClean="0"/>
              <a:pPr/>
              <a:t>32</a:t>
            </a:fld>
            <a:endParaRPr lang="es-ES_tradnl" altLang="en-US"/>
          </a:p>
        </p:txBody>
      </p:sp>
    </p:spTree>
    <p:extLst>
      <p:ext uri="{BB962C8B-B14F-4D97-AF65-F5344CB8AC3E}">
        <p14:creationId xmlns:p14="http://schemas.microsoft.com/office/powerpoint/2010/main" val="373676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D2AE7-92DB-074F-9FA7-4112D53A1D44}" type="slidenum">
              <a:rPr lang="es-ES_tradnl" altLang="en-US" smtClean="0"/>
              <a:pPr/>
              <a:t>33</a:t>
            </a:fld>
            <a:endParaRPr lang="es-ES_tradnl" altLang="en-US"/>
          </a:p>
        </p:txBody>
      </p:sp>
    </p:spTree>
    <p:extLst>
      <p:ext uri="{BB962C8B-B14F-4D97-AF65-F5344CB8AC3E}">
        <p14:creationId xmlns:p14="http://schemas.microsoft.com/office/powerpoint/2010/main" val="130134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D2AE7-92DB-074F-9FA7-4112D53A1D44}" type="slidenum">
              <a:rPr lang="es-ES_tradnl" altLang="en-US" smtClean="0"/>
              <a:pPr/>
              <a:t>38</a:t>
            </a:fld>
            <a:endParaRPr lang="es-ES_tradnl" altLang="en-US"/>
          </a:p>
        </p:txBody>
      </p:sp>
    </p:spTree>
    <p:extLst>
      <p:ext uri="{BB962C8B-B14F-4D97-AF65-F5344CB8AC3E}">
        <p14:creationId xmlns:p14="http://schemas.microsoft.com/office/powerpoint/2010/main" val="304499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272F1E-66BC-306F-3282-B3D0B33B4158}"/>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825319D8-0498-AD91-7E72-EF2EE43DB415}"/>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D96CB0AA-7DA1-5DA0-66E6-387DBAF59B6F}"/>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718D1DA3-0269-BA7B-05CD-1C383624853C}"/>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traight Connector 5">
            <a:extLst>
              <a:ext uri="{FF2B5EF4-FFF2-40B4-BE49-F238E27FC236}">
                <a16:creationId xmlns:a16="http://schemas.microsoft.com/office/drawing/2014/main" id="{C9D28C81-100F-428B-18DA-9675452EB72F}"/>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6">
            <a:extLst>
              <a:ext uri="{FF2B5EF4-FFF2-40B4-BE49-F238E27FC236}">
                <a16:creationId xmlns:a16="http://schemas.microsoft.com/office/drawing/2014/main" id="{0CD645F3-490F-2C24-CE73-65EBB7D5B56D}"/>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 name="Straight Connector 9">
            <a:extLst>
              <a:ext uri="{FF2B5EF4-FFF2-40B4-BE49-F238E27FC236}">
                <a16:creationId xmlns:a16="http://schemas.microsoft.com/office/drawing/2014/main" id="{3FAE6288-0C4D-250A-B77C-E2C41B4C08A5}"/>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8A472920-92F2-3541-700F-906C773B712D}"/>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Straight Connector 11">
            <a:extLst>
              <a:ext uri="{FF2B5EF4-FFF2-40B4-BE49-F238E27FC236}">
                <a16:creationId xmlns:a16="http://schemas.microsoft.com/office/drawing/2014/main" id="{93355964-0EA7-2666-F04C-AD1D20B9E293}"/>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Straight Connector 12">
            <a:extLst>
              <a:ext uri="{FF2B5EF4-FFF2-40B4-BE49-F238E27FC236}">
                <a16:creationId xmlns:a16="http://schemas.microsoft.com/office/drawing/2014/main" id="{84480D3D-6097-FB18-5A26-9D875378C811}"/>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4" name="Rectangle 13">
            <a:extLst>
              <a:ext uri="{FF2B5EF4-FFF2-40B4-BE49-F238E27FC236}">
                <a16:creationId xmlns:a16="http://schemas.microsoft.com/office/drawing/2014/main" id="{29D7D3A6-6CC2-FC76-8B78-0D6EA53C0118}"/>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DA24FAC7-769F-ADEC-DE77-E137C2D16D66}"/>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5C78CB88-89A5-6CB8-9570-39669D9551CE}"/>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059D307-5CBA-400C-5328-85F04FE8E124}"/>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6EC68CE7-B377-89D5-F905-879EE6316A90}"/>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7471FA01-4576-EFE6-8E94-41AAEED2D733}"/>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A56F79EA-AB5F-31A7-CF79-466198D0D36B}"/>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55C21B94-A175-CA4D-9138-CC8F1DC79E63}" type="datetimeFigureOut">
              <a:rPr lang="en-US" smtClean="0"/>
              <a:pPr>
                <a:defRPr/>
              </a:pPr>
              <a:t>4/15/25</a:t>
            </a:fld>
            <a:endParaRPr lang="en-US" dirty="0"/>
          </a:p>
        </p:txBody>
      </p:sp>
      <p:sp>
        <p:nvSpPr>
          <p:cNvPr id="21" name="Footer Placeholder 16">
            <a:extLst>
              <a:ext uri="{FF2B5EF4-FFF2-40B4-BE49-F238E27FC236}">
                <a16:creationId xmlns:a16="http://schemas.microsoft.com/office/drawing/2014/main" id="{9B088A1D-35DE-B6A3-329C-129C040F0293}"/>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2" name="Slide Number Placeholder 28">
            <a:extLst>
              <a:ext uri="{FF2B5EF4-FFF2-40B4-BE49-F238E27FC236}">
                <a16:creationId xmlns:a16="http://schemas.microsoft.com/office/drawing/2014/main" id="{268DF08A-E4B8-6713-C5B7-24F4CCD3C5F4}"/>
              </a:ext>
            </a:extLst>
          </p:cNvPr>
          <p:cNvSpPr>
            <a:spLocks noGrp="1"/>
          </p:cNvSpPr>
          <p:nvPr>
            <p:ph type="sldNum" sz="quarter" idx="12"/>
          </p:nvPr>
        </p:nvSpPr>
        <p:spPr bwMode="auto">
          <a:xfrm>
            <a:off x="1325563" y="4929188"/>
            <a:ext cx="609600" cy="517525"/>
          </a:xfrm>
        </p:spPr>
        <p:txBody>
          <a:bodyPr/>
          <a:lstStyle>
            <a:lvl1pPr>
              <a:defRPr/>
            </a:lvl1pPr>
          </a:lstStyle>
          <a:p>
            <a:fld id="{A94CA915-835C-834A-B774-FFFCAA40A2B3}" type="slidenum">
              <a:rPr lang="en-US" altLang="en-US" smtClean="0"/>
              <a:pPr/>
              <a:t>‹#›</a:t>
            </a:fld>
            <a:endParaRPr lang="en-US" altLang="en-US"/>
          </a:p>
        </p:txBody>
      </p:sp>
    </p:spTree>
    <p:extLst>
      <p:ext uri="{BB962C8B-B14F-4D97-AF65-F5344CB8AC3E}">
        <p14:creationId xmlns:p14="http://schemas.microsoft.com/office/powerpoint/2010/main" val="31241139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C8CC646-70E0-9115-29DA-0087B653C1F1}"/>
              </a:ext>
            </a:extLst>
          </p:cNvPr>
          <p:cNvSpPr>
            <a:spLocks noGrp="1"/>
          </p:cNvSpPr>
          <p:nvPr>
            <p:ph type="dt" sz="half" idx="10"/>
          </p:nvPr>
        </p:nvSpPr>
        <p:spPr/>
        <p:txBody>
          <a:bodyPr/>
          <a:lstStyle>
            <a:lvl1pPr>
              <a:defRPr/>
            </a:lvl1pPr>
          </a:lstStyle>
          <a:p>
            <a:pPr>
              <a:defRPr/>
            </a:pPr>
            <a:fld id="{553184BD-4A70-564E-A867-77E1A31D7CF6}" type="datetimeFigureOut">
              <a:rPr lang="en-US" smtClean="0"/>
              <a:pPr>
                <a:defRPr/>
              </a:pPr>
              <a:t>4/15/25</a:t>
            </a:fld>
            <a:endParaRPr lang="en-US" dirty="0"/>
          </a:p>
        </p:txBody>
      </p:sp>
      <p:sp>
        <p:nvSpPr>
          <p:cNvPr id="5" name="Footer Placeholder 2">
            <a:extLst>
              <a:ext uri="{FF2B5EF4-FFF2-40B4-BE49-F238E27FC236}">
                <a16:creationId xmlns:a16="http://schemas.microsoft.com/office/drawing/2014/main" id="{E68CC7A9-F89A-ECF0-0B31-45D42F5622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13ED2A2-ADE5-6166-4825-A0725FD55338}"/>
              </a:ext>
            </a:extLst>
          </p:cNvPr>
          <p:cNvSpPr>
            <a:spLocks noGrp="1"/>
          </p:cNvSpPr>
          <p:nvPr>
            <p:ph type="sldNum" sz="quarter" idx="12"/>
          </p:nvPr>
        </p:nvSpPr>
        <p:spPr/>
        <p:txBody>
          <a:bodyPr/>
          <a:lstStyle>
            <a:lvl1pPr>
              <a:defRPr/>
            </a:lvl1pPr>
          </a:lstStyle>
          <a:p>
            <a:fld id="{0B655C28-A8F7-2C4B-AE97-B908A57054A7}" type="slidenum">
              <a:rPr lang="en-US" altLang="en-US" smtClean="0"/>
              <a:pPr/>
              <a:t>‹#›</a:t>
            </a:fld>
            <a:endParaRPr lang="en-US" altLang="en-US"/>
          </a:p>
        </p:txBody>
      </p:sp>
      <p:pic>
        <p:nvPicPr>
          <p:cNvPr id="7" name="Picture 6" descr="A person and person sitting on a globe&#10;&#10;AI-generated content may be incorrect.">
            <a:extLst>
              <a:ext uri="{FF2B5EF4-FFF2-40B4-BE49-F238E27FC236}">
                <a16:creationId xmlns:a16="http://schemas.microsoft.com/office/drawing/2014/main" id="{027DBF49-1130-41E5-4098-9DDB0D5D03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35" y="6165304"/>
            <a:ext cx="532769" cy="745878"/>
          </a:xfrm>
          <a:prstGeom prst="rect">
            <a:avLst/>
          </a:prstGeom>
        </p:spPr>
      </p:pic>
    </p:spTree>
    <p:extLst>
      <p:ext uri="{BB962C8B-B14F-4D97-AF65-F5344CB8AC3E}">
        <p14:creationId xmlns:p14="http://schemas.microsoft.com/office/powerpoint/2010/main" val="172694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DB92CFD-6360-A91E-A67E-AF4EE2D1E5C6}"/>
              </a:ext>
            </a:extLst>
          </p:cNvPr>
          <p:cNvSpPr>
            <a:spLocks noGrp="1"/>
          </p:cNvSpPr>
          <p:nvPr>
            <p:ph type="dt" sz="half" idx="10"/>
          </p:nvPr>
        </p:nvSpPr>
        <p:spPr/>
        <p:txBody>
          <a:bodyPr/>
          <a:lstStyle>
            <a:lvl1pPr>
              <a:defRPr/>
            </a:lvl1pPr>
          </a:lstStyle>
          <a:p>
            <a:pPr>
              <a:defRPr/>
            </a:pPr>
            <a:fld id="{65AE5CF3-C826-6642-A02F-F3C579272C8C}" type="datetimeFigureOut">
              <a:rPr lang="en-US" smtClean="0"/>
              <a:pPr>
                <a:defRPr/>
              </a:pPr>
              <a:t>4/15/25</a:t>
            </a:fld>
            <a:endParaRPr lang="en-US" dirty="0"/>
          </a:p>
        </p:txBody>
      </p:sp>
      <p:sp>
        <p:nvSpPr>
          <p:cNvPr id="5" name="Footer Placeholder 2">
            <a:extLst>
              <a:ext uri="{FF2B5EF4-FFF2-40B4-BE49-F238E27FC236}">
                <a16:creationId xmlns:a16="http://schemas.microsoft.com/office/drawing/2014/main" id="{89448133-C3CD-7FD0-4633-718466B2FA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27E5A3BB-B03C-E70B-92EF-30A3FB32DD0F}"/>
              </a:ext>
            </a:extLst>
          </p:cNvPr>
          <p:cNvSpPr>
            <a:spLocks noGrp="1"/>
          </p:cNvSpPr>
          <p:nvPr>
            <p:ph type="sldNum" sz="quarter" idx="12"/>
          </p:nvPr>
        </p:nvSpPr>
        <p:spPr/>
        <p:txBody>
          <a:bodyPr/>
          <a:lstStyle>
            <a:lvl1pPr>
              <a:defRPr/>
            </a:lvl1pPr>
          </a:lstStyle>
          <a:p>
            <a:fld id="{3616488F-E0F9-0948-A0E9-519E42F040CA}" type="slidenum">
              <a:rPr lang="en-US" altLang="en-US" smtClean="0"/>
              <a:pPr/>
              <a:t>‹#›</a:t>
            </a:fld>
            <a:endParaRPr lang="en-US" altLang="en-US"/>
          </a:p>
        </p:txBody>
      </p:sp>
    </p:spTree>
    <p:extLst>
      <p:ext uri="{BB962C8B-B14F-4D97-AF65-F5344CB8AC3E}">
        <p14:creationId xmlns:p14="http://schemas.microsoft.com/office/powerpoint/2010/main" val="64788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F7F4-6292-920B-C10E-B2A56447CF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C0C924-F5EC-6C6C-4EF1-D24617A9C93C}"/>
              </a:ext>
            </a:extLst>
          </p:cNvPr>
          <p:cNvSpPr>
            <a:spLocks noGrp="1"/>
          </p:cNvSpPr>
          <p:nvPr>
            <p:ph type="dt" sz="half" idx="10"/>
          </p:nvPr>
        </p:nvSpPr>
        <p:spPr/>
        <p:txBody>
          <a:bodyPr/>
          <a:lstStyle/>
          <a:p>
            <a:pPr>
              <a:defRPr/>
            </a:pPr>
            <a:fld id="{9A61626B-4C4B-A644-B0C5-A4C39F367B8C}" type="datetimeFigureOut">
              <a:rPr lang="en-US" smtClean="0"/>
              <a:pPr>
                <a:defRPr/>
              </a:pPr>
              <a:t>4/15/25</a:t>
            </a:fld>
            <a:endParaRPr lang="en-US" dirty="0"/>
          </a:p>
        </p:txBody>
      </p:sp>
      <p:sp>
        <p:nvSpPr>
          <p:cNvPr id="4" name="Footer Placeholder 3">
            <a:extLst>
              <a:ext uri="{FF2B5EF4-FFF2-40B4-BE49-F238E27FC236}">
                <a16:creationId xmlns:a16="http://schemas.microsoft.com/office/drawing/2014/main" id="{64D3C4FA-365D-811F-9461-0D947E7D050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706F413-F82C-BB64-4584-96E7BF3FD846}"/>
              </a:ext>
            </a:extLst>
          </p:cNvPr>
          <p:cNvSpPr>
            <a:spLocks noGrp="1"/>
          </p:cNvSpPr>
          <p:nvPr>
            <p:ph type="sldNum" sz="quarter" idx="12"/>
          </p:nvPr>
        </p:nvSpPr>
        <p:spPr/>
        <p:txBody>
          <a:bodyPr/>
          <a:lstStyle/>
          <a:p>
            <a:fld id="{AD2E21F4-057C-EF4D-87D4-9772B416D65F}" type="slidenum">
              <a:rPr lang="en-US" altLang="en-US" smtClean="0"/>
              <a:pPr/>
              <a:t>‹#›</a:t>
            </a:fld>
            <a:endParaRPr lang="en-US" altLang="en-US"/>
          </a:p>
        </p:txBody>
      </p:sp>
      <p:pic>
        <p:nvPicPr>
          <p:cNvPr id="6" name="Picture 5" descr="A person and person sitting on a globe&#10;&#10;AI-generated content may be incorrect.">
            <a:extLst>
              <a:ext uri="{FF2B5EF4-FFF2-40B4-BE49-F238E27FC236}">
                <a16:creationId xmlns:a16="http://schemas.microsoft.com/office/drawing/2014/main" id="{E37CAF21-4DC0-77B7-D6A0-A32FB2C74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35" y="6015038"/>
            <a:ext cx="640102" cy="896144"/>
          </a:xfrm>
          <a:prstGeom prst="rect">
            <a:avLst/>
          </a:prstGeom>
        </p:spPr>
      </p:pic>
    </p:spTree>
    <p:extLst>
      <p:ext uri="{BB962C8B-B14F-4D97-AF65-F5344CB8AC3E}">
        <p14:creationId xmlns:p14="http://schemas.microsoft.com/office/powerpoint/2010/main" val="228635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62E0EEE1-5009-8455-A621-60870AAAAFD4}"/>
              </a:ext>
            </a:extLst>
          </p:cNvPr>
          <p:cNvSpPr>
            <a:spLocks noGrp="1"/>
          </p:cNvSpPr>
          <p:nvPr>
            <p:ph type="dt" sz="half" idx="10"/>
          </p:nvPr>
        </p:nvSpPr>
        <p:spPr/>
        <p:txBody>
          <a:bodyPr rtlCol="0"/>
          <a:lstStyle>
            <a:lvl1pPr>
              <a:defRPr/>
            </a:lvl1pPr>
          </a:lstStyle>
          <a:p>
            <a:pPr>
              <a:defRPr/>
            </a:pPr>
            <a:fld id="{81495569-A281-BD45-8C13-94CB62C122F9}" type="datetimeFigureOut">
              <a:rPr lang="en-US" smtClean="0"/>
              <a:pPr>
                <a:defRPr/>
              </a:pPr>
              <a:t>4/15/25</a:t>
            </a:fld>
            <a:endParaRPr lang="en-US" dirty="0"/>
          </a:p>
        </p:txBody>
      </p:sp>
      <p:sp>
        <p:nvSpPr>
          <p:cNvPr id="4" name="Slide Number Placeholder 8">
            <a:extLst>
              <a:ext uri="{FF2B5EF4-FFF2-40B4-BE49-F238E27FC236}">
                <a16:creationId xmlns:a16="http://schemas.microsoft.com/office/drawing/2014/main" id="{0C4C7AF2-B6DF-256D-D429-E287F78C5560}"/>
              </a:ext>
            </a:extLst>
          </p:cNvPr>
          <p:cNvSpPr>
            <a:spLocks noGrp="1"/>
          </p:cNvSpPr>
          <p:nvPr>
            <p:ph type="sldNum" sz="quarter" idx="11"/>
          </p:nvPr>
        </p:nvSpPr>
        <p:spPr/>
        <p:txBody>
          <a:bodyPr/>
          <a:lstStyle>
            <a:lvl1pPr>
              <a:defRPr/>
            </a:lvl1pPr>
          </a:lstStyle>
          <a:p>
            <a:fld id="{D02607ED-78D1-6741-A8AA-6105271A6FFE}" type="slidenum">
              <a:rPr lang="en-US" altLang="en-US" smtClean="0"/>
              <a:pPr/>
              <a:t>‹#›</a:t>
            </a:fld>
            <a:endParaRPr lang="en-US" altLang="en-US"/>
          </a:p>
        </p:txBody>
      </p:sp>
      <p:sp>
        <p:nvSpPr>
          <p:cNvPr id="5" name="Footer Placeholder 9">
            <a:extLst>
              <a:ext uri="{FF2B5EF4-FFF2-40B4-BE49-F238E27FC236}">
                <a16:creationId xmlns:a16="http://schemas.microsoft.com/office/drawing/2014/main" id="{D811A1E3-5CFC-C916-E0F3-6312F341B3A8}"/>
              </a:ext>
            </a:extLst>
          </p:cNvPr>
          <p:cNvSpPr>
            <a:spLocks noGrp="1"/>
          </p:cNvSpPr>
          <p:nvPr>
            <p:ph type="ftr" sz="quarter" idx="12"/>
          </p:nvPr>
        </p:nvSpPr>
        <p:spPr/>
        <p:txBody>
          <a:bodyPr rtlCol="0"/>
          <a:lstStyle>
            <a:lvl1pPr>
              <a:defRPr/>
            </a:lvl1pPr>
          </a:lstStyle>
          <a:p>
            <a:pPr>
              <a:defRPr/>
            </a:pPr>
            <a:endParaRPr lang="en-US"/>
          </a:p>
        </p:txBody>
      </p:sp>
      <p:pic>
        <p:nvPicPr>
          <p:cNvPr id="6" name="Picture 5" descr="A person and person sitting on a globe&#10;&#10;AI-generated content may be incorrect.">
            <a:extLst>
              <a:ext uri="{FF2B5EF4-FFF2-40B4-BE49-F238E27FC236}">
                <a16:creationId xmlns:a16="http://schemas.microsoft.com/office/drawing/2014/main" id="{6660F23D-385A-1766-E2BA-D689CF8AF0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35" y="6015038"/>
            <a:ext cx="640102" cy="896144"/>
          </a:xfrm>
          <a:prstGeom prst="rect">
            <a:avLst/>
          </a:prstGeom>
        </p:spPr>
      </p:pic>
    </p:spTree>
    <p:extLst>
      <p:ext uri="{BB962C8B-B14F-4D97-AF65-F5344CB8AC3E}">
        <p14:creationId xmlns:p14="http://schemas.microsoft.com/office/powerpoint/2010/main" val="68439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D78ED5-452A-1E10-CED6-270BDAEAE7A3}"/>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90AA56AC-BED9-0464-3E41-09B8439D5131}"/>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B274412F-2405-1715-A4D9-7037060B97F5}"/>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07235AFD-FD6B-A8C9-B46B-D08DFF8EF40E}"/>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Straight Connector 7">
            <a:extLst>
              <a:ext uri="{FF2B5EF4-FFF2-40B4-BE49-F238E27FC236}">
                <a16:creationId xmlns:a16="http://schemas.microsoft.com/office/drawing/2014/main" id="{AE9DD43A-69D8-163A-E300-7A02C668AAE1}"/>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9" name="Straight Connector 8">
            <a:extLst>
              <a:ext uri="{FF2B5EF4-FFF2-40B4-BE49-F238E27FC236}">
                <a16:creationId xmlns:a16="http://schemas.microsoft.com/office/drawing/2014/main" id="{78C4C73D-CD8E-E51D-94F5-63A4A636724F}"/>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 name="Straight Connector 9">
            <a:extLst>
              <a:ext uri="{FF2B5EF4-FFF2-40B4-BE49-F238E27FC236}">
                <a16:creationId xmlns:a16="http://schemas.microsoft.com/office/drawing/2014/main" id="{E78EEFDD-F7BC-10CD-7990-54476B305F01}"/>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69203DBE-A136-3195-2596-9C84B558F27E}"/>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Straight Connector 11">
            <a:extLst>
              <a:ext uri="{FF2B5EF4-FFF2-40B4-BE49-F238E27FC236}">
                <a16:creationId xmlns:a16="http://schemas.microsoft.com/office/drawing/2014/main" id="{68ED10E7-C64F-6E82-E6F9-490BED1FD803}"/>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Rectangle 12">
            <a:extLst>
              <a:ext uri="{FF2B5EF4-FFF2-40B4-BE49-F238E27FC236}">
                <a16:creationId xmlns:a16="http://schemas.microsoft.com/office/drawing/2014/main" id="{692C1C31-EB08-8CBB-FE4E-07B193EBC416}"/>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64B29970-376B-4A2A-96CA-BA55DB7A87B5}"/>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F4CC0339-384D-9E93-8AE8-03A3A1CBE23D}"/>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1F4A71D3-4474-0D1C-75F1-721D90F31A48}"/>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55D7587D-C615-DADC-14D2-5E99892C1A49}"/>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AF7CA463-3686-7B7E-9B06-88BA698A9498}"/>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5C2BA9BF-7463-9B9B-7B49-2DCB779D871B}"/>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BBBC5251-D194-7965-127A-73EBFBDA9006}"/>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73BDE7E6-CF4B-6D46-8ADE-A61B912888B0}" type="datetimeFigureOut">
              <a:rPr lang="en-US" smtClean="0"/>
              <a:pPr>
                <a:defRPr/>
              </a:pPr>
              <a:t>4/15/25</a:t>
            </a:fld>
            <a:endParaRPr lang="en-US" dirty="0"/>
          </a:p>
        </p:txBody>
      </p:sp>
      <p:sp>
        <p:nvSpPr>
          <p:cNvPr id="21" name="Footer Placeholder 4">
            <a:extLst>
              <a:ext uri="{FF2B5EF4-FFF2-40B4-BE49-F238E27FC236}">
                <a16:creationId xmlns:a16="http://schemas.microsoft.com/office/drawing/2014/main" id="{34C432E8-D515-E268-879F-6AB8AB97958F}"/>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A64D216B-F164-4E6B-31E3-04CBC7EAB963}"/>
              </a:ext>
            </a:extLst>
          </p:cNvPr>
          <p:cNvSpPr>
            <a:spLocks noGrp="1"/>
          </p:cNvSpPr>
          <p:nvPr>
            <p:ph type="sldNum" sz="quarter" idx="12"/>
          </p:nvPr>
        </p:nvSpPr>
        <p:spPr bwMode="auto">
          <a:xfrm>
            <a:off x="1339850" y="4929188"/>
            <a:ext cx="609600" cy="517525"/>
          </a:xfrm>
        </p:spPr>
        <p:txBody>
          <a:bodyPr/>
          <a:lstStyle>
            <a:lvl1pPr>
              <a:defRPr/>
            </a:lvl1pPr>
          </a:lstStyle>
          <a:p>
            <a:fld id="{C97E3863-048A-5F43-A9DD-2924F3A6AA84}" type="slidenum">
              <a:rPr lang="en-US" altLang="en-US" smtClean="0"/>
              <a:pPr/>
              <a:t>‹#›</a:t>
            </a:fld>
            <a:endParaRPr lang="en-US" altLang="en-US"/>
          </a:p>
        </p:txBody>
      </p:sp>
      <p:pic>
        <p:nvPicPr>
          <p:cNvPr id="23" name="Picture 22" descr="A person and person sitting on a globe&#10;&#10;AI-generated content may be incorrect.">
            <a:extLst>
              <a:ext uri="{FF2B5EF4-FFF2-40B4-BE49-F238E27FC236}">
                <a16:creationId xmlns:a16="http://schemas.microsoft.com/office/drawing/2014/main" id="{ED49AD56-F5EF-BB61-A94D-227B2B377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35" y="6015038"/>
            <a:ext cx="640102" cy="896144"/>
          </a:xfrm>
          <a:prstGeom prst="rect">
            <a:avLst/>
          </a:prstGeom>
        </p:spPr>
      </p:pic>
    </p:spTree>
    <p:extLst>
      <p:ext uri="{BB962C8B-B14F-4D97-AF65-F5344CB8AC3E}">
        <p14:creationId xmlns:p14="http://schemas.microsoft.com/office/powerpoint/2010/main" val="13546390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49B794DF-3DF9-B585-7489-9A14EDCDDD56}"/>
              </a:ext>
            </a:extLst>
          </p:cNvPr>
          <p:cNvSpPr>
            <a:spLocks noGrp="1"/>
          </p:cNvSpPr>
          <p:nvPr>
            <p:ph type="dt" sz="half" idx="10"/>
          </p:nvPr>
        </p:nvSpPr>
        <p:spPr/>
        <p:txBody>
          <a:bodyPr/>
          <a:lstStyle>
            <a:lvl1pPr>
              <a:defRPr/>
            </a:lvl1pPr>
          </a:lstStyle>
          <a:p>
            <a:pPr>
              <a:defRPr/>
            </a:pPr>
            <a:fld id="{2B4E6374-6A8D-D345-A576-EE1E4B4A446D}" type="datetimeFigureOut">
              <a:rPr lang="en-US" smtClean="0"/>
              <a:pPr>
                <a:defRPr/>
              </a:pPr>
              <a:t>4/15/25</a:t>
            </a:fld>
            <a:endParaRPr lang="en-US" dirty="0"/>
          </a:p>
        </p:txBody>
      </p:sp>
      <p:sp>
        <p:nvSpPr>
          <p:cNvPr id="4" name="Footer Placeholder 2">
            <a:extLst>
              <a:ext uri="{FF2B5EF4-FFF2-40B4-BE49-F238E27FC236}">
                <a16:creationId xmlns:a16="http://schemas.microsoft.com/office/drawing/2014/main" id="{7B5EAD11-89AE-651F-896C-3E06F1D150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A9B79F9A-61EB-D0FA-2220-24695B6343DE}"/>
              </a:ext>
            </a:extLst>
          </p:cNvPr>
          <p:cNvSpPr>
            <a:spLocks noGrp="1"/>
          </p:cNvSpPr>
          <p:nvPr>
            <p:ph type="sldNum" sz="quarter" idx="12"/>
          </p:nvPr>
        </p:nvSpPr>
        <p:spPr/>
        <p:txBody>
          <a:bodyPr/>
          <a:lstStyle>
            <a:lvl1pPr>
              <a:defRPr/>
            </a:lvl1pPr>
          </a:lstStyle>
          <a:p>
            <a:fld id="{9EE96797-632D-FA44-890A-E15B61730473}" type="slidenum">
              <a:rPr lang="en-US" altLang="en-US" smtClean="0"/>
              <a:pPr/>
              <a:t>‹#›</a:t>
            </a:fld>
            <a:endParaRPr lang="en-US" altLang="en-US"/>
          </a:p>
        </p:txBody>
      </p:sp>
      <p:pic>
        <p:nvPicPr>
          <p:cNvPr id="6" name="Picture 5" descr="A person and person sitting on a globe&#10;&#10;AI-generated content may be incorrect.">
            <a:extLst>
              <a:ext uri="{FF2B5EF4-FFF2-40B4-BE49-F238E27FC236}">
                <a16:creationId xmlns:a16="http://schemas.microsoft.com/office/drawing/2014/main" id="{B5965D35-C9D2-AEF5-E919-55F28B8BC0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35" y="6015038"/>
            <a:ext cx="640102" cy="896144"/>
          </a:xfrm>
          <a:prstGeom prst="rect">
            <a:avLst/>
          </a:prstGeom>
        </p:spPr>
      </p:pic>
    </p:spTree>
    <p:extLst>
      <p:ext uri="{BB962C8B-B14F-4D97-AF65-F5344CB8AC3E}">
        <p14:creationId xmlns:p14="http://schemas.microsoft.com/office/powerpoint/2010/main" val="85838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F2FAF02B-F757-1CBD-4015-A4347F20D6DE}"/>
              </a:ext>
            </a:extLst>
          </p:cNvPr>
          <p:cNvSpPr>
            <a:spLocks noGrp="1"/>
          </p:cNvSpPr>
          <p:nvPr>
            <p:ph type="dt" sz="half" idx="10"/>
          </p:nvPr>
        </p:nvSpPr>
        <p:spPr/>
        <p:txBody>
          <a:bodyPr/>
          <a:lstStyle>
            <a:lvl1pPr>
              <a:defRPr/>
            </a:lvl1pPr>
          </a:lstStyle>
          <a:p>
            <a:pPr>
              <a:defRPr/>
            </a:pPr>
            <a:fld id="{3CDDBB53-E05D-EA42-B93F-BF4FACC807A5}" type="datetimeFigureOut">
              <a:rPr lang="en-US" smtClean="0"/>
              <a:pPr>
                <a:defRPr/>
              </a:pPr>
              <a:t>4/15/25</a:t>
            </a:fld>
            <a:endParaRPr lang="en-US" dirty="0"/>
          </a:p>
        </p:txBody>
      </p:sp>
      <p:sp>
        <p:nvSpPr>
          <p:cNvPr id="4" name="Footer Placeholder 2">
            <a:extLst>
              <a:ext uri="{FF2B5EF4-FFF2-40B4-BE49-F238E27FC236}">
                <a16:creationId xmlns:a16="http://schemas.microsoft.com/office/drawing/2014/main" id="{34F923D6-D7DB-2203-1D5A-CE02073BA5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CEF2A0B3-DF4B-0133-37BA-BAB999264228}"/>
              </a:ext>
            </a:extLst>
          </p:cNvPr>
          <p:cNvSpPr>
            <a:spLocks noGrp="1"/>
          </p:cNvSpPr>
          <p:nvPr>
            <p:ph type="sldNum" sz="quarter" idx="12"/>
          </p:nvPr>
        </p:nvSpPr>
        <p:spPr/>
        <p:txBody>
          <a:bodyPr/>
          <a:lstStyle>
            <a:lvl1pPr>
              <a:defRPr/>
            </a:lvl1pPr>
          </a:lstStyle>
          <a:p>
            <a:fld id="{3323FDBE-72A0-1541-BE1C-A0B4B8974425}" type="slidenum">
              <a:rPr lang="en-US" altLang="en-US" smtClean="0"/>
              <a:pPr/>
              <a:t>‹#›</a:t>
            </a:fld>
            <a:endParaRPr lang="en-US" altLang="en-US"/>
          </a:p>
        </p:txBody>
      </p:sp>
      <p:pic>
        <p:nvPicPr>
          <p:cNvPr id="6" name="Picture 5" descr="A person and person sitting on a globe&#10;&#10;AI-generated content may be incorrect.">
            <a:extLst>
              <a:ext uri="{FF2B5EF4-FFF2-40B4-BE49-F238E27FC236}">
                <a16:creationId xmlns:a16="http://schemas.microsoft.com/office/drawing/2014/main" id="{BF29E297-DD70-D294-5F7A-A872842DC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35" y="6093296"/>
            <a:ext cx="584204" cy="817886"/>
          </a:xfrm>
          <a:prstGeom prst="rect">
            <a:avLst/>
          </a:prstGeom>
        </p:spPr>
      </p:pic>
    </p:spTree>
    <p:extLst>
      <p:ext uri="{BB962C8B-B14F-4D97-AF65-F5344CB8AC3E}">
        <p14:creationId xmlns:p14="http://schemas.microsoft.com/office/powerpoint/2010/main" val="286974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EFF6A518-CB85-062B-A78B-2B7BA497929B}"/>
              </a:ext>
            </a:extLst>
          </p:cNvPr>
          <p:cNvSpPr>
            <a:spLocks noGrp="1"/>
          </p:cNvSpPr>
          <p:nvPr>
            <p:ph type="dt" sz="half" idx="10"/>
          </p:nvPr>
        </p:nvSpPr>
        <p:spPr/>
        <p:txBody>
          <a:bodyPr rtlCol="0"/>
          <a:lstStyle>
            <a:lvl1pPr>
              <a:defRPr/>
            </a:lvl1pPr>
          </a:lstStyle>
          <a:p>
            <a:pPr>
              <a:defRPr/>
            </a:pPr>
            <a:fld id="{14CA6F29-BEB4-7E40-804A-5CE68A4A0948}" type="datetimeFigureOut">
              <a:rPr lang="en-US" smtClean="0"/>
              <a:pPr>
                <a:defRPr/>
              </a:pPr>
              <a:t>4/15/25</a:t>
            </a:fld>
            <a:endParaRPr lang="en-US" dirty="0"/>
          </a:p>
        </p:txBody>
      </p:sp>
      <p:sp>
        <p:nvSpPr>
          <p:cNvPr id="4" name="Slide Number Placeholder 6">
            <a:extLst>
              <a:ext uri="{FF2B5EF4-FFF2-40B4-BE49-F238E27FC236}">
                <a16:creationId xmlns:a16="http://schemas.microsoft.com/office/drawing/2014/main" id="{54CDDD1A-F948-82D4-DCE2-9F7B70E31E12}"/>
              </a:ext>
            </a:extLst>
          </p:cNvPr>
          <p:cNvSpPr>
            <a:spLocks noGrp="1"/>
          </p:cNvSpPr>
          <p:nvPr>
            <p:ph type="sldNum" sz="quarter" idx="11"/>
          </p:nvPr>
        </p:nvSpPr>
        <p:spPr/>
        <p:txBody>
          <a:bodyPr/>
          <a:lstStyle>
            <a:lvl1pPr>
              <a:defRPr/>
            </a:lvl1pPr>
          </a:lstStyle>
          <a:p>
            <a:fld id="{AF948741-CBBE-8341-B9B1-D5EBD1EDD85C}" type="slidenum">
              <a:rPr lang="en-US" altLang="en-US" smtClean="0"/>
              <a:pPr/>
              <a:t>‹#›</a:t>
            </a:fld>
            <a:endParaRPr lang="en-US" altLang="en-US"/>
          </a:p>
        </p:txBody>
      </p:sp>
      <p:sp>
        <p:nvSpPr>
          <p:cNvPr id="5" name="Footer Placeholder 7">
            <a:extLst>
              <a:ext uri="{FF2B5EF4-FFF2-40B4-BE49-F238E27FC236}">
                <a16:creationId xmlns:a16="http://schemas.microsoft.com/office/drawing/2014/main" id="{03199BF4-5740-DE97-A357-9D406C6F4CC5}"/>
              </a:ext>
            </a:extLst>
          </p:cNvPr>
          <p:cNvSpPr>
            <a:spLocks noGrp="1"/>
          </p:cNvSpPr>
          <p:nvPr>
            <p:ph type="ftr" sz="quarter" idx="12"/>
          </p:nvPr>
        </p:nvSpPr>
        <p:spPr/>
        <p:txBody>
          <a:bodyPr rtlCol="0"/>
          <a:lstStyle>
            <a:lvl1pPr>
              <a:defRPr/>
            </a:lvl1pPr>
          </a:lstStyle>
          <a:p>
            <a:pPr>
              <a:defRPr/>
            </a:pPr>
            <a:endParaRPr lang="en-US"/>
          </a:p>
        </p:txBody>
      </p:sp>
      <p:pic>
        <p:nvPicPr>
          <p:cNvPr id="6" name="Picture 5" descr="A person and person sitting on a globe&#10;&#10;AI-generated content may be incorrect.">
            <a:extLst>
              <a:ext uri="{FF2B5EF4-FFF2-40B4-BE49-F238E27FC236}">
                <a16:creationId xmlns:a16="http://schemas.microsoft.com/office/drawing/2014/main" id="{45E7460D-DE2A-8CEA-67E7-E4968F838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35" y="6165304"/>
            <a:ext cx="532769" cy="745878"/>
          </a:xfrm>
          <a:prstGeom prst="rect">
            <a:avLst/>
          </a:prstGeom>
        </p:spPr>
      </p:pic>
    </p:spTree>
    <p:extLst>
      <p:ext uri="{BB962C8B-B14F-4D97-AF65-F5344CB8AC3E}">
        <p14:creationId xmlns:p14="http://schemas.microsoft.com/office/powerpoint/2010/main" val="334769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C03A68A6-6E70-3D6D-CAE8-AE4AC00617D2}"/>
              </a:ext>
            </a:extLst>
          </p:cNvPr>
          <p:cNvSpPr>
            <a:spLocks noGrp="1"/>
          </p:cNvSpPr>
          <p:nvPr>
            <p:ph type="dt" sz="half" idx="10"/>
          </p:nvPr>
        </p:nvSpPr>
        <p:spPr/>
        <p:txBody>
          <a:bodyPr/>
          <a:lstStyle>
            <a:lvl1pPr>
              <a:defRPr/>
            </a:lvl1pPr>
          </a:lstStyle>
          <a:p>
            <a:pPr>
              <a:defRPr/>
            </a:pPr>
            <a:fld id="{43F9027B-5759-774A-996D-02A7C9568C48}" type="datetimeFigureOut">
              <a:rPr lang="en-US" smtClean="0"/>
              <a:pPr>
                <a:defRPr/>
              </a:pPr>
              <a:t>4/15/25</a:t>
            </a:fld>
            <a:endParaRPr lang="en-US" dirty="0"/>
          </a:p>
        </p:txBody>
      </p:sp>
      <p:sp>
        <p:nvSpPr>
          <p:cNvPr id="3" name="Footer Placeholder 2">
            <a:extLst>
              <a:ext uri="{FF2B5EF4-FFF2-40B4-BE49-F238E27FC236}">
                <a16:creationId xmlns:a16="http://schemas.microsoft.com/office/drawing/2014/main" id="{38264F08-9C04-298F-47E2-2EC88B733F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BD1904D5-1026-4A08-6152-F3266F0E4C10}"/>
              </a:ext>
            </a:extLst>
          </p:cNvPr>
          <p:cNvSpPr>
            <a:spLocks noGrp="1"/>
          </p:cNvSpPr>
          <p:nvPr>
            <p:ph type="sldNum" sz="quarter" idx="12"/>
          </p:nvPr>
        </p:nvSpPr>
        <p:spPr/>
        <p:txBody>
          <a:bodyPr/>
          <a:lstStyle>
            <a:lvl1pPr>
              <a:defRPr/>
            </a:lvl1pPr>
          </a:lstStyle>
          <a:p>
            <a:fld id="{D6B23FC4-163E-E646-A788-95774FC5F552}" type="slidenum">
              <a:rPr lang="en-US" altLang="en-US" smtClean="0"/>
              <a:pPr/>
              <a:t>‹#›</a:t>
            </a:fld>
            <a:endParaRPr lang="en-US" altLang="en-US"/>
          </a:p>
        </p:txBody>
      </p:sp>
      <p:pic>
        <p:nvPicPr>
          <p:cNvPr id="5" name="Picture 4" descr="A person and person sitting on a globe&#10;&#10;AI-generated content may be incorrect.">
            <a:extLst>
              <a:ext uri="{FF2B5EF4-FFF2-40B4-BE49-F238E27FC236}">
                <a16:creationId xmlns:a16="http://schemas.microsoft.com/office/drawing/2014/main" id="{F2DE8B59-6593-C122-271D-2A6105E7F4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35" y="6165304"/>
            <a:ext cx="532769" cy="745878"/>
          </a:xfrm>
          <a:prstGeom prst="rect">
            <a:avLst/>
          </a:prstGeom>
        </p:spPr>
      </p:pic>
    </p:spTree>
    <p:extLst>
      <p:ext uri="{BB962C8B-B14F-4D97-AF65-F5344CB8AC3E}">
        <p14:creationId xmlns:p14="http://schemas.microsoft.com/office/powerpoint/2010/main" val="236517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7CA12B67-7FFB-2875-9EE3-0CDA4DAF7DC7}"/>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a:extLst>
              <a:ext uri="{FF2B5EF4-FFF2-40B4-BE49-F238E27FC236}">
                <a16:creationId xmlns:a16="http://schemas.microsoft.com/office/drawing/2014/main" id="{FFE690E2-1107-4725-9D7F-D83BAC616C61}"/>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16">
            <a:extLst>
              <a:ext uri="{FF2B5EF4-FFF2-40B4-BE49-F238E27FC236}">
                <a16:creationId xmlns:a16="http://schemas.microsoft.com/office/drawing/2014/main" id="{14F44776-6521-D076-34D9-8CBCC45A8782}"/>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7">
            <a:extLst>
              <a:ext uri="{FF2B5EF4-FFF2-40B4-BE49-F238E27FC236}">
                <a16:creationId xmlns:a16="http://schemas.microsoft.com/office/drawing/2014/main" id="{B442A783-B4DF-AC13-AAB4-F9FC758714BA}"/>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89100968-964F-E360-4968-AF41A56A42EA}"/>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traight Connector 19">
            <a:extLst>
              <a:ext uri="{FF2B5EF4-FFF2-40B4-BE49-F238E27FC236}">
                <a16:creationId xmlns:a16="http://schemas.microsoft.com/office/drawing/2014/main" id="{D79DB8AD-5A61-ABF4-276B-8BE8A9D33038}"/>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C27B22CF-6F39-2598-C148-EBC283B3D3A2}"/>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B8DCD237-1DBF-7AD6-37E5-0B18437DC49C}"/>
              </a:ext>
            </a:extLst>
          </p:cNvPr>
          <p:cNvSpPr>
            <a:spLocks noGrp="1"/>
          </p:cNvSpPr>
          <p:nvPr>
            <p:ph type="dt" sz="half" idx="10"/>
          </p:nvPr>
        </p:nvSpPr>
        <p:spPr/>
        <p:txBody>
          <a:bodyPr rtlCol="0"/>
          <a:lstStyle>
            <a:lvl1pPr>
              <a:defRPr/>
            </a:lvl1pPr>
          </a:lstStyle>
          <a:p>
            <a:pPr>
              <a:defRPr/>
            </a:pPr>
            <a:fld id="{E62DEBA3-74ED-5B49-B481-59D8224928E2}" type="datetimeFigureOut">
              <a:rPr lang="en-US" smtClean="0"/>
              <a:pPr>
                <a:defRPr/>
              </a:pPr>
              <a:t>4/15/25</a:t>
            </a:fld>
            <a:endParaRPr lang="en-US" dirty="0"/>
          </a:p>
        </p:txBody>
      </p:sp>
      <p:sp>
        <p:nvSpPr>
          <p:cNvPr id="12" name="Slide Number Placeholder 21">
            <a:extLst>
              <a:ext uri="{FF2B5EF4-FFF2-40B4-BE49-F238E27FC236}">
                <a16:creationId xmlns:a16="http://schemas.microsoft.com/office/drawing/2014/main" id="{E952A39A-0F69-BD1E-1AFD-D719218D67CA}"/>
              </a:ext>
            </a:extLst>
          </p:cNvPr>
          <p:cNvSpPr>
            <a:spLocks noGrp="1"/>
          </p:cNvSpPr>
          <p:nvPr>
            <p:ph type="sldNum" sz="quarter" idx="11"/>
          </p:nvPr>
        </p:nvSpPr>
        <p:spPr/>
        <p:txBody>
          <a:bodyPr/>
          <a:lstStyle>
            <a:lvl1pPr>
              <a:defRPr/>
            </a:lvl1pPr>
          </a:lstStyle>
          <a:p>
            <a:fld id="{635934A3-F5B9-9940-89B7-ADE55FA15A12}" type="slidenum">
              <a:rPr lang="en-US" altLang="en-US" smtClean="0"/>
              <a:pPr/>
              <a:t>‹#›</a:t>
            </a:fld>
            <a:endParaRPr lang="en-US" altLang="en-US"/>
          </a:p>
        </p:txBody>
      </p:sp>
      <p:sp>
        <p:nvSpPr>
          <p:cNvPr id="13" name="Footer Placeholder 22">
            <a:extLst>
              <a:ext uri="{FF2B5EF4-FFF2-40B4-BE49-F238E27FC236}">
                <a16:creationId xmlns:a16="http://schemas.microsoft.com/office/drawing/2014/main" id="{35D29E64-D7C8-0941-76B5-2E421A5A4AC3}"/>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3640306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0ACA5C57-798F-EB17-5766-3CDA52FB7DFB}"/>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Oval 5">
            <a:extLst>
              <a:ext uri="{FF2B5EF4-FFF2-40B4-BE49-F238E27FC236}">
                <a16:creationId xmlns:a16="http://schemas.microsoft.com/office/drawing/2014/main" id="{79808ABE-882D-9DC9-33B4-DA80D1244927}"/>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08B7A73C-D4B8-19F2-12E6-95D97C0621D3}"/>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7BBBAD16-77C0-3A93-9217-637903382980}"/>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traight Connector 18">
            <a:extLst>
              <a:ext uri="{FF2B5EF4-FFF2-40B4-BE49-F238E27FC236}">
                <a16:creationId xmlns:a16="http://schemas.microsoft.com/office/drawing/2014/main" id="{8F103AEA-832B-F9C0-18D6-A83C73268565}"/>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F538D99E-606A-4F49-1554-61FD152CD86C}"/>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C5A1546E-1DA7-BA24-645F-A0BD36869A5E}"/>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FB5033AD-77DB-BDE6-A71C-52391FD2E0C6}"/>
              </a:ext>
            </a:extLst>
          </p:cNvPr>
          <p:cNvSpPr>
            <a:spLocks noGrp="1"/>
          </p:cNvSpPr>
          <p:nvPr>
            <p:ph type="dt" sz="half" idx="10"/>
          </p:nvPr>
        </p:nvSpPr>
        <p:spPr/>
        <p:txBody>
          <a:bodyPr rtlCol="0"/>
          <a:lstStyle>
            <a:lvl1pPr>
              <a:defRPr/>
            </a:lvl1pPr>
          </a:lstStyle>
          <a:p>
            <a:pPr>
              <a:defRPr/>
            </a:pPr>
            <a:fld id="{0FE64ADF-82AF-4B4D-A292-F3F21911E40D}" type="datetimeFigureOut">
              <a:rPr lang="en-US" smtClean="0"/>
              <a:pPr>
                <a:defRPr/>
              </a:pPr>
              <a:t>4/15/25</a:t>
            </a:fld>
            <a:endParaRPr lang="en-US" dirty="0"/>
          </a:p>
        </p:txBody>
      </p:sp>
      <p:sp>
        <p:nvSpPr>
          <p:cNvPr id="13" name="Slide Number Placeholder 17">
            <a:extLst>
              <a:ext uri="{FF2B5EF4-FFF2-40B4-BE49-F238E27FC236}">
                <a16:creationId xmlns:a16="http://schemas.microsoft.com/office/drawing/2014/main" id="{7EA9D9AC-1B95-D57F-8B85-7CA54603806A}"/>
              </a:ext>
            </a:extLst>
          </p:cNvPr>
          <p:cNvSpPr>
            <a:spLocks noGrp="1"/>
          </p:cNvSpPr>
          <p:nvPr>
            <p:ph type="sldNum" sz="quarter" idx="11"/>
          </p:nvPr>
        </p:nvSpPr>
        <p:spPr/>
        <p:txBody>
          <a:bodyPr/>
          <a:lstStyle>
            <a:lvl1pPr>
              <a:defRPr/>
            </a:lvl1pPr>
          </a:lstStyle>
          <a:p>
            <a:fld id="{BC8BE3AD-A180-144B-B1A3-3122773EF82F}" type="slidenum">
              <a:rPr lang="en-US" altLang="en-US" smtClean="0"/>
              <a:pPr/>
              <a:t>‹#›</a:t>
            </a:fld>
            <a:endParaRPr lang="en-US" altLang="en-US"/>
          </a:p>
        </p:txBody>
      </p:sp>
      <p:sp>
        <p:nvSpPr>
          <p:cNvPr id="14" name="Footer Placeholder 20">
            <a:extLst>
              <a:ext uri="{FF2B5EF4-FFF2-40B4-BE49-F238E27FC236}">
                <a16:creationId xmlns:a16="http://schemas.microsoft.com/office/drawing/2014/main" id="{9E199EBB-3EAF-8BA6-121C-9C0D799B2237}"/>
              </a:ext>
            </a:extLst>
          </p:cNvPr>
          <p:cNvSpPr>
            <a:spLocks noGrp="1"/>
          </p:cNvSpPr>
          <p:nvPr>
            <p:ph type="ftr" sz="quarter" idx="12"/>
          </p:nvPr>
        </p:nvSpPr>
        <p:spPr/>
        <p:txBody>
          <a:bodyPr rtlCol="0"/>
          <a:lstStyle>
            <a:lvl1pPr>
              <a:defRPr/>
            </a:lvl1pPr>
          </a:lstStyle>
          <a:p>
            <a:pPr>
              <a:defRPr/>
            </a:pPr>
            <a:endParaRPr lang="en-US"/>
          </a:p>
        </p:txBody>
      </p:sp>
      <p:pic>
        <p:nvPicPr>
          <p:cNvPr id="15" name="Picture 14" descr="A person and person sitting on a globe&#10;&#10;AI-generated content may be incorrect.">
            <a:extLst>
              <a:ext uri="{FF2B5EF4-FFF2-40B4-BE49-F238E27FC236}">
                <a16:creationId xmlns:a16="http://schemas.microsoft.com/office/drawing/2014/main" id="{F40A7DD8-861A-7362-D829-CB4B854FA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35" y="6165304"/>
            <a:ext cx="532769" cy="745878"/>
          </a:xfrm>
          <a:prstGeom prst="rect">
            <a:avLst/>
          </a:prstGeom>
        </p:spPr>
      </p:pic>
    </p:spTree>
    <p:extLst>
      <p:ext uri="{BB962C8B-B14F-4D97-AF65-F5344CB8AC3E}">
        <p14:creationId xmlns:p14="http://schemas.microsoft.com/office/powerpoint/2010/main" val="51798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9FFC2E4B-8237-7A4D-9D78-C9E838D310C0}"/>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CDA98FEC-A17D-B54D-AD4C-7225DFC59D9E}"/>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AEE608FD-DEC0-56D9-5513-B9A8553796D3}"/>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13741C8D-6489-0B45-A6F6-D01353A9B20A}"/>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9A61626B-4C4B-A644-B0C5-A4C39F367B8C}" type="datetimeFigureOut">
              <a:rPr lang="en-US" smtClean="0"/>
              <a:pPr>
                <a:defRPr/>
              </a:pPr>
              <a:t>4/15/25</a:t>
            </a:fld>
            <a:endParaRPr lang="en-US" dirty="0"/>
          </a:p>
        </p:txBody>
      </p:sp>
      <p:sp>
        <p:nvSpPr>
          <p:cNvPr id="3" name="Footer Placeholder 2">
            <a:extLst>
              <a:ext uri="{FF2B5EF4-FFF2-40B4-BE49-F238E27FC236}">
                <a16:creationId xmlns:a16="http://schemas.microsoft.com/office/drawing/2014/main" id="{39E336C4-5A95-4B4D-94E8-43200114D1ED}"/>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a:extLst>
              <a:ext uri="{FF2B5EF4-FFF2-40B4-BE49-F238E27FC236}">
                <a16:creationId xmlns:a16="http://schemas.microsoft.com/office/drawing/2014/main" id="{E3D1E45E-C6CD-8F45-8F6E-9FF2589912A2}"/>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32" name="Straight Connector 8">
            <a:extLst>
              <a:ext uri="{FF2B5EF4-FFF2-40B4-BE49-F238E27FC236}">
                <a16:creationId xmlns:a16="http://schemas.microsoft.com/office/drawing/2014/main" id="{DA7BA6AA-3A54-9AC6-AB49-13907A648BAC}"/>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86333787-B25A-4B4B-87BF-B27B5E580063}"/>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4" name="Straight Connector 10">
            <a:extLst>
              <a:ext uri="{FF2B5EF4-FFF2-40B4-BE49-F238E27FC236}">
                <a16:creationId xmlns:a16="http://schemas.microsoft.com/office/drawing/2014/main" id="{843C6FE8-2C0B-A859-6187-7F31817CA880}"/>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C9EBFA01-F481-D545-8F88-F058AE87F3EE}"/>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C43D218F-FC21-9641-A624-97F887CBCAD2}"/>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AD2E21F4-057C-EF4D-87D4-9772B416D65F}" type="slidenum">
              <a:rPr lang="en-US" altLang="en-US" smtClean="0"/>
              <a:pPr/>
              <a:t>‹#›</a:t>
            </a:fld>
            <a:endParaRPr lang="en-US" altLang="en-US"/>
          </a:p>
        </p:txBody>
      </p:sp>
    </p:spTree>
    <p:extLst>
      <p:ext uri="{BB962C8B-B14F-4D97-AF65-F5344CB8AC3E}">
        <p14:creationId xmlns:p14="http://schemas.microsoft.com/office/powerpoint/2010/main" val="1611476443"/>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 id="2147484556" r:id="rId12"/>
  </p:sldLayoutIdLst>
  <p:txStyles>
    <p:titleStyle>
      <a:lvl1pPr algn="l" rtl="0" eaLnBrk="1" fontAlgn="base" hangingPunct="1">
        <a:spcBef>
          <a:spcPct val="0"/>
        </a:spcBef>
        <a:spcAft>
          <a:spcPct val="0"/>
        </a:spcAft>
        <a:defRPr sz="3000" kern="1200" cap="small">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Century Schoolbook" pitchFamily="18" charset="0"/>
        </a:defRPr>
      </a:lvl2pPr>
      <a:lvl3pPr algn="l" rtl="0" eaLnBrk="1" fontAlgn="base" hangingPunct="1">
        <a:spcBef>
          <a:spcPct val="0"/>
        </a:spcBef>
        <a:spcAft>
          <a:spcPct val="0"/>
        </a:spcAft>
        <a:defRPr sz="3000">
          <a:solidFill>
            <a:schemeClr val="tx2"/>
          </a:solidFill>
          <a:latin typeface="Century Schoolbook" pitchFamily="18" charset="0"/>
        </a:defRPr>
      </a:lvl3pPr>
      <a:lvl4pPr algn="l" rtl="0" eaLnBrk="1" fontAlgn="base" hangingPunct="1">
        <a:spcBef>
          <a:spcPct val="0"/>
        </a:spcBef>
        <a:spcAft>
          <a:spcPct val="0"/>
        </a:spcAft>
        <a:defRPr sz="3000">
          <a:solidFill>
            <a:schemeClr val="tx2"/>
          </a:solidFill>
          <a:latin typeface="Century Schoolbook" pitchFamily="18" charset="0"/>
        </a:defRPr>
      </a:lvl4pPr>
      <a:lvl5pPr algn="l" rtl="0" eaLnBrk="1" fontAlgn="base" hangingPunct="1">
        <a:spcBef>
          <a:spcPct val="0"/>
        </a:spcBef>
        <a:spcAft>
          <a:spcPct val="0"/>
        </a:spcAft>
        <a:defRPr sz="3000">
          <a:solidFill>
            <a:schemeClr val="tx2"/>
          </a:solidFill>
          <a:latin typeface="Century Schoolbook" pitchFamily="18" charset="0"/>
        </a:defRPr>
      </a:lvl5pPr>
      <a:lvl6pPr marL="457200" algn="l" rtl="0" eaLnBrk="1" fontAlgn="base" hangingPunct="1">
        <a:spcBef>
          <a:spcPct val="0"/>
        </a:spcBef>
        <a:spcAft>
          <a:spcPct val="0"/>
        </a:spcAft>
        <a:defRPr sz="3000">
          <a:solidFill>
            <a:schemeClr val="tx2"/>
          </a:solidFill>
          <a:latin typeface="Century Schoolbook" pitchFamily="18" charset="0"/>
        </a:defRPr>
      </a:lvl6pPr>
      <a:lvl7pPr marL="914400" algn="l" rtl="0" eaLnBrk="1" fontAlgn="base" hangingPunct="1">
        <a:spcBef>
          <a:spcPct val="0"/>
        </a:spcBef>
        <a:spcAft>
          <a:spcPct val="0"/>
        </a:spcAft>
        <a:defRPr sz="3000">
          <a:solidFill>
            <a:schemeClr val="tx2"/>
          </a:solidFill>
          <a:latin typeface="Century Schoolbook" pitchFamily="18" charset="0"/>
        </a:defRPr>
      </a:lvl7pPr>
      <a:lvl8pPr marL="1371600" algn="l" rtl="0" eaLnBrk="1" fontAlgn="base" hangingPunct="1">
        <a:spcBef>
          <a:spcPct val="0"/>
        </a:spcBef>
        <a:spcAft>
          <a:spcPct val="0"/>
        </a:spcAft>
        <a:defRPr sz="3000">
          <a:solidFill>
            <a:schemeClr val="tx2"/>
          </a:solidFill>
          <a:latin typeface="Century Schoolbook" pitchFamily="18" charset="0"/>
        </a:defRPr>
      </a:lvl8pPr>
      <a:lvl9pPr marL="1828800" algn="l" rtl="0" eaLnBrk="1" fontAlgn="base" hangingPunct="1">
        <a:spcBef>
          <a:spcPct val="0"/>
        </a:spcBef>
        <a:spcAft>
          <a:spcPct val="0"/>
        </a:spcAft>
        <a:defRPr sz="3000">
          <a:solidFill>
            <a:schemeClr val="tx2"/>
          </a:solidFill>
          <a:latin typeface="Century Schoolbook" pitchFamily="18" charset="0"/>
        </a:defRPr>
      </a:lvl9pPr>
    </p:titleStyle>
    <p:bodyStyle>
      <a:lvl1pPr marL="273050" indent="-273050" algn="l" rtl="0" eaLnBrk="1" fontAlgn="base" hangingPunct="1">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1" fontAlgn="base" hangingPunct="1">
        <a:spcBef>
          <a:spcPct val="20000"/>
        </a:spcBef>
        <a:spcAft>
          <a:spcPct val="0"/>
        </a:spcAft>
        <a:buClr>
          <a:schemeClr val="accent1"/>
        </a:buClr>
        <a:buSzPct val="80000"/>
        <a:buFont typeface="Wingdings 2" pitchFamily="2" charset="2"/>
        <a:buChar char=""/>
        <a:defRPr sz="2100" kern="1200">
          <a:solidFill>
            <a:schemeClr val="tx1"/>
          </a:solidFill>
          <a:latin typeface="+mn-lt"/>
          <a:ea typeface="+mn-ea"/>
          <a:cs typeface="+mn-cs"/>
        </a:defRPr>
      </a:lvl2pPr>
      <a:lvl3pPr marL="914400" indent="-182563" algn="l" rtl="0" eaLnBrk="1" fontAlgn="base" hangingPunct="1">
        <a:spcBef>
          <a:spcPct val="20000"/>
        </a:spcBef>
        <a:spcAft>
          <a:spcPct val="0"/>
        </a:spcAft>
        <a:buClr>
          <a:srgbClr val="009BD3"/>
        </a:buClr>
        <a:buSzPct val="60000"/>
        <a:buFont typeface="Wingdings" pitchFamily="2" charset="2"/>
        <a:buChar char=""/>
        <a:defRPr sz="2400" kern="1200">
          <a:solidFill>
            <a:schemeClr val="tx1"/>
          </a:solidFill>
          <a:latin typeface="+mn-lt"/>
          <a:ea typeface="+mn-ea"/>
          <a:cs typeface="+mn-cs"/>
        </a:defRPr>
      </a:lvl3pPr>
      <a:lvl4pPr marL="1187450" indent="-182563" algn="l" rtl="0" eaLnBrk="1" fontAlgn="base" hangingPunct="1">
        <a:spcBef>
          <a:spcPct val="20000"/>
        </a:spcBef>
        <a:spcAft>
          <a:spcPct val="0"/>
        </a:spcAft>
        <a:buClr>
          <a:srgbClr val="AAD4F6"/>
        </a:buClr>
        <a:buSzPct val="60000"/>
        <a:buFont typeface="Wingdings" pitchFamily="2" charset="2"/>
        <a:buChar char=""/>
        <a:defRPr sz="2000" kern="1200">
          <a:solidFill>
            <a:schemeClr val="tx1"/>
          </a:solidFill>
          <a:latin typeface="+mn-lt"/>
          <a:ea typeface="+mn-ea"/>
          <a:cs typeface="+mn-cs"/>
        </a:defRPr>
      </a:lvl4pPr>
      <a:lvl5pPr marL="1462088" indent="-182563" algn="l" rtl="0" eaLnBrk="1" fontAlgn="base" hangingPunct="1">
        <a:spcBef>
          <a:spcPct val="20000"/>
        </a:spcBef>
        <a:spcAft>
          <a:spcPct val="0"/>
        </a:spcAft>
        <a:buClr>
          <a:srgbClr val="F0CFE7"/>
        </a:buClr>
        <a:buSzPct val="68000"/>
        <a:buFont typeface="Wingdings 2" pitchFamily="2"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29.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emf"/><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29.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6D76-6FA4-2549-AF33-B795130980B0}"/>
              </a:ext>
            </a:extLst>
          </p:cNvPr>
          <p:cNvSpPr>
            <a:spLocks noGrp="1"/>
          </p:cNvSpPr>
          <p:nvPr>
            <p:ph type="ctrTitle"/>
          </p:nvPr>
        </p:nvSpPr>
        <p:spPr>
          <a:xfrm>
            <a:off x="3333750" y="1408113"/>
            <a:ext cx="5367338" cy="1892300"/>
          </a:xfrm>
        </p:spPr>
        <p:txBody>
          <a:bodyPr/>
          <a:lstStyle/>
          <a:p>
            <a:pPr algn="r" eaLnBrk="1" fontAlgn="auto" hangingPunct="1">
              <a:spcAft>
                <a:spcPts val="0"/>
              </a:spcAft>
              <a:defRPr/>
            </a:pPr>
            <a:r>
              <a:rPr lang="en-US" sz="2600" dirty="0">
                <a:solidFill>
                  <a:schemeClr val="tx1"/>
                </a:solidFill>
              </a:rPr>
              <a:t>Training module</a:t>
            </a:r>
          </a:p>
        </p:txBody>
      </p:sp>
      <p:sp>
        <p:nvSpPr>
          <p:cNvPr id="14338" name="Subtitle 2">
            <a:extLst>
              <a:ext uri="{FF2B5EF4-FFF2-40B4-BE49-F238E27FC236}">
                <a16:creationId xmlns:a16="http://schemas.microsoft.com/office/drawing/2014/main" id="{DA3ECEC0-B074-C3D9-1E00-5496CE0045FE}"/>
              </a:ext>
            </a:extLst>
          </p:cNvPr>
          <p:cNvSpPr>
            <a:spLocks noGrp="1"/>
          </p:cNvSpPr>
          <p:nvPr>
            <p:ph type="subTitle" idx="1"/>
          </p:nvPr>
        </p:nvSpPr>
        <p:spPr>
          <a:xfrm>
            <a:off x="2528888" y="4221163"/>
            <a:ext cx="6172200" cy="1371600"/>
          </a:xfrm>
        </p:spPr>
        <p:txBody>
          <a:bodyPr/>
          <a:lstStyle/>
          <a:p>
            <a:pPr algn="r" eaLnBrk="1" hangingPunct="1"/>
            <a:r>
              <a:rPr lang="en-US" altLang="en-US"/>
              <a:t>A guide to the newspaper monitoring </a:t>
            </a:r>
          </a:p>
        </p:txBody>
      </p:sp>
      <p:pic>
        <p:nvPicPr>
          <p:cNvPr id="3" name="Picture 2" descr="A person and person sitting on a globe&#10;&#10;AI-generated content may be incorrect.">
            <a:extLst>
              <a:ext uri="{FF2B5EF4-FFF2-40B4-BE49-F238E27FC236}">
                <a16:creationId xmlns:a16="http://schemas.microsoft.com/office/drawing/2014/main" id="{4641F8D4-ABEA-8051-F69A-BA62D7E7F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32656"/>
            <a:ext cx="1771482" cy="2480076"/>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E4C5-2F58-DE4D-B4FA-0AECFCFE782E}"/>
              </a:ext>
            </a:extLst>
          </p:cNvPr>
          <p:cNvSpPr>
            <a:spLocks noGrp="1"/>
          </p:cNvSpPr>
          <p:nvPr>
            <p:ph type="title"/>
          </p:nvPr>
        </p:nvSpPr>
        <p:spPr>
          <a:xfrm>
            <a:off x="457200" y="-214313"/>
            <a:ext cx="3543300" cy="1143001"/>
          </a:xfrm>
        </p:spPr>
        <p:txBody>
          <a:bodyPr/>
          <a:lstStyle/>
          <a:p>
            <a:pPr eaLnBrk="1" fontAlgn="auto" hangingPunct="1">
              <a:spcAft>
                <a:spcPts val="0"/>
              </a:spcAft>
              <a:defRPr/>
            </a:pPr>
            <a:r>
              <a:rPr lang="en-US" dirty="0">
                <a:solidFill>
                  <a:srgbClr val="0070C0"/>
                </a:solidFill>
              </a:rPr>
              <a:t>Question 3</a:t>
            </a:r>
          </a:p>
        </p:txBody>
      </p:sp>
      <p:sp>
        <p:nvSpPr>
          <p:cNvPr id="24579" name="TextBox 3">
            <a:extLst>
              <a:ext uri="{FF2B5EF4-FFF2-40B4-BE49-F238E27FC236}">
                <a16:creationId xmlns:a16="http://schemas.microsoft.com/office/drawing/2014/main" id="{166FFAC8-E6A9-ADC7-72DB-AA7194822F04}"/>
              </a:ext>
            </a:extLst>
          </p:cNvPr>
          <p:cNvSpPr txBox="1">
            <a:spLocks noChangeArrowheads="1"/>
          </p:cNvSpPr>
          <p:nvPr/>
        </p:nvSpPr>
        <p:spPr bwMode="auto">
          <a:xfrm>
            <a:off x="571500" y="1124744"/>
            <a:ext cx="32861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n-US" altLang="en-US" sz="1800" dirty="0"/>
              <a:t>What is the scope of this story, assuming you are coding in Kosovo? </a:t>
            </a:r>
          </a:p>
          <a:p>
            <a:pPr eaLnBrk="1" hangingPunct="1">
              <a:spcBef>
                <a:spcPct val="0"/>
              </a:spcBef>
              <a:spcAft>
                <a:spcPts val="1200"/>
              </a:spcAft>
              <a:buClrTx/>
              <a:buSzTx/>
              <a:buFontTx/>
              <a:buNone/>
            </a:pPr>
            <a:r>
              <a:rPr lang="en-US" altLang="en-US" sz="1400" i="1" dirty="0"/>
              <a:t>(The story was published in a newspaper from Serbia and takes place in the same country.)</a:t>
            </a:r>
          </a:p>
        </p:txBody>
      </p:sp>
      <p:sp>
        <p:nvSpPr>
          <p:cNvPr id="5" name="Oval 4">
            <a:extLst>
              <a:ext uri="{FF2B5EF4-FFF2-40B4-BE49-F238E27FC236}">
                <a16:creationId xmlns:a16="http://schemas.microsoft.com/office/drawing/2014/main" id="{FD41419D-BB48-8841-97F3-C1DAF9ED9A6B}"/>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581" name="TextBox 8">
            <a:extLst>
              <a:ext uri="{FF2B5EF4-FFF2-40B4-BE49-F238E27FC236}">
                <a16:creationId xmlns:a16="http://schemas.microsoft.com/office/drawing/2014/main" id="{6F636923-8E01-FF3E-A47E-8C25578D6890}"/>
              </a:ext>
            </a:extLst>
          </p:cNvPr>
          <p:cNvSpPr txBox="1">
            <a:spLocks noChangeArrowheads="1"/>
          </p:cNvSpPr>
          <p:nvPr/>
        </p:nvSpPr>
        <p:spPr bwMode="auto">
          <a:xfrm>
            <a:off x="571500" y="30003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Local</a:t>
            </a:r>
          </a:p>
        </p:txBody>
      </p:sp>
      <p:sp>
        <p:nvSpPr>
          <p:cNvPr id="24582" name="TextBox 9">
            <a:extLst>
              <a:ext uri="{FF2B5EF4-FFF2-40B4-BE49-F238E27FC236}">
                <a16:creationId xmlns:a16="http://schemas.microsoft.com/office/drawing/2014/main" id="{50CAB11E-D4DB-A7B2-3E76-1EBD016361F2}"/>
              </a:ext>
            </a:extLst>
          </p:cNvPr>
          <p:cNvSpPr txBox="1">
            <a:spLocks noChangeArrowheads="1"/>
          </p:cNvSpPr>
          <p:nvPr/>
        </p:nvSpPr>
        <p:spPr bwMode="auto">
          <a:xfrm>
            <a:off x="571500" y="33559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National</a:t>
            </a:r>
          </a:p>
        </p:txBody>
      </p:sp>
      <p:sp>
        <p:nvSpPr>
          <p:cNvPr id="24583" name="TextBox 10">
            <a:extLst>
              <a:ext uri="{FF2B5EF4-FFF2-40B4-BE49-F238E27FC236}">
                <a16:creationId xmlns:a16="http://schemas.microsoft.com/office/drawing/2014/main" id="{812214A7-64B4-9DB5-A7BB-7F7B17B75719}"/>
              </a:ext>
            </a:extLst>
          </p:cNvPr>
          <p:cNvSpPr txBox="1">
            <a:spLocks noChangeArrowheads="1"/>
          </p:cNvSpPr>
          <p:nvPr/>
        </p:nvSpPr>
        <p:spPr bwMode="auto">
          <a:xfrm>
            <a:off x="571500" y="3644900"/>
            <a:ext cx="1749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3. Sub-Regional and Regional</a:t>
            </a:r>
          </a:p>
        </p:txBody>
      </p:sp>
      <p:sp>
        <p:nvSpPr>
          <p:cNvPr id="24584" name="TextBox 11">
            <a:extLst>
              <a:ext uri="{FF2B5EF4-FFF2-40B4-BE49-F238E27FC236}">
                <a16:creationId xmlns:a16="http://schemas.microsoft.com/office/drawing/2014/main" id="{0624EE80-39DD-C7AA-3504-5ABE340AF6DF}"/>
              </a:ext>
            </a:extLst>
          </p:cNvPr>
          <p:cNvSpPr txBox="1">
            <a:spLocks noChangeArrowheads="1"/>
          </p:cNvSpPr>
          <p:nvPr/>
        </p:nvSpPr>
        <p:spPr bwMode="auto">
          <a:xfrm>
            <a:off x="561975" y="4205288"/>
            <a:ext cx="1708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4.Foreign/ International</a:t>
            </a:r>
          </a:p>
        </p:txBody>
      </p:sp>
      <p:sp>
        <p:nvSpPr>
          <p:cNvPr id="18" name="Content Placeholder 2">
            <a:extLst>
              <a:ext uri="{FF2B5EF4-FFF2-40B4-BE49-F238E27FC236}">
                <a16:creationId xmlns:a16="http://schemas.microsoft.com/office/drawing/2014/main" id="{2E984FC7-51AD-1E42-B685-D7BD521C09D7}"/>
              </a:ext>
            </a:extLst>
          </p:cNvPr>
          <p:cNvSpPr txBox="1">
            <a:spLocks/>
          </p:cNvSpPr>
          <p:nvPr/>
        </p:nvSpPr>
        <p:spPr>
          <a:xfrm>
            <a:off x="5256882" y="647075"/>
            <a:ext cx="3414464" cy="1420476"/>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a:bodyPr>
          <a:lstStyle/>
          <a:p>
            <a:pPr algn="ctr" eaLnBrk="1" fontAlgn="auto" hangingPunct="1">
              <a:spcBef>
                <a:spcPts val="600"/>
              </a:spcBef>
              <a:spcAft>
                <a:spcPts val="0"/>
              </a:spcAft>
              <a:buClr>
                <a:schemeClr val="accent1"/>
              </a:buClr>
              <a:buSzPct val="70000"/>
              <a:buFont typeface="Wingdings"/>
              <a:buNone/>
              <a:defRPr/>
            </a:pPr>
            <a:r>
              <a:rPr lang="en-US" sz="1100" dirty="0">
                <a:latin typeface="Arial" panose="020B0604020202020204" pitchFamily="34" charset="0"/>
                <a:cs typeface="Arial" panose="020B0604020202020204" pitchFamily="34" charset="0"/>
              </a:rPr>
              <a:t>This is news story from Serbia,  reported by a  regional news site about an event in Serbia, but with effects on the EU and its parliament. The methodology guide asks us to code the widest geographical code that applies therefore,</a:t>
            </a:r>
          </a:p>
          <a:p>
            <a:pPr algn="ctr" eaLnBrk="1" fontAlgn="auto" hangingPunct="1">
              <a:spcBef>
                <a:spcPts val="600"/>
              </a:spcBef>
              <a:spcAft>
                <a:spcPts val="0"/>
              </a:spcAft>
              <a:buClr>
                <a:schemeClr val="accent1"/>
              </a:buClr>
              <a:buSzPct val="70000"/>
              <a:buFont typeface="Wingdings"/>
              <a:buNone/>
              <a:defRPr/>
            </a:pPr>
            <a:r>
              <a:rPr lang="en-US" sz="1100" dirty="0">
                <a:latin typeface="Arial" panose="020B0604020202020204" pitchFamily="34" charset="0"/>
                <a:cs typeface="Arial" panose="020B0604020202020204" pitchFamily="34" charset="0"/>
              </a:rPr>
              <a:t>Coders would then select ‘3. Sub-Regional and Regional’.</a:t>
            </a:r>
          </a:p>
          <a:p>
            <a:pPr algn="ctr" eaLnBrk="1" fontAlgn="auto" hangingPunct="1">
              <a:spcBef>
                <a:spcPts val="600"/>
              </a:spcBef>
              <a:spcAft>
                <a:spcPts val="0"/>
              </a:spcAft>
              <a:buClr>
                <a:schemeClr val="accent1"/>
              </a:buClr>
              <a:buSzPct val="70000"/>
              <a:buFont typeface="Wingdings"/>
              <a:buNone/>
              <a:defRPr/>
            </a:pPr>
            <a:r>
              <a:rPr lang="en-US" sz="1100" dirty="0"/>
              <a:t> </a:t>
            </a:r>
          </a:p>
        </p:txBody>
      </p:sp>
      <p:sp>
        <p:nvSpPr>
          <p:cNvPr id="16" name="Rectangle 15">
            <a:extLst>
              <a:ext uri="{FF2B5EF4-FFF2-40B4-BE49-F238E27FC236}">
                <a16:creationId xmlns:a16="http://schemas.microsoft.com/office/drawing/2014/main" id="{F5A32F67-0AD2-1D4B-94C5-C8CAD7DA92EB}"/>
              </a:ext>
            </a:extLst>
          </p:cNvPr>
          <p:cNvSpPr/>
          <p:nvPr/>
        </p:nvSpPr>
        <p:spPr>
          <a:xfrm>
            <a:off x="601512" y="3688029"/>
            <a:ext cx="1668613" cy="5073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2541" name="Picture 2">
            <a:extLst>
              <a:ext uri="{FF2B5EF4-FFF2-40B4-BE49-F238E27FC236}">
                <a16:creationId xmlns:a16="http://schemas.microsoft.com/office/drawing/2014/main" id="{C148C700-70B1-746F-491F-13E9219573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6891" y="6242844"/>
            <a:ext cx="3603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65B3FD-4E0E-F5FB-E2CF-2F30592E3CC3}"/>
              </a:ext>
            </a:extLst>
          </p:cNvPr>
          <p:cNvPicPr>
            <a:picLocks noChangeAspect="1"/>
          </p:cNvPicPr>
          <p:nvPr/>
        </p:nvPicPr>
        <p:blipFill>
          <a:blip r:embed="rId4"/>
          <a:stretch>
            <a:fillRect/>
          </a:stretch>
        </p:blipFill>
        <p:spPr>
          <a:xfrm>
            <a:off x="3994393" y="345765"/>
            <a:ext cx="4578107" cy="6120680"/>
          </a:xfrm>
          <a:prstGeom prst="rect">
            <a:avLst/>
          </a:prstGeom>
        </p:spPr>
      </p:pic>
      <p:pic>
        <p:nvPicPr>
          <p:cNvPr id="6" name="Picture 5">
            <a:extLst>
              <a:ext uri="{FF2B5EF4-FFF2-40B4-BE49-F238E27FC236}">
                <a16:creationId xmlns:a16="http://schemas.microsoft.com/office/drawing/2014/main" id="{2B7CDF55-4E5E-162F-94AC-F514ABA0406D}"/>
              </a:ext>
            </a:extLst>
          </p:cNvPr>
          <p:cNvPicPr>
            <a:picLocks noChangeAspect="1"/>
          </p:cNvPicPr>
          <p:nvPr/>
        </p:nvPicPr>
        <p:blipFill>
          <a:blip r:embed="rId5"/>
          <a:stretch>
            <a:fillRect/>
          </a:stretch>
        </p:blipFill>
        <p:spPr>
          <a:xfrm>
            <a:off x="2511425" y="3260725"/>
            <a:ext cx="1346200" cy="299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2541"/>
                                        </p:tgtEl>
                                        <p:attrNameLst>
                                          <p:attrName>style.visibility</p:attrName>
                                        </p:attrNameLst>
                                      </p:cBhvr>
                                      <p:to>
                                        <p:strVal val="visible"/>
                                      </p:to>
                                    </p:set>
                                    <p:anim calcmode="lin" valueType="num">
                                      <p:cBhvr additive="base">
                                        <p:cTn id="16" dur="500" fill="hold"/>
                                        <p:tgtEl>
                                          <p:spTgt spid="22541"/>
                                        </p:tgtEl>
                                        <p:attrNameLst>
                                          <p:attrName>ppt_x</p:attrName>
                                        </p:attrNameLst>
                                      </p:cBhvr>
                                      <p:tavLst>
                                        <p:tav tm="0">
                                          <p:val>
                                            <p:strVal val="#ppt_x"/>
                                          </p:val>
                                        </p:tav>
                                        <p:tav tm="100000">
                                          <p:val>
                                            <p:strVal val="#ppt_x"/>
                                          </p:val>
                                        </p:tav>
                                      </p:tavLst>
                                    </p:anim>
                                    <p:anim calcmode="lin" valueType="num">
                                      <p:cBhvr additive="base">
                                        <p:cTn id="17" dur="500" fill="hold"/>
                                        <p:tgtEl>
                                          <p:spTgt spid="22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D92DAAA1-F1C1-3528-1E56-EB2B53CBA673}"/>
              </a:ext>
            </a:extLst>
          </p:cNvPr>
          <p:cNvSpPr>
            <a:spLocks noGrp="1"/>
          </p:cNvSpPr>
          <p:nvPr>
            <p:ph type="subTitle" idx="1"/>
          </p:nvPr>
        </p:nvSpPr>
        <p:spPr>
          <a:xfrm>
            <a:off x="5003800" y="3716338"/>
            <a:ext cx="5092700" cy="1371600"/>
          </a:xfrm>
        </p:spPr>
        <p:txBody>
          <a:bodyPr/>
          <a:lstStyle/>
          <a:p>
            <a:pPr eaLnBrk="1" hangingPunct="1"/>
            <a:r>
              <a:rPr lang="en-US" altLang="en-US"/>
              <a:t>Section 2: Analysis</a:t>
            </a:r>
          </a:p>
        </p:txBody>
      </p:sp>
      <p:pic>
        <p:nvPicPr>
          <p:cNvPr id="26626" name="Picture 1">
            <a:extLst>
              <a:ext uri="{FF2B5EF4-FFF2-40B4-BE49-F238E27FC236}">
                <a16:creationId xmlns:a16="http://schemas.microsoft.com/office/drawing/2014/main" id="{B718DE9C-FDE4-746C-8380-307A9294FA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115888"/>
            <a:ext cx="8540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0312-2316-2842-85D5-6697CB55AB83}"/>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70C0"/>
                </a:solidFill>
              </a:rPr>
              <a:t>Question 5</a:t>
            </a:r>
          </a:p>
        </p:txBody>
      </p:sp>
      <p:sp>
        <p:nvSpPr>
          <p:cNvPr id="27651" name="TextBox 3">
            <a:extLst>
              <a:ext uri="{FF2B5EF4-FFF2-40B4-BE49-F238E27FC236}">
                <a16:creationId xmlns:a16="http://schemas.microsoft.com/office/drawing/2014/main" id="{49946660-8CAF-72FC-E87F-636F25BD60C7}"/>
              </a:ext>
            </a:extLst>
          </p:cNvPr>
          <p:cNvSpPr txBox="1">
            <a:spLocks noChangeArrowheads="1"/>
          </p:cNvSpPr>
          <p:nvPr/>
        </p:nvSpPr>
        <p:spPr bwMode="auto">
          <a:xfrm>
            <a:off x="571500" y="1071563"/>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t>Reference to gender equality/ human rights legislation / policy.</a:t>
            </a:r>
          </a:p>
        </p:txBody>
      </p:sp>
      <p:sp>
        <p:nvSpPr>
          <p:cNvPr id="5" name="Oval 4">
            <a:extLst>
              <a:ext uri="{FF2B5EF4-FFF2-40B4-BE49-F238E27FC236}">
                <a16:creationId xmlns:a16="http://schemas.microsoft.com/office/drawing/2014/main" id="{C376C905-688E-2749-B0F5-BFCFC0CA0F6F}"/>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7653" name="Group 3">
            <a:extLst>
              <a:ext uri="{FF2B5EF4-FFF2-40B4-BE49-F238E27FC236}">
                <a16:creationId xmlns:a16="http://schemas.microsoft.com/office/drawing/2014/main" id="{6CEBBC0C-53E9-C7C3-E7B8-14BD0AB3CC7E}"/>
              </a:ext>
            </a:extLst>
          </p:cNvPr>
          <p:cNvGrpSpPr>
            <a:grpSpLocks/>
          </p:cNvGrpSpPr>
          <p:nvPr/>
        </p:nvGrpSpPr>
        <p:grpSpPr bwMode="auto">
          <a:xfrm>
            <a:off x="611188" y="2276475"/>
            <a:ext cx="3216275" cy="865188"/>
            <a:chOff x="611188" y="2276475"/>
            <a:chExt cx="3216275" cy="865188"/>
          </a:xfrm>
        </p:grpSpPr>
        <p:grpSp>
          <p:nvGrpSpPr>
            <p:cNvPr id="27658" name="Group 2">
              <a:extLst>
                <a:ext uri="{FF2B5EF4-FFF2-40B4-BE49-F238E27FC236}">
                  <a16:creationId xmlns:a16="http://schemas.microsoft.com/office/drawing/2014/main" id="{6AB711B2-5C8B-3A6A-4D42-879852243348}"/>
                </a:ext>
              </a:extLst>
            </p:cNvPr>
            <p:cNvGrpSpPr>
              <a:grpSpLocks/>
            </p:cNvGrpSpPr>
            <p:nvPr/>
          </p:nvGrpSpPr>
          <p:grpSpPr bwMode="auto">
            <a:xfrm>
              <a:off x="642938" y="2276475"/>
              <a:ext cx="3184525" cy="827088"/>
              <a:chOff x="642938" y="2276475"/>
              <a:chExt cx="3184525" cy="827088"/>
            </a:xfrm>
          </p:grpSpPr>
          <p:sp>
            <p:nvSpPr>
              <p:cNvPr id="27660" name="TextBox 9">
                <a:extLst>
                  <a:ext uri="{FF2B5EF4-FFF2-40B4-BE49-F238E27FC236}">
                    <a16:creationId xmlns:a16="http://schemas.microsoft.com/office/drawing/2014/main" id="{54AD0E01-7E2A-6715-BF36-42BB4AA5AD55}"/>
                  </a:ext>
                </a:extLst>
              </p:cNvPr>
              <p:cNvSpPr txBox="1">
                <a:spLocks noChangeArrowheads="1"/>
              </p:cNvSpPr>
              <p:nvPr/>
            </p:nvSpPr>
            <p:spPr bwMode="auto">
              <a:xfrm>
                <a:off x="642938" y="22764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27661" name="TextBox 10">
                <a:extLst>
                  <a:ext uri="{FF2B5EF4-FFF2-40B4-BE49-F238E27FC236}">
                    <a16:creationId xmlns:a16="http://schemas.microsoft.com/office/drawing/2014/main" id="{D53F629E-2B8D-FD8D-3A4C-6F4A7DF8AFB2}"/>
                  </a:ext>
                </a:extLst>
              </p:cNvPr>
              <p:cNvSpPr txBox="1">
                <a:spLocks noChangeArrowheads="1"/>
              </p:cNvSpPr>
              <p:nvPr/>
            </p:nvSpPr>
            <p:spPr bwMode="auto">
              <a:xfrm>
                <a:off x="684213" y="2781300"/>
                <a:ext cx="31432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grpSp>
        <p:sp>
          <p:nvSpPr>
            <p:cNvPr id="14" name="Rectangle 13">
              <a:extLst>
                <a:ext uri="{FF2B5EF4-FFF2-40B4-BE49-F238E27FC236}">
                  <a16:creationId xmlns:a16="http://schemas.microsoft.com/office/drawing/2014/main" id="{7D01CAE1-5D6E-B74F-BA0D-936AFB2DFE02}"/>
                </a:ext>
              </a:extLst>
            </p:cNvPr>
            <p:cNvSpPr/>
            <p:nvPr/>
          </p:nvSpPr>
          <p:spPr>
            <a:xfrm>
              <a:off x="611188" y="2781300"/>
              <a:ext cx="865187" cy="3603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solidFill>
                  <a:srgbClr val="0070C0"/>
                </a:solidFill>
              </a:endParaRPr>
            </a:p>
          </p:txBody>
        </p:sp>
      </p:grpSp>
      <p:sp>
        <p:nvSpPr>
          <p:cNvPr id="17" name="Content Placeholder 2">
            <a:extLst>
              <a:ext uri="{FF2B5EF4-FFF2-40B4-BE49-F238E27FC236}">
                <a16:creationId xmlns:a16="http://schemas.microsoft.com/office/drawing/2014/main" id="{32D5BEA4-C15D-C249-AD80-515EEEC9E462}"/>
              </a:ext>
            </a:extLst>
          </p:cNvPr>
          <p:cNvSpPr txBox="1">
            <a:spLocks/>
          </p:cNvSpPr>
          <p:nvPr/>
        </p:nvSpPr>
        <p:spPr>
          <a:xfrm>
            <a:off x="5397413" y="832643"/>
            <a:ext cx="3286125" cy="10001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0"/>
              </a:spcBef>
              <a:spcAft>
                <a:spcPts val="0"/>
              </a:spcAft>
              <a:defRPr/>
            </a:pPr>
            <a:r>
              <a:rPr lang="en-GB" sz="1400" dirty="0"/>
              <a:t>This story makes no mention of any specific legislation or policy on gender equality or human rights. Code 2.</a:t>
            </a:r>
            <a:endParaRPr lang="en-US" sz="1400" dirty="0"/>
          </a:p>
        </p:txBody>
      </p:sp>
      <p:pic>
        <p:nvPicPr>
          <p:cNvPr id="25611" name="Picture 2">
            <a:extLst>
              <a:ext uri="{FF2B5EF4-FFF2-40B4-BE49-F238E27FC236}">
                <a16:creationId xmlns:a16="http://schemas.microsoft.com/office/drawing/2014/main" id="{1DA6FE6B-C5A2-8FE3-9E06-69C89A75B2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1578" y="5765939"/>
            <a:ext cx="3587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235CB63-17A4-0115-EED0-4DA20BE49DE9}"/>
              </a:ext>
            </a:extLst>
          </p:cNvPr>
          <p:cNvPicPr>
            <a:picLocks noChangeAspect="1"/>
          </p:cNvPicPr>
          <p:nvPr/>
        </p:nvPicPr>
        <p:blipFill>
          <a:blip r:embed="rId3"/>
          <a:stretch>
            <a:fillRect/>
          </a:stretch>
        </p:blipFill>
        <p:spPr>
          <a:xfrm>
            <a:off x="4224251" y="214327"/>
            <a:ext cx="4459287" cy="6408712"/>
          </a:xfrm>
          <a:prstGeom prst="rect">
            <a:avLst/>
          </a:prstGeom>
        </p:spPr>
      </p:pic>
      <p:pic>
        <p:nvPicPr>
          <p:cNvPr id="4" name="Picture 3">
            <a:extLst>
              <a:ext uri="{FF2B5EF4-FFF2-40B4-BE49-F238E27FC236}">
                <a16:creationId xmlns:a16="http://schemas.microsoft.com/office/drawing/2014/main" id="{91805C0A-36C2-28DB-2F3B-4F17B96025B4}"/>
              </a:ext>
            </a:extLst>
          </p:cNvPr>
          <p:cNvPicPr>
            <a:picLocks noChangeAspect="1"/>
          </p:cNvPicPr>
          <p:nvPr/>
        </p:nvPicPr>
        <p:blipFill>
          <a:blip r:embed="rId4"/>
          <a:stretch>
            <a:fillRect/>
          </a:stretch>
        </p:blipFill>
        <p:spPr>
          <a:xfrm>
            <a:off x="2109788" y="2789670"/>
            <a:ext cx="1790700" cy="299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5611"/>
                                        </p:tgtEl>
                                        <p:attrNameLst>
                                          <p:attrName>style.visibility</p:attrName>
                                        </p:attrNameLst>
                                      </p:cBhvr>
                                      <p:to>
                                        <p:strVal val="visible"/>
                                      </p:to>
                                    </p:set>
                                    <p:anim calcmode="lin" valueType="num">
                                      <p:cBhvr additive="base">
                                        <p:cTn id="12" dur="500" fill="hold"/>
                                        <p:tgtEl>
                                          <p:spTgt spid="25611"/>
                                        </p:tgtEl>
                                        <p:attrNameLst>
                                          <p:attrName>ppt_x</p:attrName>
                                        </p:attrNameLst>
                                      </p:cBhvr>
                                      <p:tavLst>
                                        <p:tav tm="0">
                                          <p:val>
                                            <p:strVal val="#ppt_x"/>
                                          </p:val>
                                        </p:tav>
                                        <p:tav tm="100000">
                                          <p:val>
                                            <p:strVal val="#ppt_x"/>
                                          </p:val>
                                        </p:tav>
                                      </p:tavLst>
                                    </p:anim>
                                    <p:anim calcmode="lin" valueType="num">
                                      <p:cBhvr additive="base">
                                        <p:cTn id="13" dur="500" fill="hold"/>
                                        <p:tgtEl>
                                          <p:spTgt spid="25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A348-BE15-444E-873F-B9B4B1113B54}"/>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70C0"/>
                </a:solidFill>
              </a:rPr>
              <a:t>Question 6</a:t>
            </a:r>
          </a:p>
        </p:txBody>
      </p:sp>
      <p:sp>
        <p:nvSpPr>
          <p:cNvPr id="5" name="Oval 4">
            <a:extLst>
              <a:ext uri="{FF2B5EF4-FFF2-40B4-BE49-F238E27FC236}">
                <a16:creationId xmlns:a16="http://schemas.microsoft.com/office/drawing/2014/main" id="{3CEEC470-38F4-8C4A-ADD9-4B8042C8EF1B}"/>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676" name="TextBox 11">
            <a:extLst>
              <a:ext uri="{FF2B5EF4-FFF2-40B4-BE49-F238E27FC236}">
                <a16:creationId xmlns:a16="http://schemas.microsoft.com/office/drawing/2014/main" id="{546F66CF-2DD3-DEA6-8045-DEBFEF2B4E3B}"/>
              </a:ext>
            </a:extLst>
          </p:cNvPr>
          <p:cNvSpPr txBox="1">
            <a:spLocks noChangeArrowheads="1"/>
          </p:cNvSpPr>
          <p:nvPr/>
        </p:nvSpPr>
        <p:spPr bwMode="auto">
          <a:xfrm>
            <a:off x="539750" y="2349500"/>
            <a:ext cx="889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Yes</a:t>
            </a:r>
          </a:p>
        </p:txBody>
      </p:sp>
      <p:sp>
        <p:nvSpPr>
          <p:cNvPr id="28677" name="TextBox 12">
            <a:extLst>
              <a:ext uri="{FF2B5EF4-FFF2-40B4-BE49-F238E27FC236}">
                <a16:creationId xmlns:a16="http://schemas.microsoft.com/office/drawing/2014/main" id="{F9840981-FEE5-8576-590A-33070159BB8E}"/>
              </a:ext>
            </a:extLst>
          </p:cNvPr>
          <p:cNvSpPr txBox="1">
            <a:spLocks noChangeArrowheads="1"/>
          </p:cNvSpPr>
          <p:nvPr/>
        </p:nvSpPr>
        <p:spPr bwMode="auto">
          <a:xfrm>
            <a:off x="571500" y="1154113"/>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cs typeface="Arial" panose="020B0604020202020204" pitchFamily="34" charset="0"/>
              </a:rPr>
              <a:t>Is the story about a particular woman or group of women?</a:t>
            </a:r>
          </a:p>
        </p:txBody>
      </p:sp>
      <p:sp>
        <p:nvSpPr>
          <p:cNvPr id="28678" name="TextBox 13">
            <a:extLst>
              <a:ext uri="{FF2B5EF4-FFF2-40B4-BE49-F238E27FC236}">
                <a16:creationId xmlns:a16="http://schemas.microsoft.com/office/drawing/2014/main" id="{42B84AB6-819C-83EE-6265-9A95ACE6F4C2}"/>
              </a:ext>
            </a:extLst>
          </p:cNvPr>
          <p:cNvSpPr txBox="1">
            <a:spLocks noChangeArrowheads="1"/>
          </p:cNvSpPr>
          <p:nvPr/>
        </p:nvSpPr>
        <p:spPr bwMode="auto">
          <a:xfrm>
            <a:off x="539750" y="2997200"/>
            <a:ext cx="31432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2. No</a:t>
            </a:r>
          </a:p>
        </p:txBody>
      </p:sp>
      <p:sp>
        <p:nvSpPr>
          <p:cNvPr id="18" name="Content Placeholder 2">
            <a:extLst>
              <a:ext uri="{FF2B5EF4-FFF2-40B4-BE49-F238E27FC236}">
                <a16:creationId xmlns:a16="http://schemas.microsoft.com/office/drawing/2014/main" id="{81E4D7D3-54CF-D540-9040-55406ED9D18C}"/>
              </a:ext>
            </a:extLst>
          </p:cNvPr>
          <p:cNvSpPr txBox="1">
            <a:spLocks/>
          </p:cNvSpPr>
          <p:nvPr/>
        </p:nvSpPr>
        <p:spPr>
          <a:xfrm>
            <a:off x="5487611" y="679450"/>
            <a:ext cx="3084889" cy="9366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eaLnBrk="1" fontAlgn="auto" hangingPunct="1">
              <a:spcBef>
                <a:spcPts val="0"/>
              </a:spcBef>
              <a:spcAft>
                <a:spcPts val="0"/>
              </a:spcAft>
              <a:defRPr/>
            </a:pPr>
            <a:endParaRPr lang="en-US" sz="1400" dirty="0"/>
          </a:p>
          <a:p>
            <a:pPr algn="ctr" eaLnBrk="1" fontAlgn="auto" hangingPunct="1">
              <a:spcBef>
                <a:spcPts val="0"/>
              </a:spcBef>
              <a:spcAft>
                <a:spcPts val="0"/>
              </a:spcAft>
              <a:defRPr/>
            </a:pPr>
            <a:r>
              <a:rPr lang="en-GB" sz="1400" dirty="0"/>
              <a:t>No, this story is about mass demonstrations in Serbia and how the European Parliament sees these events.</a:t>
            </a:r>
            <a:endParaRPr lang="en-US" sz="1400" dirty="0"/>
          </a:p>
        </p:txBody>
      </p:sp>
      <p:sp>
        <p:nvSpPr>
          <p:cNvPr id="20" name="Rectangle 19">
            <a:extLst>
              <a:ext uri="{FF2B5EF4-FFF2-40B4-BE49-F238E27FC236}">
                <a16:creationId xmlns:a16="http://schemas.microsoft.com/office/drawing/2014/main" id="{12A18BE8-2390-604B-BB34-43C533A98AFD}"/>
              </a:ext>
            </a:extLst>
          </p:cNvPr>
          <p:cNvSpPr/>
          <p:nvPr/>
        </p:nvSpPr>
        <p:spPr>
          <a:xfrm>
            <a:off x="528556" y="2834481"/>
            <a:ext cx="719138" cy="6477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6635" name="Picture 2">
            <a:extLst>
              <a:ext uri="{FF2B5EF4-FFF2-40B4-BE49-F238E27FC236}">
                <a16:creationId xmlns:a16="http://schemas.microsoft.com/office/drawing/2014/main" id="{7B43B650-A23E-9199-28AA-540D3070C5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5356225"/>
            <a:ext cx="3587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03C8875-B146-D467-0319-4D57166A4FA8}"/>
              </a:ext>
            </a:extLst>
          </p:cNvPr>
          <p:cNvPicPr>
            <a:picLocks noChangeAspect="1"/>
          </p:cNvPicPr>
          <p:nvPr/>
        </p:nvPicPr>
        <p:blipFill>
          <a:blip r:embed="rId3"/>
          <a:stretch>
            <a:fillRect/>
          </a:stretch>
        </p:blipFill>
        <p:spPr>
          <a:xfrm>
            <a:off x="4224251" y="214327"/>
            <a:ext cx="4459287" cy="6408712"/>
          </a:xfrm>
          <a:prstGeom prst="rect">
            <a:avLst/>
          </a:prstGeom>
        </p:spPr>
      </p:pic>
      <p:pic>
        <p:nvPicPr>
          <p:cNvPr id="4" name="Picture 3">
            <a:extLst>
              <a:ext uri="{FF2B5EF4-FFF2-40B4-BE49-F238E27FC236}">
                <a16:creationId xmlns:a16="http://schemas.microsoft.com/office/drawing/2014/main" id="{5F1698DF-136C-9EF7-4451-F89507E34A28}"/>
              </a:ext>
            </a:extLst>
          </p:cNvPr>
          <p:cNvPicPr>
            <a:picLocks noChangeAspect="1"/>
          </p:cNvPicPr>
          <p:nvPr/>
        </p:nvPicPr>
        <p:blipFill>
          <a:blip r:embed="rId4"/>
          <a:stretch>
            <a:fillRect/>
          </a:stretch>
        </p:blipFill>
        <p:spPr>
          <a:xfrm>
            <a:off x="2037888" y="2279383"/>
            <a:ext cx="1790700" cy="299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6635"/>
                                        </p:tgtEl>
                                        <p:attrNameLst>
                                          <p:attrName>style.visibility</p:attrName>
                                        </p:attrNameLst>
                                      </p:cBhvr>
                                      <p:to>
                                        <p:strVal val="visible"/>
                                      </p:to>
                                    </p:set>
                                    <p:anim calcmode="lin" valueType="num">
                                      <p:cBhvr additive="base">
                                        <p:cTn id="16" dur="500" fill="hold"/>
                                        <p:tgtEl>
                                          <p:spTgt spid="26635"/>
                                        </p:tgtEl>
                                        <p:attrNameLst>
                                          <p:attrName>ppt_x</p:attrName>
                                        </p:attrNameLst>
                                      </p:cBhvr>
                                      <p:tavLst>
                                        <p:tav tm="0">
                                          <p:val>
                                            <p:strVal val="#ppt_x"/>
                                          </p:val>
                                        </p:tav>
                                        <p:tav tm="100000">
                                          <p:val>
                                            <p:strVal val="#ppt_x"/>
                                          </p:val>
                                        </p:tav>
                                      </p:tavLst>
                                    </p:anim>
                                    <p:anim calcmode="lin" valueType="num">
                                      <p:cBhvr additive="base">
                                        <p:cTn id="17"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4978-789E-7B44-BDB7-D09A1314A246}"/>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70C0"/>
                </a:solidFill>
              </a:rPr>
              <a:t>Question 7</a:t>
            </a:r>
          </a:p>
        </p:txBody>
      </p:sp>
      <p:sp>
        <p:nvSpPr>
          <p:cNvPr id="5" name="Oval 4">
            <a:extLst>
              <a:ext uri="{FF2B5EF4-FFF2-40B4-BE49-F238E27FC236}">
                <a16:creationId xmlns:a16="http://schemas.microsoft.com/office/drawing/2014/main" id="{F3CD4591-88B1-1F49-9F15-2024EA64E94C}"/>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700" name="TextBox 10">
            <a:extLst>
              <a:ext uri="{FF2B5EF4-FFF2-40B4-BE49-F238E27FC236}">
                <a16:creationId xmlns:a16="http://schemas.microsoft.com/office/drawing/2014/main" id="{F64DA0A6-0288-B2CE-2422-F1C26FF51C20}"/>
              </a:ext>
            </a:extLst>
          </p:cNvPr>
          <p:cNvSpPr txBox="1">
            <a:spLocks noChangeArrowheads="1"/>
          </p:cNvSpPr>
          <p:nvPr/>
        </p:nvSpPr>
        <p:spPr bwMode="auto">
          <a:xfrm>
            <a:off x="642938" y="207168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Agree</a:t>
            </a:r>
          </a:p>
        </p:txBody>
      </p:sp>
      <p:sp>
        <p:nvSpPr>
          <p:cNvPr id="29701" name="TextBox 11">
            <a:extLst>
              <a:ext uri="{FF2B5EF4-FFF2-40B4-BE49-F238E27FC236}">
                <a16:creationId xmlns:a16="http://schemas.microsoft.com/office/drawing/2014/main" id="{884C895F-91FA-2529-8BFC-7256E7F48EFC}"/>
              </a:ext>
            </a:extLst>
          </p:cNvPr>
          <p:cNvSpPr txBox="1">
            <a:spLocks noChangeArrowheads="1"/>
          </p:cNvSpPr>
          <p:nvPr/>
        </p:nvSpPr>
        <p:spPr bwMode="auto">
          <a:xfrm>
            <a:off x="642938" y="257492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b="1" dirty="0">
                <a:cs typeface="Arial" panose="020B0604020202020204" pitchFamily="34" charset="0"/>
              </a:rPr>
              <a:t>2. Disagree</a:t>
            </a:r>
          </a:p>
        </p:txBody>
      </p:sp>
      <p:sp>
        <p:nvSpPr>
          <p:cNvPr id="29702" name="TextBox 12">
            <a:extLst>
              <a:ext uri="{FF2B5EF4-FFF2-40B4-BE49-F238E27FC236}">
                <a16:creationId xmlns:a16="http://schemas.microsoft.com/office/drawing/2014/main" id="{687885B6-FFDA-77E8-0D92-878C65F69599}"/>
              </a:ext>
            </a:extLst>
          </p:cNvPr>
          <p:cNvSpPr txBox="1">
            <a:spLocks noChangeArrowheads="1"/>
          </p:cNvSpPr>
          <p:nvPr/>
        </p:nvSpPr>
        <p:spPr bwMode="auto">
          <a:xfrm>
            <a:off x="571500" y="1082675"/>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cs typeface="Arial" panose="020B0604020202020204" pitchFamily="34" charset="0"/>
              </a:rPr>
              <a:t>This story clearly highlights issues of inequality between women and men?</a:t>
            </a:r>
          </a:p>
        </p:txBody>
      </p:sp>
      <p:sp>
        <p:nvSpPr>
          <p:cNvPr id="16" name="Content Placeholder 2">
            <a:extLst>
              <a:ext uri="{FF2B5EF4-FFF2-40B4-BE49-F238E27FC236}">
                <a16:creationId xmlns:a16="http://schemas.microsoft.com/office/drawing/2014/main" id="{33DF6BCA-1468-0246-8B7A-A8E72D371801}"/>
              </a:ext>
            </a:extLst>
          </p:cNvPr>
          <p:cNvSpPr txBox="1">
            <a:spLocks/>
          </p:cNvSpPr>
          <p:nvPr/>
        </p:nvSpPr>
        <p:spPr>
          <a:xfrm>
            <a:off x="5364088" y="796924"/>
            <a:ext cx="3096344" cy="975892"/>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eaLnBrk="1" fontAlgn="auto" hangingPunct="1">
              <a:spcBef>
                <a:spcPts val="0"/>
              </a:spcBef>
              <a:spcAft>
                <a:spcPts val="0"/>
              </a:spcAft>
              <a:defRPr/>
            </a:pPr>
            <a:endParaRPr lang="en-US" sz="1400" dirty="0"/>
          </a:p>
          <a:p>
            <a:pPr algn="ctr" eaLnBrk="1" fontAlgn="auto" hangingPunct="1">
              <a:spcBef>
                <a:spcPts val="0"/>
              </a:spcBef>
              <a:spcAft>
                <a:spcPts val="0"/>
              </a:spcAft>
              <a:defRPr/>
            </a:pPr>
            <a:r>
              <a:rPr lang="en-GB" sz="1400" dirty="0"/>
              <a:t>The story makes no reference to issues of inequality between men and women’.</a:t>
            </a:r>
          </a:p>
          <a:p>
            <a:pPr algn="ctr" eaLnBrk="1" fontAlgn="auto" hangingPunct="1">
              <a:spcBef>
                <a:spcPts val="0"/>
              </a:spcBef>
              <a:spcAft>
                <a:spcPts val="0"/>
              </a:spcAft>
              <a:defRPr/>
            </a:pPr>
            <a:r>
              <a:rPr lang="en-GB" sz="1400" dirty="0"/>
              <a:t>So, the best code is “disagree”.</a:t>
            </a:r>
            <a:endParaRPr lang="en-US" sz="1400" dirty="0"/>
          </a:p>
        </p:txBody>
      </p:sp>
      <p:sp>
        <p:nvSpPr>
          <p:cNvPr id="20" name="Rectangle 19">
            <a:extLst>
              <a:ext uri="{FF2B5EF4-FFF2-40B4-BE49-F238E27FC236}">
                <a16:creationId xmlns:a16="http://schemas.microsoft.com/office/drawing/2014/main" id="{43E7754F-C795-6843-BDE6-D6F428B8314B}"/>
              </a:ext>
            </a:extLst>
          </p:cNvPr>
          <p:cNvSpPr/>
          <p:nvPr/>
        </p:nvSpPr>
        <p:spPr>
          <a:xfrm>
            <a:off x="571500" y="2571750"/>
            <a:ext cx="1368425"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7659" name="Picture 2">
            <a:extLst>
              <a:ext uri="{FF2B5EF4-FFF2-40B4-BE49-F238E27FC236}">
                <a16:creationId xmlns:a16="http://schemas.microsoft.com/office/drawing/2014/main" id="{0DEEC5A0-1C23-95A5-393E-B4E2DA5BD0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6073764"/>
            <a:ext cx="3603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0F451FC-5823-F2C0-ED6E-5ED1CAA24834}"/>
              </a:ext>
            </a:extLst>
          </p:cNvPr>
          <p:cNvPicPr>
            <a:picLocks noChangeAspect="1"/>
          </p:cNvPicPr>
          <p:nvPr/>
        </p:nvPicPr>
        <p:blipFill>
          <a:blip r:embed="rId3"/>
          <a:stretch>
            <a:fillRect/>
          </a:stretch>
        </p:blipFill>
        <p:spPr>
          <a:xfrm>
            <a:off x="4224251" y="214327"/>
            <a:ext cx="4348249" cy="6408712"/>
          </a:xfrm>
          <a:prstGeom prst="rect">
            <a:avLst/>
          </a:prstGeom>
        </p:spPr>
      </p:pic>
      <p:pic>
        <p:nvPicPr>
          <p:cNvPr id="4" name="Picture 3">
            <a:extLst>
              <a:ext uri="{FF2B5EF4-FFF2-40B4-BE49-F238E27FC236}">
                <a16:creationId xmlns:a16="http://schemas.microsoft.com/office/drawing/2014/main" id="{BE8D5949-F962-1AEE-7E03-2BB3760F193D}"/>
              </a:ext>
            </a:extLst>
          </p:cNvPr>
          <p:cNvPicPr>
            <a:picLocks noChangeAspect="1"/>
          </p:cNvPicPr>
          <p:nvPr/>
        </p:nvPicPr>
        <p:blipFill>
          <a:blip r:embed="rId4"/>
          <a:stretch>
            <a:fillRect/>
          </a:stretch>
        </p:blipFill>
        <p:spPr>
          <a:xfrm>
            <a:off x="2066925" y="3074399"/>
            <a:ext cx="1790700" cy="299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7659"/>
                                        </p:tgtEl>
                                        <p:attrNameLst>
                                          <p:attrName>style.visibility</p:attrName>
                                        </p:attrNameLst>
                                      </p:cBhvr>
                                      <p:to>
                                        <p:strVal val="visible"/>
                                      </p:to>
                                    </p:set>
                                    <p:anim calcmode="lin" valueType="num">
                                      <p:cBhvr additive="base">
                                        <p:cTn id="16" dur="500" fill="hold"/>
                                        <p:tgtEl>
                                          <p:spTgt spid="27659"/>
                                        </p:tgtEl>
                                        <p:attrNameLst>
                                          <p:attrName>ppt_x</p:attrName>
                                        </p:attrNameLst>
                                      </p:cBhvr>
                                      <p:tavLst>
                                        <p:tav tm="0">
                                          <p:val>
                                            <p:strVal val="#ppt_x"/>
                                          </p:val>
                                        </p:tav>
                                        <p:tav tm="100000">
                                          <p:val>
                                            <p:strVal val="#ppt_x"/>
                                          </p:val>
                                        </p:tav>
                                      </p:tavLst>
                                    </p:anim>
                                    <p:anim calcmode="lin" valueType="num">
                                      <p:cBhvr additive="base">
                                        <p:cTn id="17" dur="500" fill="hold"/>
                                        <p:tgtEl>
                                          <p:spTgt spid="27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682D-7F16-F046-833E-7A4CD584A6CB}"/>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70C0"/>
                </a:solidFill>
              </a:rPr>
              <a:t>Question 8</a:t>
            </a:r>
          </a:p>
        </p:txBody>
      </p:sp>
      <p:sp>
        <p:nvSpPr>
          <p:cNvPr id="5" name="Oval 4">
            <a:extLst>
              <a:ext uri="{FF2B5EF4-FFF2-40B4-BE49-F238E27FC236}">
                <a16:creationId xmlns:a16="http://schemas.microsoft.com/office/drawing/2014/main" id="{3AB90F97-E19A-3045-84E2-BE03C64831E9}"/>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23" name="TextBox 12">
            <a:extLst>
              <a:ext uri="{FF2B5EF4-FFF2-40B4-BE49-F238E27FC236}">
                <a16:creationId xmlns:a16="http://schemas.microsoft.com/office/drawing/2014/main" id="{5BC54DCE-3782-CEE4-F520-5635E1524AE4}"/>
              </a:ext>
            </a:extLst>
          </p:cNvPr>
          <p:cNvSpPr txBox="1">
            <a:spLocks noChangeArrowheads="1"/>
          </p:cNvSpPr>
          <p:nvPr/>
        </p:nvSpPr>
        <p:spPr bwMode="auto">
          <a:xfrm>
            <a:off x="571500" y="1154113"/>
            <a:ext cx="328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cs typeface="Arial" panose="020B0604020202020204" pitchFamily="34" charset="0"/>
              </a:rPr>
              <a:t>This story clearly challenges gender stereotypes.</a:t>
            </a:r>
          </a:p>
        </p:txBody>
      </p:sp>
      <p:sp>
        <p:nvSpPr>
          <p:cNvPr id="30724" name="TextBox 18">
            <a:extLst>
              <a:ext uri="{FF2B5EF4-FFF2-40B4-BE49-F238E27FC236}">
                <a16:creationId xmlns:a16="http://schemas.microsoft.com/office/drawing/2014/main" id="{6EC048F5-CDC0-3D43-A510-87B693FE9293}"/>
              </a:ext>
            </a:extLst>
          </p:cNvPr>
          <p:cNvSpPr txBox="1">
            <a:spLocks noChangeArrowheads="1"/>
          </p:cNvSpPr>
          <p:nvPr/>
        </p:nvSpPr>
        <p:spPr bwMode="auto">
          <a:xfrm>
            <a:off x="571500" y="200025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Agree</a:t>
            </a:r>
          </a:p>
        </p:txBody>
      </p:sp>
      <p:sp>
        <p:nvSpPr>
          <p:cNvPr id="30725" name="TextBox 19">
            <a:extLst>
              <a:ext uri="{FF2B5EF4-FFF2-40B4-BE49-F238E27FC236}">
                <a16:creationId xmlns:a16="http://schemas.microsoft.com/office/drawing/2014/main" id="{E021510F-E945-D6E8-A8B0-F8469D96C6F0}"/>
              </a:ext>
            </a:extLst>
          </p:cNvPr>
          <p:cNvSpPr txBox="1">
            <a:spLocks noChangeArrowheads="1"/>
          </p:cNvSpPr>
          <p:nvPr/>
        </p:nvSpPr>
        <p:spPr bwMode="auto">
          <a:xfrm>
            <a:off x="571500" y="250348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cs typeface="Arial" panose="020B0604020202020204" pitchFamily="34" charset="0"/>
              </a:rPr>
              <a:t>2. </a:t>
            </a:r>
            <a:r>
              <a:rPr lang="en-US" altLang="en-US" sz="1500" b="1" dirty="0">
                <a:cs typeface="Arial" panose="020B0604020202020204" pitchFamily="34" charset="0"/>
              </a:rPr>
              <a:t>Disagre</a:t>
            </a:r>
            <a:r>
              <a:rPr lang="en-US" altLang="en-US" sz="1500" dirty="0">
                <a:cs typeface="Arial" panose="020B0604020202020204" pitchFamily="34" charset="0"/>
              </a:rPr>
              <a:t>e</a:t>
            </a:r>
          </a:p>
        </p:txBody>
      </p:sp>
      <p:sp>
        <p:nvSpPr>
          <p:cNvPr id="25" name="Rectangle 24">
            <a:extLst>
              <a:ext uri="{FF2B5EF4-FFF2-40B4-BE49-F238E27FC236}">
                <a16:creationId xmlns:a16="http://schemas.microsoft.com/office/drawing/2014/main" id="{108C1D59-A93F-F042-A3C5-A48E73B2BCB2}"/>
              </a:ext>
            </a:extLst>
          </p:cNvPr>
          <p:cNvSpPr/>
          <p:nvPr/>
        </p:nvSpPr>
        <p:spPr>
          <a:xfrm>
            <a:off x="571500" y="2413794"/>
            <a:ext cx="1310532" cy="503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 name="Content Placeholder 2">
            <a:extLst>
              <a:ext uri="{FF2B5EF4-FFF2-40B4-BE49-F238E27FC236}">
                <a16:creationId xmlns:a16="http://schemas.microsoft.com/office/drawing/2014/main" id="{61AC3DC3-A21A-B948-8E0B-87E4367900E0}"/>
              </a:ext>
            </a:extLst>
          </p:cNvPr>
          <p:cNvSpPr txBox="1">
            <a:spLocks/>
          </p:cNvSpPr>
          <p:nvPr/>
        </p:nvSpPr>
        <p:spPr>
          <a:xfrm>
            <a:off x="5414441" y="780255"/>
            <a:ext cx="3214688" cy="1104901"/>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0"/>
              </a:spcBef>
              <a:spcAft>
                <a:spcPts val="0"/>
              </a:spcAft>
              <a:defRPr/>
            </a:pPr>
            <a:r>
              <a:rPr lang="en-US" sz="1400" dirty="0"/>
              <a:t>This story does not reference gender and therefore does not challenge this type of stereotype.</a:t>
            </a:r>
          </a:p>
        </p:txBody>
      </p:sp>
      <p:pic>
        <p:nvPicPr>
          <p:cNvPr id="28683" name="Picture 2">
            <a:extLst>
              <a:ext uri="{FF2B5EF4-FFF2-40B4-BE49-F238E27FC236}">
                <a16:creationId xmlns:a16="http://schemas.microsoft.com/office/drawing/2014/main" id="{4100D97A-3CE4-8D8F-8448-8E08EC328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6084081"/>
            <a:ext cx="3587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13BCDD-0AAC-27E7-62C1-CEC2E982AD61}"/>
              </a:ext>
            </a:extLst>
          </p:cNvPr>
          <p:cNvPicPr>
            <a:picLocks noChangeAspect="1"/>
          </p:cNvPicPr>
          <p:nvPr/>
        </p:nvPicPr>
        <p:blipFill>
          <a:blip r:embed="rId3"/>
          <a:stretch>
            <a:fillRect/>
          </a:stretch>
        </p:blipFill>
        <p:spPr>
          <a:xfrm>
            <a:off x="4249738" y="224644"/>
            <a:ext cx="4459287" cy="6408712"/>
          </a:xfrm>
          <a:prstGeom prst="rect">
            <a:avLst/>
          </a:prstGeom>
        </p:spPr>
      </p:pic>
      <p:pic>
        <p:nvPicPr>
          <p:cNvPr id="4" name="Picture 3">
            <a:extLst>
              <a:ext uri="{FF2B5EF4-FFF2-40B4-BE49-F238E27FC236}">
                <a16:creationId xmlns:a16="http://schemas.microsoft.com/office/drawing/2014/main" id="{567D721A-B745-DC31-A2D7-7D6672D6C221}"/>
              </a:ext>
            </a:extLst>
          </p:cNvPr>
          <p:cNvPicPr>
            <a:picLocks noChangeAspect="1"/>
          </p:cNvPicPr>
          <p:nvPr/>
        </p:nvPicPr>
        <p:blipFill>
          <a:blip r:embed="rId4"/>
          <a:stretch>
            <a:fillRect/>
          </a:stretch>
        </p:blipFill>
        <p:spPr>
          <a:xfrm>
            <a:off x="1762919" y="3122613"/>
            <a:ext cx="1790700" cy="299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8683"/>
                                        </p:tgtEl>
                                        <p:attrNameLst>
                                          <p:attrName>style.visibility</p:attrName>
                                        </p:attrNameLst>
                                      </p:cBhvr>
                                      <p:to>
                                        <p:strVal val="visible"/>
                                      </p:to>
                                    </p:set>
                                    <p:anim calcmode="lin" valueType="num">
                                      <p:cBhvr additive="base">
                                        <p:cTn id="16" dur="500" fill="hold"/>
                                        <p:tgtEl>
                                          <p:spTgt spid="28683"/>
                                        </p:tgtEl>
                                        <p:attrNameLst>
                                          <p:attrName>ppt_x</p:attrName>
                                        </p:attrNameLst>
                                      </p:cBhvr>
                                      <p:tavLst>
                                        <p:tav tm="0">
                                          <p:val>
                                            <p:strVal val="#ppt_x"/>
                                          </p:val>
                                        </p:tav>
                                        <p:tav tm="100000">
                                          <p:val>
                                            <p:strVal val="#ppt_x"/>
                                          </p:val>
                                        </p:tav>
                                      </p:tavLst>
                                    </p:anim>
                                    <p:anim calcmode="lin" valueType="num">
                                      <p:cBhvr additive="base">
                                        <p:cTn id="17"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ubtitle 2">
            <a:extLst>
              <a:ext uri="{FF2B5EF4-FFF2-40B4-BE49-F238E27FC236}">
                <a16:creationId xmlns:a16="http://schemas.microsoft.com/office/drawing/2014/main" id="{389BD915-E20C-B245-84C6-14C9A54D76E8}"/>
              </a:ext>
            </a:extLst>
          </p:cNvPr>
          <p:cNvSpPr>
            <a:spLocks noGrp="1"/>
          </p:cNvSpPr>
          <p:nvPr>
            <p:ph type="subTitle" idx="1"/>
          </p:nvPr>
        </p:nvSpPr>
        <p:spPr>
          <a:xfrm>
            <a:off x="4140200" y="3357563"/>
            <a:ext cx="4776788" cy="1371600"/>
          </a:xfrm>
        </p:spPr>
        <p:txBody>
          <a:bodyPr/>
          <a:lstStyle/>
          <a:p>
            <a:pPr eaLnBrk="1" hangingPunct="1"/>
            <a:r>
              <a:rPr lang="en-US" altLang="en-US"/>
              <a:t>Section 3: Journalists &amp; Reporters</a:t>
            </a:r>
          </a:p>
        </p:txBody>
      </p:sp>
      <p:pic>
        <p:nvPicPr>
          <p:cNvPr id="3" name="Picture 2" descr="A person and person sitting on a globe&#10;&#10;AI-generated content may be incorrect.">
            <a:extLst>
              <a:ext uri="{FF2B5EF4-FFF2-40B4-BE49-F238E27FC236}">
                <a16:creationId xmlns:a16="http://schemas.microsoft.com/office/drawing/2014/main" id="{F66A0108-5C81-571D-6A3D-FA1D7A5F6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490" y="188640"/>
            <a:ext cx="1388726" cy="1944216"/>
          </a:xfrm>
          <a:prstGeom prst="rect">
            <a:avLst/>
          </a:prstGeom>
        </p:spPr>
      </p:pic>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B3FC-BD44-7242-9A4C-CDBCA08C26B8}"/>
              </a:ext>
            </a:extLst>
          </p:cNvPr>
          <p:cNvSpPr>
            <a:spLocks noGrp="1"/>
          </p:cNvSpPr>
          <p:nvPr>
            <p:ph type="title"/>
          </p:nvPr>
        </p:nvSpPr>
        <p:spPr>
          <a:xfrm>
            <a:off x="179388" y="44450"/>
            <a:ext cx="4011612" cy="839788"/>
          </a:xfrm>
        </p:spPr>
        <p:txBody>
          <a:bodyPr>
            <a:normAutofit fontScale="90000"/>
          </a:bodyPr>
          <a:lstStyle/>
          <a:p>
            <a:pPr eaLnBrk="1" fontAlgn="auto" hangingPunct="1">
              <a:spcAft>
                <a:spcPts val="0"/>
              </a:spcAft>
              <a:defRPr/>
            </a:pPr>
            <a:r>
              <a:rPr lang="en-US" dirty="0">
                <a:solidFill>
                  <a:srgbClr val="0070C0"/>
                </a:solidFill>
              </a:rPr>
              <a:t>Question 9</a:t>
            </a:r>
            <a:br>
              <a:rPr lang="en-US" dirty="0">
                <a:solidFill>
                  <a:srgbClr val="0070C0"/>
                </a:solidFill>
              </a:rPr>
            </a:br>
            <a:r>
              <a:rPr lang="en-US" sz="2000" dirty="0">
                <a:solidFill>
                  <a:srgbClr val="0070C0"/>
                </a:solidFill>
              </a:rPr>
              <a:t>Journalist or reporter</a:t>
            </a:r>
          </a:p>
        </p:txBody>
      </p:sp>
      <p:sp>
        <p:nvSpPr>
          <p:cNvPr id="32771" name="TextBox 3">
            <a:extLst>
              <a:ext uri="{FF2B5EF4-FFF2-40B4-BE49-F238E27FC236}">
                <a16:creationId xmlns:a16="http://schemas.microsoft.com/office/drawing/2014/main" id="{3830C09F-C745-6774-746F-AB74F616AC51}"/>
              </a:ext>
            </a:extLst>
          </p:cNvPr>
          <p:cNvSpPr txBox="1">
            <a:spLocks noChangeArrowheads="1"/>
          </p:cNvSpPr>
          <p:nvPr/>
        </p:nvSpPr>
        <p:spPr bwMode="auto">
          <a:xfrm>
            <a:off x="179388" y="965200"/>
            <a:ext cx="3671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n-US" altLang="en-US" sz="1800" dirty="0">
                <a:cs typeface="Arial" panose="020B0604020202020204" pitchFamily="34" charset="0"/>
              </a:rPr>
              <a:t>What sex is the reporter? </a:t>
            </a:r>
          </a:p>
          <a:p>
            <a:pPr eaLnBrk="1" hangingPunct="1">
              <a:spcBef>
                <a:spcPct val="0"/>
              </a:spcBef>
              <a:spcAft>
                <a:spcPts val="1200"/>
              </a:spcAft>
              <a:buClrTx/>
              <a:buSzTx/>
              <a:buFontTx/>
              <a:buNone/>
            </a:pPr>
            <a:r>
              <a:rPr lang="en-US" altLang="en-US" sz="1800" i="1" dirty="0">
                <a:cs typeface="Arial" panose="020B0604020202020204" pitchFamily="34" charset="0"/>
              </a:rPr>
              <a:t>(The information is provided by Katerina </a:t>
            </a:r>
            <a:r>
              <a:rPr lang="en-US" altLang="en-US" sz="1800" i="1" dirty="0" err="1">
                <a:cs typeface="Arial" panose="020B0604020202020204" pitchFamily="34" charset="0"/>
              </a:rPr>
              <a:t>Batelic</a:t>
            </a:r>
            <a:r>
              <a:rPr lang="en-US" altLang="en-US" sz="1800" i="1" dirty="0">
                <a:cs typeface="Arial" panose="020B0604020202020204" pitchFamily="34" charset="0"/>
              </a:rPr>
              <a:t>)</a:t>
            </a:r>
          </a:p>
        </p:txBody>
      </p:sp>
      <p:sp>
        <p:nvSpPr>
          <p:cNvPr id="32772" name="TextBox 8">
            <a:extLst>
              <a:ext uri="{FF2B5EF4-FFF2-40B4-BE49-F238E27FC236}">
                <a16:creationId xmlns:a16="http://schemas.microsoft.com/office/drawing/2014/main" id="{0CE057DE-2886-306B-3BAB-CAB7DF07EA0A}"/>
              </a:ext>
            </a:extLst>
          </p:cNvPr>
          <p:cNvSpPr txBox="1">
            <a:spLocks noChangeArrowheads="1"/>
          </p:cNvSpPr>
          <p:nvPr/>
        </p:nvSpPr>
        <p:spPr bwMode="auto">
          <a:xfrm>
            <a:off x="250825" y="2236788"/>
            <a:ext cx="36210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Female</a:t>
            </a:r>
          </a:p>
        </p:txBody>
      </p:sp>
      <p:sp>
        <p:nvSpPr>
          <p:cNvPr id="32773" name="TextBox 9">
            <a:extLst>
              <a:ext uri="{FF2B5EF4-FFF2-40B4-BE49-F238E27FC236}">
                <a16:creationId xmlns:a16="http://schemas.microsoft.com/office/drawing/2014/main" id="{27AE35D1-3B15-BC8C-73FD-8ED08580FAF7}"/>
              </a:ext>
            </a:extLst>
          </p:cNvPr>
          <p:cNvSpPr txBox="1">
            <a:spLocks noChangeArrowheads="1"/>
          </p:cNvSpPr>
          <p:nvPr/>
        </p:nvSpPr>
        <p:spPr bwMode="auto">
          <a:xfrm>
            <a:off x="250825" y="2690813"/>
            <a:ext cx="36210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2. Male</a:t>
            </a:r>
          </a:p>
        </p:txBody>
      </p:sp>
      <p:sp>
        <p:nvSpPr>
          <p:cNvPr id="32774" name="TextBox 10">
            <a:extLst>
              <a:ext uri="{FF2B5EF4-FFF2-40B4-BE49-F238E27FC236}">
                <a16:creationId xmlns:a16="http://schemas.microsoft.com/office/drawing/2014/main" id="{3B01667E-24C5-72E3-3F6F-3D8F9F2EA72D}"/>
              </a:ext>
            </a:extLst>
          </p:cNvPr>
          <p:cNvSpPr txBox="1">
            <a:spLocks noChangeArrowheads="1"/>
          </p:cNvSpPr>
          <p:nvPr/>
        </p:nvSpPr>
        <p:spPr bwMode="auto">
          <a:xfrm>
            <a:off x="250825" y="3082925"/>
            <a:ext cx="29733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cs typeface="Arial" panose="020B0604020202020204" pitchFamily="34" charset="0"/>
              </a:rPr>
              <a:t>3. Gender diverse, including transgender.</a:t>
            </a:r>
          </a:p>
        </p:txBody>
      </p:sp>
      <p:sp>
        <p:nvSpPr>
          <p:cNvPr id="32775" name="TextBox 18">
            <a:extLst>
              <a:ext uri="{FF2B5EF4-FFF2-40B4-BE49-F238E27FC236}">
                <a16:creationId xmlns:a16="http://schemas.microsoft.com/office/drawing/2014/main" id="{ABB938CC-E683-D062-2235-5963099AD47A}"/>
              </a:ext>
            </a:extLst>
          </p:cNvPr>
          <p:cNvSpPr txBox="1">
            <a:spLocks noChangeArrowheads="1"/>
          </p:cNvSpPr>
          <p:nvPr/>
        </p:nvSpPr>
        <p:spPr bwMode="auto">
          <a:xfrm>
            <a:off x="250825" y="4159250"/>
            <a:ext cx="2784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4. Do not know</a:t>
            </a:r>
          </a:p>
        </p:txBody>
      </p:sp>
      <p:sp>
        <p:nvSpPr>
          <p:cNvPr id="17" name="Content Placeholder 2">
            <a:extLst>
              <a:ext uri="{FF2B5EF4-FFF2-40B4-BE49-F238E27FC236}">
                <a16:creationId xmlns:a16="http://schemas.microsoft.com/office/drawing/2014/main" id="{9EE8799D-5DBE-1A47-BC38-79DD3E30BDF4}"/>
              </a:ext>
            </a:extLst>
          </p:cNvPr>
          <p:cNvSpPr txBox="1">
            <a:spLocks/>
          </p:cNvSpPr>
          <p:nvPr/>
        </p:nvSpPr>
        <p:spPr>
          <a:xfrm>
            <a:off x="5471740" y="656532"/>
            <a:ext cx="3060700" cy="13684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ctr" eaLnBrk="1" fontAlgn="auto" hangingPunct="1">
              <a:spcBef>
                <a:spcPts val="0"/>
              </a:spcBef>
              <a:spcAft>
                <a:spcPts val="0"/>
              </a:spcAft>
              <a:defRPr/>
            </a:pPr>
            <a:endParaRPr lang="en-US" sz="1400" dirty="0"/>
          </a:p>
          <a:p>
            <a:pPr algn="ctr" eaLnBrk="1" fontAlgn="auto" hangingPunct="1">
              <a:spcBef>
                <a:spcPts val="0"/>
              </a:spcBef>
              <a:spcAft>
                <a:spcPts val="0"/>
              </a:spcAft>
              <a:defRPr/>
            </a:pPr>
            <a:r>
              <a:rPr lang="en-US" sz="1400" dirty="0"/>
              <a:t>When news agencies are providing the information, leave the space blank. </a:t>
            </a:r>
          </a:p>
          <a:p>
            <a:pPr algn="ctr" eaLnBrk="1" fontAlgn="auto" hangingPunct="1">
              <a:spcBef>
                <a:spcPts val="0"/>
              </a:spcBef>
              <a:spcAft>
                <a:spcPts val="0"/>
              </a:spcAft>
              <a:defRPr/>
            </a:pPr>
            <a:endParaRPr lang="en-US" sz="1400" dirty="0"/>
          </a:p>
          <a:p>
            <a:pPr algn="ctr" eaLnBrk="1" fontAlgn="auto" hangingPunct="1">
              <a:spcBef>
                <a:spcPts val="0"/>
              </a:spcBef>
              <a:spcAft>
                <a:spcPts val="0"/>
              </a:spcAft>
              <a:defRPr/>
            </a:pPr>
            <a:r>
              <a:rPr lang="en-US" sz="1400" dirty="0"/>
              <a:t>If the reporter’s name is given, but it is unclear whether they are male or female, the correct code is ‘do not know.’ </a:t>
            </a:r>
          </a:p>
          <a:p>
            <a:pPr algn="ctr" eaLnBrk="1" fontAlgn="auto" hangingPunct="1">
              <a:spcBef>
                <a:spcPts val="0"/>
              </a:spcBef>
              <a:spcAft>
                <a:spcPts val="0"/>
              </a:spcAft>
              <a:defRPr/>
            </a:pPr>
            <a:endParaRPr lang="en-US" sz="1400" dirty="0"/>
          </a:p>
        </p:txBody>
      </p:sp>
      <p:sp>
        <p:nvSpPr>
          <p:cNvPr id="22" name="Rectangle 21">
            <a:extLst>
              <a:ext uri="{FF2B5EF4-FFF2-40B4-BE49-F238E27FC236}">
                <a16:creationId xmlns:a16="http://schemas.microsoft.com/office/drawing/2014/main" id="{02DD6F83-8045-FA42-B2FE-E80063D9A9F3}"/>
              </a:ext>
            </a:extLst>
          </p:cNvPr>
          <p:cNvSpPr/>
          <p:nvPr/>
        </p:nvSpPr>
        <p:spPr>
          <a:xfrm>
            <a:off x="288925" y="2282825"/>
            <a:ext cx="1008063"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5614" name="Picture 2">
            <a:extLst>
              <a:ext uri="{FF2B5EF4-FFF2-40B4-BE49-F238E27FC236}">
                <a16:creationId xmlns:a16="http://schemas.microsoft.com/office/drawing/2014/main" id="{07691037-AB13-48B9-B548-5913533205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98522" y="4145684"/>
            <a:ext cx="324026" cy="7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15">
            <a:extLst>
              <a:ext uri="{FF2B5EF4-FFF2-40B4-BE49-F238E27FC236}">
                <a16:creationId xmlns:a16="http://schemas.microsoft.com/office/drawing/2014/main" id="{9B72EFA4-B897-F7B7-BF20-9E66278F662E}"/>
              </a:ext>
            </a:extLst>
          </p:cNvPr>
          <p:cNvSpPr>
            <a:spLocks noChangeArrowheads="1"/>
          </p:cNvSpPr>
          <p:nvPr/>
        </p:nvSpPr>
        <p:spPr bwMode="auto">
          <a:xfrm>
            <a:off x="339725" y="5070475"/>
            <a:ext cx="385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a:solidFill>
                  <a:srgbClr val="0070C0"/>
                </a:solidFill>
              </a:rPr>
              <a:t>**If there was a second reporter, she or he would be coded on the next row. Since there are no other reporters in the story, we move on to the next section of the coding sheet.</a:t>
            </a:r>
            <a:endParaRPr lang="en-CA" altLang="en-US" sz="1200" i="1">
              <a:solidFill>
                <a:srgbClr val="0070C0"/>
              </a:solidFill>
            </a:endParaRPr>
          </a:p>
        </p:txBody>
      </p:sp>
      <p:pic>
        <p:nvPicPr>
          <p:cNvPr id="3" name="Picture 2">
            <a:extLst>
              <a:ext uri="{FF2B5EF4-FFF2-40B4-BE49-F238E27FC236}">
                <a16:creationId xmlns:a16="http://schemas.microsoft.com/office/drawing/2014/main" id="{DD91ED5B-03D5-C1A2-BAD8-5E4FF0DCA468}"/>
              </a:ext>
            </a:extLst>
          </p:cNvPr>
          <p:cNvPicPr>
            <a:picLocks noChangeAspect="1"/>
          </p:cNvPicPr>
          <p:nvPr/>
        </p:nvPicPr>
        <p:blipFill>
          <a:blip r:embed="rId3"/>
          <a:stretch>
            <a:fillRect/>
          </a:stretch>
        </p:blipFill>
        <p:spPr>
          <a:xfrm>
            <a:off x="4224251" y="224644"/>
            <a:ext cx="4308189" cy="6408712"/>
          </a:xfrm>
          <a:prstGeom prst="rect">
            <a:avLst/>
          </a:prstGeom>
        </p:spPr>
      </p:pic>
      <p:pic>
        <p:nvPicPr>
          <p:cNvPr id="4" name="Picture 3">
            <a:extLst>
              <a:ext uri="{FF2B5EF4-FFF2-40B4-BE49-F238E27FC236}">
                <a16:creationId xmlns:a16="http://schemas.microsoft.com/office/drawing/2014/main" id="{0862BB8B-AA73-57B2-EA51-7EFB11AF9BF4}"/>
              </a:ext>
            </a:extLst>
          </p:cNvPr>
          <p:cNvPicPr>
            <a:picLocks noChangeAspect="1"/>
          </p:cNvPicPr>
          <p:nvPr/>
        </p:nvPicPr>
        <p:blipFill>
          <a:blip r:embed="rId4"/>
          <a:stretch>
            <a:fillRect/>
          </a:stretch>
        </p:blipFill>
        <p:spPr>
          <a:xfrm>
            <a:off x="3064343" y="2024957"/>
            <a:ext cx="901700" cy="299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5614"/>
                                        </p:tgtEl>
                                        <p:attrNameLst>
                                          <p:attrName>style.visibility</p:attrName>
                                        </p:attrNameLst>
                                      </p:cBhvr>
                                      <p:to>
                                        <p:strVal val="visible"/>
                                      </p:to>
                                    </p:set>
                                    <p:anim calcmode="lin" valueType="num">
                                      <p:cBhvr additive="base">
                                        <p:cTn id="15" dur="500" fill="hold"/>
                                        <p:tgtEl>
                                          <p:spTgt spid="25614"/>
                                        </p:tgtEl>
                                        <p:attrNameLst>
                                          <p:attrName>ppt_x</p:attrName>
                                        </p:attrNameLst>
                                      </p:cBhvr>
                                      <p:tavLst>
                                        <p:tav tm="0">
                                          <p:val>
                                            <p:strVal val="#ppt_x"/>
                                          </p:val>
                                        </p:tav>
                                        <p:tav tm="100000">
                                          <p:val>
                                            <p:strVal val="#ppt_x"/>
                                          </p:val>
                                        </p:tav>
                                      </p:tavLst>
                                    </p:anim>
                                    <p:anim calcmode="lin" valueType="num">
                                      <p:cBhvr additive="base">
                                        <p:cTn id="16"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5615"/>
                                        </p:tgtEl>
                                        <p:attrNameLst>
                                          <p:attrName>style.visibility</p:attrName>
                                        </p:attrNameLst>
                                      </p:cBhvr>
                                      <p:to>
                                        <p:strVal val="visible"/>
                                      </p:to>
                                    </p:set>
                                    <p:animEffect transition="in" filter="checkerboard(across)">
                                      <p:cBhvr>
                                        <p:cTn id="21"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56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8D97D-C343-FE1F-DAA9-BC068CFAED78}"/>
            </a:ext>
          </a:extLst>
        </p:cNvPr>
        <p:cNvGrpSpPr/>
        <p:nvPr/>
      </p:nvGrpSpPr>
      <p:grpSpPr>
        <a:xfrm>
          <a:off x="0" y="0"/>
          <a:ext cx="0" cy="0"/>
          <a:chOff x="0" y="0"/>
          <a:chExt cx="0" cy="0"/>
        </a:xfrm>
      </p:grpSpPr>
      <p:sp>
        <p:nvSpPr>
          <p:cNvPr id="36866" name="TextBox 3">
            <a:extLst>
              <a:ext uri="{FF2B5EF4-FFF2-40B4-BE49-F238E27FC236}">
                <a16:creationId xmlns:a16="http://schemas.microsoft.com/office/drawing/2014/main" id="{45EA8F37-F3BD-38F2-844C-C9F2C72E0CED}"/>
              </a:ext>
            </a:extLst>
          </p:cNvPr>
          <p:cNvSpPr txBox="1">
            <a:spLocks noChangeArrowheads="1"/>
          </p:cNvSpPr>
          <p:nvPr/>
        </p:nvSpPr>
        <p:spPr bwMode="auto">
          <a:xfrm>
            <a:off x="611188" y="1052513"/>
            <a:ext cx="328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cs typeface="Arial" panose="020B0604020202020204" pitchFamily="34" charset="0"/>
              </a:rPr>
              <a:t>What is </a:t>
            </a:r>
            <a:r>
              <a:rPr lang="en-GB" altLang="en-US" sz="1800" dirty="0"/>
              <a:t>the reporter</a:t>
            </a:r>
            <a:r>
              <a:rPr lang="en-GB" altLang="en-US" sz="1800" dirty="0">
                <a:cs typeface="Arial" panose="020B0604020202020204" pitchFamily="34" charset="0"/>
              </a:rPr>
              <a:t>`s </a:t>
            </a:r>
            <a:r>
              <a:rPr lang="en-US" altLang="en-US" sz="1800" dirty="0">
                <a:cs typeface="Arial" panose="020B0604020202020204" pitchFamily="34" charset="0"/>
              </a:rPr>
              <a:t>age, if mentioned? </a:t>
            </a:r>
          </a:p>
        </p:txBody>
      </p:sp>
      <p:sp>
        <p:nvSpPr>
          <p:cNvPr id="5" name="Oval 4">
            <a:extLst>
              <a:ext uri="{FF2B5EF4-FFF2-40B4-BE49-F238E27FC236}">
                <a16:creationId xmlns:a16="http://schemas.microsoft.com/office/drawing/2014/main" id="{7455A536-8771-E6DC-025B-6E31A019C0AD}"/>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68" name="TextBox 8">
            <a:extLst>
              <a:ext uri="{FF2B5EF4-FFF2-40B4-BE49-F238E27FC236}">
                <a16:creationId xmlns:a16="http://schemas.microsoft.com/office/drawing/2014/main" id="{DF7906B5-5871-F46C-C568-BEB3ED3E5067}"/>
              </a:ext>
            </a:extLst>
          </p:cNvPr>
          <p:cNvSpPr txBox="1">
            <a:spLocks noChangeArrowheads="1"/>
          </p:cNvSpPr>
          <p:nvPr/>
        </p:nvSpPr>
        <p:spPr bwMode="auto">
          <a:xfrm>
            <a:off x="642938" y="17145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0. Do not know</a:t>
            </a:r>
          </a:p>
        </p:txBody>
      </p:sp>
      <p:sp>
        <p:nvSpPr>
          <p:cNvPr id="36869" name="TextBox 9">
            <a:extLst>
              <a:ext uri="{FF2B5EF4-FFF2-40B4-BE49-F238E27FC236}">
                <a16:creationId xmlns:a16="http://schemas.microsoft.com/office/drawing/2014/main" id="{0D934D15-329A-A950-F101-1D5D2E0C41BF}"/>
              </a:ext>
            </a:extLst>
          </p:cNvPr>
          <p:cNvSpPr txBox="1">
            <a:spLocks noChangeArrowheads="1"/>
          </p:cNvSpPr>
          <p:nvPr/>
        </p:nvSpPr>
        <p:spPr bwMode="auto">
          <a:xfrm>
            <a:off x="642938" y="207168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12 years or under</a:t>
            </a:r>
          </a:p>
        </p:txBody>
      </p:sp>
      <p:sp>
        <p:nvSpPr>
          <p:cNvPr id="36870" name="TextBox 10">
            <a:extLst>
              <a:ext uri="{FF2B5EF4-FFF2-40B4-BE49-F238E27FC236}">
                <a16:creationId xmlns:a16="http://schemas.microsoft.com/office/drawing/2014/main" id="{DB56B8B4-44D0-BEFC-3FA5-0F40681B960D}"/>
              </a:ext>
            </a:extLst>
          </p:cNvPr>
          <p:cNvSpPr txBox="1">
            <a:spLocks noChangeArrowheads="1"/>
          </p:cNvSpPr>
          <p:nvPr/>
        </p:nvSpPr>
        <p:spPr bwMode="auto">
          <a:xfrm>
            <a:off x="642938" y="2462213"/>
            <a:ext cx="1049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2. 13-18</a:t>
            </a:r>
          </a:p>
        </p:txBody>
      </p:sp>
      <p:sp>
        <p:nvSpPr>
          <p:cNvPr id="36871" name="TextBox 11">
            <a:extLst>
              <a:ext uri="{FF2B5EF4-FFF2-40B4-BE49-F238E27FC236}">
                <a16:creationId xmlns:a16="http://schemas.microsoft.com/office/drawing/2014/main" id="{3CB5D175-9574-D3A5-F6C3-F5F48B749D22}"/>
              </a:ext>
            </a:extLst>
          </p:cNvPr>
          <p:cNvSpPr txBox="1">
            <a:spLocks noChangeArrowheads="1"/>
          </p:cNvSpPr>
          <p:nvPr/>
        </p:nvSpPr>
        <p:spPr bwMode="auto">
          <a:xfrm>
            <a:off x="1730375" y="2455863"/>
            <a:ext cx="1047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3. 19-34</a:t>
            </a:r>
          </a:p>
        </p:txBody>
      </p:sp>
      <p:sp>
        <p:nvSpPr>
          <p:cNvPr id="22" name="Title 1">
            <a:extLst>
              <a:ext uri="{FF2B5EF4-FFF2-40B4-BE49-F238E27FC236}">
                <a16:creationId xmlns:a16="http://schemas.microsoft.com/office/drawing/2014/main" id="{EE844E57-95CC-9560-1324-8689B79123B9}"/>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10</a:t>
            </a:r>
          </a:p>
        </p:txBody>
      </p:sp>
      <p:sp>
        <p:nvSpPr>
          <p:cNvPr id="36873" name="TextBox 13">
            <a:extLst>
              <a:ext uri="{FF2B5EF4-FFF2-40B4-BE49-F238E27FC236}">
                <a16:creationId xmlns:a16="http://schemas.microsoft.com/office/drawing/2014/main" id="{9999BB46-C4C3-6B4C-EA00-220E2B4ED497}"/>
              </a:ext>
            </a:extLst>
          </p:cNvPr>
          <p:cNvSpPr txBox="1">
            <a:spLocks noChangeArrowheads="1"/>
          </p:cNvSpPr>
          <p:nvPr/>
        </p:nvSpPr>
        <p:spPr bwMode="auto">
          <a:xfrm>
            <a:off x="2771775" y="2455863"/>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4. 35-49</a:t>
            </a:r>
          </a:p>
        </p:txBody>
      </p:sp>
      <p:sp>
        <p:nvSpPr>
          <p:cNvPr id="36874" name="TextBox 14">
            <a:extLst>
              <a:ext uri="{FF2B5EF4-FFF2-40B4-BE49-F238E27FC236}">
                <a16:creationId xmlns:a16="http://schemas.microsoft.com/office/drawing/2014/main" id="{F5C3F2AA-8678-7319-B657-9E1903FFA445}"/>
              </a:ext>
            </a:extLst>
          </p:cNvPr>
          <p:cNvSpPr txBox="1">
            <a:spLocks noChangeArrowheads="1"/>
          </p:cNvSpPr>
          <p:nvPr/>
        </p:nvSpPr>
        <p:spPr bwMode="auto">
          <a:xfrm>
            <a:off x="642938" y="2855913"/>
            <a:ext cx="12636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5. 50-64</a:t>
            </a:r>
          </a:p>
        </p:txBody>
      </p:sp>
      <p:sp>
        <p:nvSpPr>
          <p:cNvPr id="36875" name="TextBox 15">
            <a:extLst>
              <a:ext uri="{FF2B5EF4-FFF2-40B4-BE49-F238E27FC236}">
                <a16:creationId xmlns:a16="http://schemas.microsoft.com/office/drawing/2014/main" id="{96B7EEA5-7ABF-6A95-49CB-C79BC769330A}"/>
              </a:ext>
            </a:extLst>
          </p:cNvPr>
          <p:cNvSpPr txBox="1">
            <a:spLocks noChangeArrowheads="1"/>
          </p:cNvSpPr>
          <p:nvPr/>
        </p:nvSpPr>
        <p:spPr bwMode="auto">
          <a:xfrm>
            <a:off x="1733550" y="2849563"/>
            <a:ext cx="1044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6. 65-79</a:t>
            </a:r>
          </a:p>
        </p:txBody>
      </p:sp>
      <p:sp>
        <p:nvSpPr>
          <p:cNvPr id="18" name="Content Placeholder 2">
            <a:extLst>
              <a:ext uri="{FF2B5EF4-FFF2-40B4-BE49-F238E27FC236}">
                <a16:creationId xmlns:a16="http://schemas.microsoft.com/office/drawing/2014/main" id="{5166683F-EB80-0583-E596-D6D0DFD761AC}"/>
              </a:ext>
            </a:extLst>
          </p:cNvPr>
          <p:cNvSpPr txBox="1">
            <a:spLocks/>
          </p:cNvSpPr>
          <p:nvPr/>
        </p:nvSpPr>
        <p:spPr>
          <a:xfrm>
            <a:off x="5385387" y="697022"/>
            <a:ext cx="3189001" cy="1357312"/>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ctr" eaLnBrk="1" fontAlgn="auto" hangingPunct="1">
              <a:spcBef>
                <a:spcPts val="600"/>
              </a:spcBef>
              <a:spcAft>
                <a:spcPts val="0"/>
              </a:spcAft>
              <a:buClr>
                <a:schemeClr val="accent1"/>
              </a:buClr>
              <a:buSzPct val="70000"/>
              <a:defRPr/>
            </a:pPr>
            <a:r>
              <a:rPr lang="en-US" sz="1500" dirty="0"/>
              <a:t>The reporter’s age is not mentioned in the story.</a:t>
            </a:r>
          </a:p>
          <a:p>
            <a:pPr algn="ctr" eaLnBrk="1" fontAlgn="auto" hangingPunct="1">
              <a:spcBef>
                <a:spcPts val="600"/>
              </a:spcBef>
              <a:spcAft>
                <a:spcPts val="0"/>
              </a:spcAft>
              <a:buClr>
                <a:schemeClr val="accent1"/>
              </a:buClr>
              <a:buSzPct val="70000"/>
              <a:defRPr/>
            </a:pPr>
            <a:endParaRPr lang="en-US" sz="1400" dirty="0"/>
          </a:p>
          <a:p>
            <a:pPr algn="ctr" eaLnBrk="1" fontAlgn="auto" hangingPunct="1">
              <a:spcBef>
                <a:spcPts val="600"/>
              </a:spcBef>
              <a:spcAft>
                <a:spcPts val="0"/>
              </a:spcAft>
              <a:buClr>
                <a:schemeClr val="accent1"/>
              </a:buClr>
              <a:buSzPct val="70000"/>
              <a:defRPr/>
            </a:pPr>
            <a:r>
              <a:rPr lang="en-US" sz="1500" dirty="0"/>
              <a:t>Even if you know the age of the person concerned, if this person's age is not explicitly stated in the story, you must code 0. </a:t>
            </a:r>
          </a:p>
          <a:p>
            <a:pPr algn="ctr" eaLnBrk="1" fontAlgn="auto" hangingPunct="1">
              <a:spcBef>
                <a:spcPts val="600"/>
              </a:spcBef>
              <a:spcAft>
                <a:spcPts val="0"/>
              </a:spcAft>
              <a:buClr>
                <a:schemeClr val="accent1"/>
              </a:buClr>
              <a:buSzPct val="70000"/>
              <a:buFont typeface="Wingdings"/>
              <a:buNone/>
              <a:defRPr/>
            </a:pPr>
            <a:r>
              <a:rPr lang="en-US" sz="1400" dirty="0"/>
              <a:t> </a:t>
            </a:r>
          </a:p>
        </p:txBody>
      </p:sp>
      <p:sp>
        <p:nvSpPr>
          <p:cNvPr id="28" name="Rectangle 27">
            <a:extLst>
              <a:ext uri="{FF2B5EF4-FFF2-40B4-BE49-F238E27FC236}">
                <a16:creationId xmlns:a16="http://schemas.microsoft.com/office/drawing/2014/main" id="{0ABEAB74-B27F-15AA-D09F-822686CE422B}"/>
              </a:ext>
            </a:extLst>
          </p:cNvPr>
          <p:cNvSpPr/>
          <p:nvPr/>
        </p:nvSpPr>
        <p:spPr>
          <a:xfrm>
            <a:off x="684213" y="1773238"/>
            <a:ext cx="2087562"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34832" name="Picture 1">
            <a:extLst>
              <a:ext uri="{FF2B5EF4-FFF2-40B4-BE49-F238E27FC236}">
                <a16:creationId xmlns:a16="http://schemas.microsoft.com/office/drawing/2014/main" id="{0085ACBF-EBE5-371A-34B8-122F9D6F55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2444" y="6232338"/>
            <a:ext cx="3587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TextBox 15">
            <a:extLst>
              <a:ext uri="{FF2B5EF4-FFF2-40B4-BE49-F238E27FC236}">
                <a16:creationId xmlns:a16="http://schemas.microsoft.com/office/drawing/2014/main" id="{AAB24FFE-51A7-DC54-A19C-A4C6F3F6AD1F}"/>
              </a:ext>
            </a:extLst>
          </p:cNvPr>
          <p:cNvSpPr txBox="1">
            <a:spLocks noChangeArrowheads="1"/>
          </p:cNvSpPr>
          <p:nvPr/>
        </p:nvSpPr>
        <p:spPr bwMode="auto">
          <a:xfrm>
            <a:off x="2770188" y="2824163"/>
            <a:ext cx="1046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7. 80+</a:t>
            </a:r>
          </a:p>
        </p:txBody>
      </p:sp>
      <p:pic>
        <p:nvPicPr>
          <p:cNvPr id="2" name="Picture 1">
            <a:extLst>
              <a:ext uri="{FF2B5EF4-FFF2-40B4-BE49-F238E27FC236}">
                <a16:creationId xmlns:a16="http://schemas.microsoft.com/office/drawing/2014/main" id="{E693B582-63DE-3F50-AABF-7198FE86FF43}"/>
              </a:ext>
            </a:extLst>
          </p:cNvPr>
          <p:cNvPicPr>
            <a:picLocks noChangeAspect="1"/>
          </p:cNvPicPr>
          <p:nvPr/>
        </p:nvPicPr>
        <p:blipFill>
          <a:blip r:embed="rId3"/>
          <a:stretch>
            <a:fillRect/>
          </a:stretch>
        </p:blipFill>
        <p:spPr>
          <a:xfrm>
            <a:off x="4163012" y="372901"/>
            <a:ext cx="4172157" cy="6408712"/>
          </a:xfrm>
          <a:prstGeom prst="rect">
            <a:avLst/>
          </a:prstGeom>
        </p:spPr>
      </p:pic>
      <p:pic>
        <p:nvPicPr>
          <p:cNvPr id="4" name="Picture 3">
            <a:extLst>
              <a:ext uri="{FF2B5EF4-FFF2-40B4-BE49-F238E27FC236}">
                <a16:creationId xmlns:a16="http://schemas.microsoft.com/office/drawing/2014/main" id="{2DA1301A-1C87-2C1B-972C-8EE5F8964451}"/>
              </a:ext>
            </a:extLst>
          </p:cNvPr>
          <p:cNvPicPr>
            <a:picLocks noChangeAspect="1"/>
          </p:cNvPicPr>
          <p:nvPr/>
        </p:nvPicPr>
        <p:blipFill>
          <a:blip r:embed="rId4"/>
          <a:stretch>
            <a:fillRect/>
          </a:stretch>
        </p:blipFill>
        <p:spPr>
          <a:xfrm>
            <a:off x="1330325" y="3255963"/>
            <a:ext cx="901700" cy="2976376"/>
          </a:xfrm>
          <a:prstGeom prst="rect">
            <a:avLst/>
          </a:prstGeom>
        </p:spPr>
      </p:pic>
    </p:spTree>
    <p:extLst>
      <p:ext uri="{BB962C8B-B14F-4D97-AF65-F5344CB8AC3E}">
        <p14:creationId xmlns:p14="http://schemas.microsoft.com/office/powerpoint/2010/main" val="3657771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4832"/>
                                        </p:tgtEl>
                                        <p:attrNameLst>
                                          <p:attrName>style.visibility</p:attrName>
                                        </p:attrNameLst>
                                      </p:cBhvr>
                                      <p:to>
                                        <p:strVal val="visible"/>
                                      </p:to>
                                    </p:set>
                                    <p:anim calcmode="lin" valueType="num">
                                      <p:cBhvr additive="base">
                                        <p:cTn id="16" dur="500" fill="hold"/>
                                        <p:tgtEl>
                                          <p:spTgt spid="34832"/>
                                        </p:tgtEl>
                                        <p:attrNameLst>
                                          <p:attrName>ppt_x</p:attrName>
                                        </p:attrNameLst>
                                      </p:cBhvr>
                                      <p:tavLst>
                                        <p:tav tm="0">
                                          <p:val>
                                            <p:strVal val="#ppt_x"/>
                                          </p:val>
                                        </p:tav>
                                        <p:tav tm="100000">
                                          <p:val>
                                            <p:strVal val="#ppt_x"/>
                                          </p:val>
                                        </p:tav>
                                      </p:tavLst>
                                    </p:anim>
                                    <p:anim calcmode="lin" valueType="num">
                                      <p:cBhvr additive="base">
                                        <p:cTn id="17" dur="500" fill="hold"/>
                                        <p:tgtEl>
                                          <p:spTgt spid="348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ubtitle 2">
            <a:extLst>
              <a:ext uri="{FF2B5EF4-FFF2-40B4-BE49-F238E27FC236}">
                <a16:creationId xmlns:a16="http://schemas.microsoft.com/office/drawing/2014/main" id="{FAFBC734-DCFA-114F-B7CD-536D5554E48C}"/>
              </a:ext>
            </a:extLst>
          </p:cNvPr>
          <p:cNvSpPr>
            <a:spLocks noGrp="1"/>
          </p:cNvSpPr>
          <p:nvPr>
            <p:ph type="subTitle" idx="1"/>
          </p:nvPr>
        </p:nvSpPr>
        <p:spPr>
          <a:xfrm>
            <a:off x="4427538" y="3429000"/>
            <a:ext cx="4729162" cy="1371600"/>
          </a:xfrm>
        </p:spPr>
        <p:txBody>
          <a:bodyPr/>
          <a:lstStyle/>
          <a:p>
            <a:pPr eaLnBrk="1" hangingPunct="1"/>
            <a:r>
              <a:rPr lang="en-US" altLang="en-US"/>
              <a:t>Section 4: People in the news</a:t>
            </a:r>
          </a:p>
        </p:txBody>
      </p:sp>
      <p:pic>
        <p:nvPicPr>
          <p:cNvPr id="33794" name="Picture 1">
            <a:extLst>
              <a:ext uri="{FF2B5EF4-FFF2-40B4-BE49-F238E27FC236}">
                <a16:creationId xmlns:a16="http://schemas.microsoft.com/office/drawing/2014/main" id="{C60340DF-5C64-4FB8-8EB4-4DCBBC458C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22225"/>
            <a:ext cx="936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062A0B-2D00-915C-265F-5FC15A17C94B}"/>
              </a:ext>
            </a:extLst>
          </p:cNvPr>
          <p:cNvPicPr>
            <a:picLocks noChangeAspect="1" noChangeArrowheads="1"/>
          </p:cNvPicPr>
          <p:nvPr/>
        </p:nvPicPr>
        <p:blipFill>
          <a:blip r:embed="rId2">
            <a:duotone>
              <a:prstClr val="black"/>
              <a:schemeClr val="accent1">
                <a:tint val="45000"/>
                <a:satMod val="400000"/>
              </a:schemeClr>
            </a:duotone>
            <a:alphaModFix amt="70000"/>
            <a:extLst>
              <a:ext uri="{28A0092B-C50C-407E-A947-70E740481C1C}">
                <a14:useLocalDpi xmlns:a14="http://schemas.microsoft.com/office/drawing/2010/main" val="0"/>
              </a:ext>
            </a:extLst>
          </a:blip>
          <a:srcRect/>
          <a:stretch>
            <a:fillRect/>
          </a:stretch>
        </p:blipFill>
        <p:spPr bwMode="auto">
          <a:xfrm>
            <a:off x="323528" y="1485900"/>
            <a:ext cx="806489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49B1737-DD96-DA4C-8094-A359E6E540FE}"/>
              </a:ext>
            </a:extLst>
          </p:cNvPr>
          <p:cNvSpPr>
            <a:spLocks noGrp="1"/>
          </p:cNvSpPr>
          <p:nvPr>
            <p:ph type="title"/>
          </p:nvPr>
        </p:nvSpPr>
        <p:spPr/>
        <p:txBody>
          <a:bodyPr/>
          <a:lstStyle/>
          <a:p>
            <a:pPr eaLnBrk="1" fontAlgn="auto" hangingPunct="1">
              <a:spcAft>
                <a:spcPts val="0"/>
              </a:spcAft>
              <a:defRPr/>
            </a:pPr>
            <a:r>
              <a:rPr lang="en-US" dirty="0">
                <a:solidFill>
                  <a:srgbClr val="0070C0"/>
                </a:solidFill>
              </a:rPr>
              <a:t>An international initiative…</a:t>
            </a:r>
          </a:p>
        </p:txBody>
      </p:sp>
      <p:sp>
        <p:nvSpPr>
          <p:cNvPr id="3" name="Content Placeholder 2">
            <a:extLst>
              <a:ext uri="{FF2B5EF4-FFF2-40B4-BE49-F238E27FC236}">
                <a16:creationId xmlns:a16="http://schemas.microsoft.com/office/drawing/2014/main" id="{5D76B9EE-E7C4-5F48-B185-F340DDC54CDB}"/>
              </a:ext>
            </a:extLst>
          </p:cNvPr>
          <p:cNvSpPr>
            <a:spLocks noGrp="1"/>
          </p:cNvSpPr>
          <p:nvPr>
            <p:ph sz="quarter" idx="1"/>
          </p:nvPr>
        </p:nvSpPr>
        <p:spPr>
          <a:xfrm>
            <a:off x="461963" y="2500313"/>
            <a:ext cx="7467600" cy="2500312"/>
          </a:xfrm>
        </p:spPr>
        <p:txBody>
          <a:bodyPr>
            <a:normAutofit fontScale="92500"/>
          </a:bodyPr>
          <a:lstStyle/>
          <a:p>
            <a:pPr marL="274320" indent="0" algn="ctr" eaLnBrk="1" fontAlgn="auto" hangingPunct="1">
              <a:spcAft>
                <a:spcPts val="0"/>
              </a:spcAft>
              <a:buFont typeface="Wingdings"/>
              <a:buNone/>
              <a:defRPr/>
            </a:pPr>
            <a:r>
              <a:rPr lang="en-US" dirty="0"/>
              <a:t>Because media monitoring is taking place in over 100 different countries across the globe, it is critical that all participants have a uniform understanding of the way the monitoring materials should be applied.  Please use this presentation as a means of familiarising yourself with the materials and becoming comfortable with their application. </a:t>
            </a:r>
          </a:p>
        </p:txBody>
      </p:sp>
      <p:pic>
        <p:nvPicPr>
          <p:cNvPr id="4" name="Picture 3" descr="A person and person sitting on a globe&#10;&#10;AI-generated content may be incorrect.">
            <a:extLst>
              <a:ext uri="{FF2B5EF4-FFF2-40B4-BE49-F238E27FC236}">
                <a16:creationId xmlns:a16="http://schemas.microsoft.com/office/drawing/2014/main" id="{7DCC9A78-C1F4-0C1C-5E47-90B241371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5" y="6015038"/>
            <a:ext cx="640102" cy="8961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5AF8-216F-3149-904E-64739D9BAF06}"/>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70C0"/>
                </a:solidFill>
              </a:rPr>
              <a:t>Guidelines</a:t>
            </a:r>
          </a:p>
        </p:txBody>
      </p:sp>
      <p:sp>
        <p:nvSpPr>
          <p:cNvPr id="4" name="TextBox 3">
            <a:extLst>
              <a:ext uri="{FF2B5EF4-FFF2-40B4-BE49-F238E27FC236}">
                <a16:creationId xmlns:a16="http://schemas.microsoft.com/office/drawing/2014/main" id="{85EBCAFA-C50C-FCA4-7D57-20AC8AD5D2B3}"/>
              </a:ext>
            </a:extLst>
          </p:cNvPr>
          <p:cNvSpPr txBox="1">
            <a:spLocks noChangeArrowheads="1"/>
          </p:cNvSpPr>
          <p:nvPr/>
        </p:nvSpPr>
        <p:spPr bwMode="auto">
          <a:xfrm>
            <a:off x="714375" y="1143000"/>
            <a:ext cx="32861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 typeface="Wingdings" pitchFamily="2" charset="2"/>
              <a:buChar char="ü"/>
            </a:pPr>
            <a:r>
              <a:rPr lang="en-US" altLang="en-US" sz="1800" dirty="0">
                <a:cs typeface="Arial" panose="020B0604020202020204" pitchFamily="34" charset="0"/>
              </a:rPr>
              <a:t>For this portion of the guide, we provide examples for one person in the story, Tonino Picula.</a:t>
            </a:r>
          </a:p>
          <a:p>
            <a:pPr eaLnBrk="1" hangingPunct="1">
              <a:spcBef>
                <a:spcPct val="0"/>
              </a:spcBef>
              <a:buClrTx/>
              <a:buSzTx/>
              <a:buFont typeface="Wingdings" pitchFamily="2" charset="2"/>
              <a:buChar char="ü"/>
            </a:pPr>
            <a:endParaRPr lang="en-US" altLang="en-US" sz="1800" dirty="0">
              <a:cs typeface="Arial" panose="020B0604020202020204" pitchFamily="34" charset="0"/>
            </a:endParaRPr>
          </a:p>
          <a:p>
            <a:pPr eaLnBrk="1" hangingPunct="1">
              <a:spcBef>
                <a:spcPct val="0"/>
              </a:spcBef>
              <a:buClrTx/>
              <a:buSzTx/>
              <a:buFont typeface="Wingdings" pitchFamily="2" charset="2"/>
              <a:buChar char="ü"/>
            </a:pPr>
            <a:r>
              <a:rPr lang="en-US" altLang="en-US" sz="1800" dirty="0">
                <a:cs typeface="Arial" panose="020B0604020202020204" pitchFamily="34" charset="0"/>
              </a:rPr>
              <a:t>When you are coding the news, you will need to supply information on </a:t>
            </a:r>
            <a:r>
              <a:rPr lang="en-US" altLang="en-US" sz="1800" b="1" i="1" dirty="0">
                <a:cs typeface="Arial" panose="020B0604020202020204" pitchFamily="34" charset="0"/>
              </a:rPr>
              <a:t>all </a:t>
            </a:r>
            <a:r>
              <a:rPr lang="en-US" altLang="en-US" sz="1800" dirty="0">
                <a:cs typeface="Arial" panose="020B0604020202020204" pitchFamily="34" charset="0"/>
              </a:rPr>
              <a:t>of the people that appear in every story. </a:t>
            </a:r>
          </a:p>
          <a:p>
            <a:pPr eaLnBrk="1" hangingPunct="1">
              <a:spcBef>
                <a:spcPct val="0"/>
              </a:spcBef>
              <a:buClrTx/>
              <a:buSzTx/>
              <a:buFont typeface="Wingdings" pitchFamily="2" charset="2"/>
              <a:buChar char="ü"/>
            </a:pPr>
            <a:endParaRPr lang="en-US" altLang="en-US" sz="1800" dirty="0">
              <a:cs typeface="Arial" panose="020B0604020202020204" pitchFamily="34" charset="0"/>
            </a:endParaRPr>
          </a:p>
          <a:p>
            <a:pPr eaLnBrk="1" hangingPunct="1">
              <a:spcBef>
                <a:spcPct val="0"/>
              </a:spcBef>
              <a:buClrTx/>
              <a:buSzTx/>
              <a:buFont typeface="Wingdings" pitchFamily="2" charset="2"/>
              <a:buChar char="ü"/>
            </a:pPr>
            <a:r>
              <a:rPr lang="en-US" altLang="en-US" sz="1800" dirty="0">
                <a:cs typeface="Arial" panose="020B0604020202020204" pitchFamily="34" charset="0"/>
              </a:rPr>
              <a:t>Each person is given their own row on the coding sheets. Click to proceed.</a:t>
            </a:r>
          </a:p>
          <a:p>
            <a:pPr eaLnBrk="1" hangingPunct="1">
              <a:spcBef>
                <a:spcPct val="0"/>
              </a:spcBef>
              <a:buClrTx/>
              <a:buSzTx/>
              <a:buFontTx/>
              <a:buNone/>
            </a:pPr>
            <a:endParaRPr lang="en-US" altLang="en-US" sz="1800" dirty="0">
              <a:cs typeface="Arial" panose="020B0604020202020204" pitchFamily="34" charset="0"/>
            </a:endParaRPr>
          </a:p>
          <a:p>
            <a:pPr eaLnBrk="1" hangingPunct="1">
              <a:spcBef>
                <a:spcPct val="0"/>
              </a:spcBef>
              <a:buClrTx/>
              <a:buSzTx/>
              <a:buFontTx/>
              <a:buNone/>
            </a:pPr>
            <a:endParaRPr lang="en-US" altLang="en-US" sz="1800" dirty="0">
              <a:cs typeface="Arial" panose="020B0604020202020204" pitchFamily="34" charset="0"/>
            </a:endParaRPr>
          </a:p>
        </p:txBody>
      </p:sp>
      <p:pic>
        <p:nvPicPr>
          <p:cNvPr id="5" name="Picture 4">
            <a:extLst>
              <a:ext uri="{FF2B5EF4-FFF2-40B4-BE49-F238E27FC236}">
                <a16:creationId xmlns:a16="http://schemas.microsoft.com/office/drawing/2014/main" id="{5DB94AB9-090A-2DE6-2A37-1BAD243DB484}"/>
              </a:ext>
            </a:extLst>
          </p:cNvPr>
          <p:cNvPicPr>
            <a:picLocks noChangeAspect="1"/>
          </p:cNvPicPr>
          <p:nvPr/>
        </p:nvPicPr>
        <p:blipFill>
          <a:blip r:embed="rId2"/>
          <a:stretch>
            <a:fillRect/>
          </a:stretch>
        </p:blipFill>
        <p:spPr>
          <a:xfrm>
            <a:off x="4000500" y="196716"/>
            <a:ext cx="4429126" cy="656918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a:extLst>
              <a:ext uri="{FF2B5EF4-FFF2-40B4-BE49-F238E27FC236}">
                <a16:creationId xmlns:a16="http://schemas.microsoft.com/office/drawing/2014/main" id="{B8B2B44E-157E-F2FC-73D5-DC1EC0A7D5D3}"/>
              </a:ext>
            </a:extLst>
          </p:cNvPr>
          <p:cNvSpPr txBox="1">
            <a:spLocks noChangeArrowheads="1"/>
          </p:cNvSpPr>
          <p:nvPr/>
        </p:nvSpPr>
        <p:spPr bwMode="auto">
          <a:xfrm>
            <a:off x="584200" y="960438"/>
            <a:ext cx="3286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cs typeface="Arial" panose="020B0604020202020204" pitchFamily="34" charset="0"/>
              </a:rPr>
              <a:t>What is </a:t>
            </a:r>
            <a:r>
              <a:rPr lang="en-GB" altLang="en-US" sz="1800" dirty="0">
                <a:cs typeface="Arial" panose="020B0604020202020204" pitchFamily="34" charset="0"/>
              </a:rPr>
              <a:t>Tonino </a:t>
            </a:r>
            <a:r>
              <a:rPr lang="en-GB" altLang="en-US" sz="1800" dirty="0" err="1">
                <a:cs typeface="Arial" panose="020B0604020202020204" pitchFamily="34" charset="0"/>
              </a:rPr>
              <a:t>Picula`s</a:t>
            </a:r>
            <a:r>
              <a:rPr lang="en-GB" altLang="en-US" sz="1800" dirty="0">
                <a:cs typeface="Arial" panose="020B0604020202020204" pitchFamily="34" charset="0"/>
              </a:rPr>
              <a:t> </a:t>
            </a:r>
            <a:r>
              <a:rPr lang="en-US" altLang="en-US" sz="1800" dirty="0">
                <a:cs typeface="Arial" panose="020B0604020202020204" pitchFamily="34" charset="0"/>
              </a:rPr>
              <a:t>sex? </a:t>
            </a:r>
          </a:p>
        </p:txBody>
      </p:sp>
      <p:sp>
        <p:nvSpPr>
          <p:cNvPr id="5" name="Oval 4">
            <a:extLst>
              <a:ext uri="{FF2B5EF4-FFF2-40B4-BE49-F238E27FC236}">
                <a16:creationId xmlns:a16="http://schemas.microsoft.com/office/drawing/2014/main" id="{E09EE911-5568-BD4F-9697-9509A2BDA2AD}"/>
              </a:ext>
            </a:extLst>
          </p:cNvPr>
          <p:cNvSpPr/>
          <p:nvPr/>
        </p:nvSpPr>
        <p:spPr>
          <a:xfrm>
            <a:off x="454025" y="1125538"/>
            <a:ext cx="460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844" name="TextBox 8">
            <a:extLst>
              <a:ext uri="{FF2B5EF4-FFF2-40B4-BE49-F238E27FC236}">
                <a16:creationId xmlns:a16="http://schemas.microsoft.com/office/drawing/2014/main" id="{1431C843-9536-33D6-D2E9-515804074313}"/>
              </a:ext>
            </a:extLst>
          </p:cNvPr>
          <p:cNvSpPr txBox="1">
            <a:spLocks noChangeArrowheads="1"/>
          </p:cNvSpPr>
          <p:nvPr/>
        </p:nvSpPr>
        <p:spPr bwMode="auto">
          <a:xfrm>
            <a:off x="328613" y="1529557"/>
            <a:ext cx="11730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cs typeface="Arial" panose="020B0604020202020204" pitchFamily="34" charset="0"/>
              </a:rPr>
              <a:t>1. Female</a:t>
            </a:r>
          </a:p>
        </p:txBody>
      </p:sp>
      <p:sp>
        <p:nvSpPr>
          <p:cNvPr id="35845" name="TextBox 9">
            <a:extLst>
              <a:ext uri="{FF2B5EF4-FFF2-40B4-BE49-F238E27FC236}">
                <a16:creationId xmlns:a16="http://schemas.microsoft.com/office/drawing/2014/main" id="{9B100E25-0057-2F58-464F-930048074163}"/>
              </a:ext>
            </a:extLst>
          </p:cNvPr>
          <p:cNvSpPr txBox="1">
            <a:spLocks noChangeArrowheads="1"/>
          </p:cNvSpPr>
          <p:nvPr/>
        </p:nvSpPr>
        <p:spPr bwMode="auto">
          <a:xfrm>
            <a:off x="1900238" y="1584325"/>
            <a:ext cx="15192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2. Male</a:t>
            </a:r>
          </a:p>
        </p:txBody>
      </p:sp>
      <p:sp>
        <p:nvSpPr>
          <p:cNvPr id="35846" name="TextBox 10">
            <a:extLst>
              <a:ext uri="{FF2B5EF4-FFF2-40B4-BE49-F238E27FC236}">
                <a16:creationId xmlns:a16="http://schemas.microsoft.com/office/drawing/2014/main" id="{5D6E57BF-1F4D-840D-1724-09C2CFE582E2}"/>
              </a:ext>
            </a:extLst>
          </p:cNvPr>
          <p:cNvSpPr txBox="1">
            <a:spLocks noChangeArrowheads="1"/>
          </p:cNvSpPr>
          <p:nvPr/>
        </p:nvSpPr>
        <p:spPr bwMode="auto">
          <a:xfrm>
            <a:off x="433388" y="1906588"/>
            <a:ext cx="36337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cs typeface="Arial" panose="020B0604020202020204" pitchFamily="34" charset="0"/>
              </a:rPr>
              <a:t>3. Gender diverse, including transgender, etc.</a:t>
            </a:r>
          </a:p>
        </p:txBody>
      </p:sp>
      <p:sp>
        <p:nvSpPr>
          <p:cNvPr id="35847" name="TextBox 11">
            <a:extLst>
              <a:ext uri="{FF2B5EF4-FFF2-40B4-BE49-F238E27FC236}">
                <a16:creationId xmlns:a16="http://schemas.microsoft.com/office/drawing/2014/main" id="{FBC30C4B-12B4-F7A1-544F-1046D79E48F8}"/>
              </a:ext>
            </a:extLst>
          </p:cNvPr>
          <p:cNvSpPr txBox="1">
            <a:spLocks noChangeArrowheads="1"/>
          </p:cNvSpPr>
          <p:nvPr/>
        </p:nvSpPr>
        <p:spPr bwMode="auto">
          <a:xfrm>
            <a:off x="466725" y="267652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4. Do not know</a:t>
            </a:r>
          </a:p>
        </p:txBody>
      </p:sp>
      <p:sp>
        <p:nvSpPr>
          <p:cNvPr id="22" name="Title 1">
            <a:extLst>
              <a:ext uri="{FF2B5EF4-FFF2-40B4-BE49-F238E27FC236}">
                <a16:creationId xmlns:a16="http://schemas.microsoft.com/office/drawing/2014/main" id="{98170557-2F9D-B848-85BD-396646702A08}"/>
              </a:ext>
            </a:extLst>
          </p:cNvPr>
          <p:cNvSpPr txBox="1">
            <a:spLocks/>
          </p:cNvSpPr>
          <p:nvPr/>
        </p:nvSpPr>
        <p:spPr>
          <a:xfrm>
            <a:off x="128588" y="-76200"/>
            <a:ext cx="3543300" cy="831850"/>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11</a:t>
            </a:r>
          </a:p>
        </p:txBody>
      </p:sp>
      <p:sp>
        <p:nvSpPr>
          <p:cNvPr id="18" name="Content Placeholder 2">
            <a:extLst>
              <a:ext uri="{FF2B5EF4-FFF2-40B4-BE49-F238E27FC236}">
                <a16:creationId xmlns:a16="http://schemas.microsoft.com/office/drawing/2014/main" id="{F5864546-C090-754A-9F55-A89752E3A8DB}"/>
              </a:ext>
            </a:extLst>
          </p:cNvPr>
          <p:cNvSpPr txBox="1">
            <a:spLocks/>
          </p:cNvSpPr>
          <p:nvPr/>
        </p:nvSpPr>
        <p:spPr>
          <a:xfrm>
            <a:off x="5303379" y="528637"/>
            <a:ext cx="3229062" cy="1073451"/>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GB" sz="1400" dirty="0"/>
              <a:t>Tonino Picula </a:t>
            </a:r>
            <a:r>
              <a:rPr lang="en-US" sz="1400" dirty="0"/>
              <a:t>is a male. </a:t>
            </a:r>
          </a:p>
          <a:p>
            <a:pPr algn="ctr" eaLnBrk="1" fontAlgn="auto" hangingPunct="1">
              <a:spcBef>
                <a:spcPts val="600"/>
              </a:spcBef>
              <a:spcAft>
                <a:spcPts val="0"/>
              </a:spcAft>
              <a:buClr>
                <a:schemeClr val="accent1"/>
              </a:buClr>
              <a:buSzPct val="70000"/>
              <a:buFont typeface="Wingdings"/>
              <a:buNone/>
              <a:defRPr/>
            </a:pPr>
            <a:r>
              <a:rPr lang="en-US" sz="1400" dirty="0"/>
              <a:t>If it is not clear from an individual's name whether they are male or female, code 4. </a:t>
            </a:r>
          </a:p>
        </p:txBody>
      </p:sp>
      <p:sp>
        <p:nvSpPr>
          <p:cNvPr id="24" name="Rectangle 23">
            <a:extLst>
              <a:ext uri="{FF2B5EF4-FFF2-40B4-BE49-F238E27FC236}">
                <a16:creationId xmlns:a16="http://schemas.microsoft.com/office/drawing/2014/main" id="{AE969D13-D8ED-4A49-BC29-FEFE5D202BB1}"/>
              </a:ext>
            </a:extLst>
          </p:cNvPr>
          <p:cNvSpPr/>
          <p:nvPr/>
        </p:nvSpPr>
        <p:spPr>
          <a:xfrm>
            <a:off x="1791298" y="1602089"/>
            <a:ext cx="1008062"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8686" name="Picture 15">
            <a:extLst>
              <a:ext uri="{FF2B5EF4-FFF2-40B4-BE49-F238E27FC236}">
                <a16:creationId xmlns:a16="http://schemas.microsoft.com/office/drawing/2014/main" id="{B2DA0897-EBEF-9107-64C2-310E74FC0E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044" y="5938043"/>
            <a:ext cx="3603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8034430-ACAE-4230-86D6-A671D15C74EB}"/>
              </a:ext>
            </a:extLst>
          </p:cNvPr>
          <p:cNvPicPr>
            <a:picLocks noChangeAspect="1"/>
          </p:cNvPicPr>
          <p:nvPr/>
        </p:nvPicPr>
        <p:blipFill>
          <a:blip r:embed="rId3"/>
          <a:stretch>
            <a:fillRect/>
          </a:stretch>
        </p:blipFill>
        <p:spPr>
          <a:xfrm>
            <a:off x="4222264" y="224644"/>
            <a:ext cx="4308189" cy="6408712"/>
          </a:xfrm>
          <a:prstGeom prst="rect">
            <a:avLst/>
          </a:prstGeom>
        </p:spPr>
      </p:pic>
      <p:pic>
        <p:nvPicPr>
          <p:cNvPr id="3" name="Picture 2">
            <a:extLst>
              <a:ext uri="{FF2B5EF4-FFF2-40B4-BE49-F238E27FC236}">
                <a16:creationId xmlns:a16="http://schemas.microsoft.com/office/drawing/2014/main" id="{6D647E9A-C1AC-A415-1761-5D9B3F898A47}"/>
              </a:ext>
            </a:extLst>
          </p:cNvPr>
          <p:cNvPicPr>
            <a:picLocks noChangeAspect="1"/>
          </p:cNvPicPr>
          <p:nvPr/>
        </p:nvPicPr>
        <p:blipFill>
          <a:blip r:embed="rId4"/>
          <a:stretch>
            <a:fillRect/>
          </a:stretch>
        </p:blipFill>
        <p:spPr>
          <a:xfrm>
            <a:off x="484893" y="3107531"/>
            <a:ext cx="3343275" cy="299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8686"/>
                                        </p:tgtEl>
                                        <p:attrNameLst>
                                          <p:attrName>style.visibility</p:attrName>
                                        </p:attrNameLst>
                                      </p:cBhvr>
                                      <p:to>
                                        <p:strVal val="visible"/>
                                      </p:to>
                                    </p:set>
                                    <p:anim calcmode="lin" valueType="num">
                                      <p:cBhvr additive="base">
                                        <p:cTn id="15" dur="500" fill="hold"/>
                                        <p:tgtEl>
                                          <p:spTgt spid="28686"/>
                                        </p:tgtEl>
                                        <p:attrNameLst>
                                          <p:attrName>ppt_x</p:attrName>
                                        </p:attrNameLst>
                                      </p:cBhvr>
                                      <p:tavLst>
                                        <p:tav tm="0">
                                          <p:val>
                                            <p:strVal val="#ppt_x"/>
                                          </p:val>
                                        </p:tav>
                                        <p:tav tm="100000">
                                          <p:val>
                                            <p:strVal val="#ppt_x"/>
                                          </p:val>
                                        </p:tav>
                                      </p:tavLst>
                                    </p:anim>
                                    <p:anim calcmode="lin" valueType="num">
                                      <p:cBhvr additive="base">
                                        <p:cTn id="16" dur="500" fill="hold"/>
                                        <p:tgtEl>
                                          <p:spTgt spid="28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a:extLst>
              <a:ext uri="{FF2B5EF4-FFF2-40B4-BE49-F238E27FC236}">
                <a16:creationId xmlns:a16="http://schemas.microsoft.com/office/drawing/2014/main" id="{FF1D58DD-3E50-0DA7-B7CC-D300AED0BA4C}"/>
              </a:ext>
            </a:extLst>
          </p:cNvPr>
          <p:cNvSpPr txBox="1">
            <a:spLocks noChangeArrowheads="1"/>
          </p:cNvSpPr>
          <p:nvPr/>
        </p:nvSpPr>
        <p:spPr bwMode="auto">
          <a:xfrm>
            <a:off x="611188" y="1052513"/>
            <a:ext cx="328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cs typeface="Arial" panose="020B0604020202020204" pitchFamily="34" charset="0"/>
              </a:rPr>
              <a:t>What is </a:t>
            </a:r>
            <a:r>
              <a:rPr lang="en-GB" altLang="en-US" sz="1800" dirty="0"/>
              <a:t>Tonino </a:t>
            </a:r>
            <a:r>
              <a:rPr lang="en-GB" altLang="en-US" sz="1800" dirty="0" err="1"/>
              <a:t>Picula</a:t>
            </a:r>
            <a:r>
              <a:rPr lang="en-GB" altLang="en-US" sz="1800" dirty="0" err="1">
                <a:cs typeface="Arial" panose="020B0604020202020204" pitchFamily="34" charset="0"/>
              </a:rPr>
              <a:t>`s</a:t>
            </a:r>
            <a:r>
              <a:rPr lang="en-GB" altLang="en-US" sz="1800" dirty="0">
                <a:cs typeface="Arial" panose="020B0604020202020204" pitchFamily="34" charset="0"/>
              </a:rPr>
              <a:t> </a:t>
            </a:r>
            <a:r>
              <a:rPr lang="en-US" altLang="en-US" sz="1800" dirty="0">
                <a:cs typeface="Arial" panose="020B0604020202020204" pitchFamily="34" charset="0"/>
              </a:rPr>
              <a:t>age, if mentioned? </a:t>
            </a:r>
          </a:p>
        </p:txBody>
      </p:sp>
      <p:sp>
        <p:nvSpPr>
          <p:cNvPr id="5" name="Oval 4">
            <a:extLst>
              <a:ext uri="{FF2B5EF4-FFF2-40B4-BE49-F238E27FC236}">
                <a16:creationId xmlns:a16="http://schemas.microsoft.com/office/drawing/2014/main" id="{A5D58E1A-4039-9943-B734-6040BACF60AC}"/>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68" name="TextBox 8">
            <a:extLst>
              <a:ext uri="{FF2B5EF4-FFF2-40B4-BE49-F238E27FC236}">
                <a16:creationId xmlns:a16="http://schemas.microsoft.com/office/drawing/2014/main" id="{24DAB86A-0FFA-8817-4331-D6F3E8FA5317}"/>
              </a:ext>
            </a:extLst>
          </p:cNvPr>
          <p:cNvSpPr txBox="1">
            <a:spLocks noChangeArrowheads="1"/>
          </p:cNvSpPr>
          <p:nvPr/>
        </p:nvSpPr>
        <p:spPr bwMode="auto">
          <a:xfrm>
            <a:off x="642938" y="17145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0. Do not know</a:t>
            </a:r>
          </a:p>
        </p:txBody>
      </p:sp>
      <p:sp>
        <p:nvSpPr>
          <p:cNvPr id="36869" name="TextBox 9">
            <a:extLst>
              <a:ext uri="{FF2B5EF4-FFF2-40B4-BE49-F238E27FC236}">
                <a16:creationId xmlns:a16="http://schemas.microsoft.com/office/drawing/2014/main" id="{E37D218D-4D87-D630-7317-B5152C8DFF45}"/>
              </a:ext>
            </a:extLst>
          </p:cNvPr>
          <p:cNvSpPr txBox="1">
            <a:spLocks noChangeArrowheads="1"/>
          </p:cNvSpPr>
          <p:nvPr/>
        </p:nvSpPr>
        <p:spPr bwMode="auto">
          <a:xfrm>
            <a:off x="642938" y="207168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12 years or under</a:t>
            </a:r>
          </a:p>
        </p:txBody>
      </p:sp>
      <p:sp>
        <p:nvSpPr>
          <p:cNvPr id="36870" name="TextBox 10">
            <a:extLst>
              <a:ext uri="{FF2B5EF4-FFF2-40B4-BE49-F238E27FC236}">
                <a16:creationId xmlns:a16="http://schemas.microsoft.com/office/drawing/2014/main" id="{F6BB4F06-1EC3-DECF-02D8-DE60F29077AF}"/>
              </a:ext>
            </a:extLst>
          </p:cNvPr>
          <p:cNvSpPr txBox="1">
            <a:spLocks noChangeArrowheads="1"/>
          </p:cNvSpPr>
          <p:nvPr/>
        </p:nvSpPr>
        <p:spPr bwMode="auto">
          <a:xfrm>
            <a:off x="642938" y="2462213"/>
            <a:ext cx="1049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2. 13-18</a:t>
            </a:r>
          </a:p>
        </p:txBody>
      </p:sp>
      <p:sp>
        <p:nvSpPr>
          <p:cNvPr id="36871" name="TextBox 11">
            <a:extLst>
              <a:ext uri="{FF2B5EF4-FFF2-40B4-BE49-F238E27FC236}">
                <a16:creationId xmlns:a16="http://schemas.microsoft.com/office/drawing/2014/main" id="{F654AAB7-FCE3-B7AD-7CD7-96196EE97072}"/>
              </a:ext>
            </a:extLst>
          </p:cNvPr>
          <p:cNvSpPr txBox="1">
            <a:spLocks noChangeArrowheads="1"/>
          </p:cNvSpPr>
          <p:nvPr/>
        </p:nvSpPr>
        <p:spPr bwMode="auto">
          <a:xfrm>
            <a:off x="1730375" y="2455863"/>
            <a:ext cx="1047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3. 19-34</a:t>
            </a:r>
          </a:p>
        </p:txBody>
      </p:sp>
      <p:sp>
        <p:nvSpPr>
          <p:cNvPr id="22" name="Title 1">
            <a:extLst>
              <a:ext uri="{FF2B5EF4-FFF2-40B4-BE49-F238E27FC236}">
                <a16:creationId xmlns:a16="http://schemas.microsoft.com/office/drawing/2014/main" id="{4FCDE9DF-DFAB-0F4E-8F16-FC0C3509A8F2}"/>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11</a:t>
            </a:r>
          </a:p>
        </p:txBody>
      </p:sp>
      <p:sp>
        <p:nvSpPr>
          <p:cNvPr id="36873" name="TextBox 13">
            <a:extLst>
              <a:ext uri="{FF2B5EF4-FFF2-40B4-BE49-F238E27FC236}">
                <a16:creationId xmlns:a16="http://schemas.microsoft.com/office/drawing/2014/main" id="{3CF85598-40DC-D1A0-A1A0-969AFE11C160}"/>
              </a:ext>
            </a:extLst>
          </p:cNvPr>
          <p:cNvSpPr txBox="1">
            <a:spLocks noChangeArrowheads="1"/>
          </p:cNvSpPr>
          <p:nvPr/>
        </p:nvSpPr>
        <p:spPr bwMode="auto">
          <a:xfrm>
            <a:off x="2771775" y="2455863"/>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4. 35-49</a:t>
            </a:r>
          </a:p>
        </p:txBody>
      </p:sp>
      <p:sp>
        <p:nvSpPr>
          <p:cNvPr id="36874" name="TextBox 14">
            <a:extLst>
              <a:ext uri="{FF2B5EF4-FFF2-40B4-BE49-F238E27FC236}">
                <a16:creationId xmlns:a16="http://schemas.microsoft.com/office/drawing/2014/main" id="{745217A6-9FD4-A793-0DB9-7A0D88D419BD}"/>
              </a:ext>
            </a:extLst>
          </p:cNvPr>
          <p:cNvSpPr txBox="1">
            <a:spLocks noChangeArrowheads="1"/>
          </p:cNvSpPr>
          <p:nvPr/>
        </p:nvSpPr>
        <p:spPr bwMode="auto">
          <a:xfrm>
            <a:off x="642938" y="2855913"/>
            <a:ext cx="12636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5. 50-64</a:t>
            </a:r>
          </a:p>
        </p:txBody>
      </p:sp>
      <p:sp>
        <p:nvSpPr>
          <p:cNvPr id="36875" name="TextBox 15">
            <a:extLst>
              <a:ext uri="{FF2B5EF4-FFF2-40B4-BE49-F238E27FC236}">
                <a16:creationId xmlns:a16="http://schemas.microsoft.com/office/drawing/2014/main" id="{75ED7494-5ED1-A954-CDD2-04EFA502A28C}"/>
              </a:ext>
            </a:extLst>
          </p:cNvPr>
          <p:cNvSpPr txBox="1">
            <a:spLocks noChangeArrowheads="1"/>
          </p:cNvSpPr>
          <p:nvPr/>
        </p:nvSpPr>
        <p:spPr bwMode="auto">
          <a:xfrm>
            <a:off x="1733550" y="2849563"/>
            <a:ext cx="1044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6. 65-79</a:t>
            </a:r>
          </a:p>
        </p:txBody>
      </p:sp>
      <p:sp>
        <p:nvSpPr>
          <p:cNvPr id="18" name="Content Placeholder 2">
            <a:extLst>
              <a:ext uri="{FF2B5EF4-FFF2-40B4-BE49-F238E27FC236}">
                <a16:creationId xmlns:a16="http://schemas.microsoft.com/office/drawing/2014/main" id="{79B3E998-4193-E04A-9818-A97F6CCD850C}"/>
              </a:ext>
            </a:extLst>
          </p:cNvPr>
          <p:cNvSpPr txBox="1">
            <a:spLocks/>
          </p:cNvSpPr>
          <p:nvPr/>
        </p:nvSpPr>
        <p:spPr>
          <a:xfrm>
            <a:off x="5331379" y="559594"/>
            <a:ext cx="3189001" cy="1357312"/>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ctr" eaLnBrk="1" fontAlgn="auto" hangingPunct="1">
              <a:spcBef>
                <a:spcPts val="600"/>
              </a:spcBef>
              <a:spcAft>
                <a:spcPts val="0"/>
              </a:spcAft>
              <a:buClr>
                <a:schemeClr val="accent1"/>
              </a:buClr>
              <a:buSzPct val="70000"/>
              <a:defRPr/>
            </a:pPr>
            <a:r>
              <a:rPr lang="en-US" sz="1500" dirty="0"/>
              <a:t>Tonino Picul’s age is not mentioned in the story.</a:t>
            </a:r>
          </a:p>
          <a:p>
            <a:pPr algn="ctr" eaLnBrk="1" fontAlgn="auto" hangingPunct="1">
              <a:spcBef>
                <a:spcPts val="600"/>
              </a:spcBef>
              <a:spcAft>
                <a:spcPts val="0"/>
              </a:spcAft>
              <a:buClr>
                <a:schemeClr val="accent1"/>
              </a:buClr>
              <a:buSzPct val="70000"/>
              <a:defRPr/>
            </a:pPr>
            <a:endParaRPr lang="en-US" sz="1400" dirty="0"/>
          </a:p>
          <a:p>
            <a:pPr algn="ctr" eaLnBrk="1" fontAlgn="auto" hangingPunct="1">
              <a:spcBef>
                <a:spcPts val="600"/>
              </a:spcBef>
              <a:spcAft>
                <a:spcPts val="0"/>
              </a:spcAft>
              <a:buClr>
                <a:schemeClr val="accent1"/>
              </a:buClr>
              <a:buSzPct val="70000"/>
              <a:defRPr/>
            </a:pPr>
            <a:r>
              <a:rPr lang="en-US" sz="1500" dirty="0"/>
              <a:t>Even if you know the age of the person concerned, if this person's age is not explicitly stated in the story, you must code 0. </a:t>
            </a:r>
          </a:p>
          <a:p>
            <a:pPr algn="ctr" eaLnBrk="1" fontAlgn="auto" hangingPunct="1">
              <a:spcBef>
                <a:spcPts val="600"/>
              </a:spcBef>
              <a:spcAft>
                <a:spcPts val="0"/>
              </a:spcAft>
              <a:buClr>
                <a:schemeClr val="accent1"/>
              </a:buClr>
              <a:buSzPct val="70000"/>
              <a:buFont typeface="Wingdings"/>
              <a:buNone/>
              <a:defRPr/>
            </a:pPr>
            <a:r>
              <a:rPr lang="en-US" sz="1400" dirty="0"/>
              <a:t> </a:t>
            </a:r>
          </a:p>
        </p:txBody>
      </p:sp>
      <p:sp>
        <p:nvSpPr>
          <p:cNvPr id="28" name="Rectangle 27">
            <a:extLst>
              <a:ext uri="{FF2B5EF4-FFF2-40B4-BE49-F238E27FC236}">
                <a16:creationId xmlns:a16="http://schemas.microsoft.com/office/drawing/2014/main" id="{0132CB74-3574-1B4E-B5E7-9B418612278D}"/>
              </a:ext>
            </a:extLst>
          </p:cNvPr>
          <p:cNvSpPr/>
          <p:nvPr/>
        </p:nvSpPr>
        <p:spPr>
          <a:xfrm>
            <a:off x="684213" y="1773238"/>
            <a:ext cx="2087562"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34832" name="Picture 1">
            <a:extLst>
              <a:ext uri="{FF2B5EF4-FFF2-40B4-BE49-F238E27FC236}">
                <a16:creationId xmlns:a16="http://schemas.microsoft.com/office/drawing/2014/main" id="{A422CC82-335A-EDCE-21AD-D6FB4597A6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831" y="6232338"/>
            <a:ext cx="3587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TextBox 15">
            <a:extLst>
              <a:ext uri="{FF2B5EF4-FFF2-40B4-BE49-F238E27FC236}">
                <a16:creationId xmlns:a16="http://schemas.microsoft.com/office/drawing/2014/main" id="{90C40CBF-F682-7F58-7FB2-AB760A62A803}"/>
              </a:ext>
            </a:extLst>
          </p:cNvPr>
          <p:cNvSpPr txBox="1">
            <a:spLocks noChangeArrowheads="1"/>
          </p:cNvSpPr>
          <p:nvPr/>
        </p:nvSpPr>
        <p:spPr bwMode="auto">
          <a:xfrm>
            <a:off x="2770188" y="2824163"/>
            <a:ext cx="1046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7. 80+</a:t>
            </a:r>
          </a:p>
        </p:txBody>
      </p:sp>
      <p:pic>
        <p:nvPicPr>
          <p:cNvPr id="2" name="Picture 1">
            <a:extLst>
              <a:ext uri="{FF2B5EF4-FFF2-40B4-BE49-F238E27FC236}">
                <a16:creationId xmlns:a16="http://schemas.microsoft.com/office/drawing/2014/main" id="{B79DCACF-B133-D20D-79F0-6208E0F1F32A}"/>
              </a:ext>
            </a:extLst>
          </p:cNvPr>
          <p:cNvPicPr>
            <a:picLocks noChangeAspect="1"/>
          </p:cNvPicPr>
          <p:nvPr/>
        </p:nvPicPr>
        <p:blipFill>
          <a:blip r:embed="rId3"/>
          <a:stretch>
            <a:fillRect/>
          </a:stretch>
        </p:blipFill>
        <p:spPr>
          <a:xfrm>
            <a:off x="4212191" y="224644"/>
            <a:ext cx="4308189" cy="6408712"/>
          </a:xfrm>
          <a:prstGeom prst="rect">
            <a:avLst/>
          </a:prstGeom>
        </p:spPr>
      </p:pic>
      <p:pic>
        <p:nvPicPr>
          <p:cNvPr id="3" name="Picture 2">
            <a:extLst>
              <a:ext uri="{FF2B5EF4-FFF2-40B4-BE49-F238E27FC236}">
                <a16:creationId xmlns:a16="http://schemas.microsoft.com/office/drawing/2014/main" id="{F80990C5-C2D1-03A8-9A14-BD9681BC8361}"/>
              </a:ext>
            </a:extLst>
          </p:cNvPr>
          <p:cNvPicPr>
            <a:picLocks noChangeAspect="1"/>
          </p:cNvPicPr>
          <p:nvPr/>
        </p:nvPicPr>
        <p:blipFill>
          <a:blip r:embed="rId4"/>
          <a:stretch>
            <a:fillRect/>
          </a:stretch>
        </p:blipFill>
        <p:spPr>
          <a:xfrm>
            <a:off x="642938" y="3240088"/>
            <a:ext cx="3357562" cy="299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4832"/>
                                        </p:tgtEl>
                                        <p:attrNameLst>
                                          <p:attrName>style.visibility</p:attrName>
                                        </p:attrNameLst>
                                      </p:cBhvr>
                                      <p:to>
                                        <p:strVal val="visible"/>
                                      </p:to>
                                    </p:set>
                                    <p:anim calcmode="lin" valueType="num">
                                      <p:cBhvr additive="base">
                                        <p:cTn id="16" dur="500" fill="hold"/>
                                        <p:tgtEl>
                                          <p:spTgt spid="34832"/>
                                        </p:tgtEl>
                                        <p:attrNameLst>
                                          <p:attrName>ppt_x</p:attrName>
                                        </p:attrNameLst>
                                      </p:cBhvr>
                                      <p:tavLst>
                                        <p:tav tm="0">
                                          <p:val>
                                            <p:strVal val="#ppt_x"/>
                                          </p:val>
                                        </p:tav>
                                        <p:tav tm="100000">
                                          <p:val>
                                            <p:strVal val="#ppt_x"/>
                                          </p:val>
                                        </p:tav>
                                      </p:tavLst>
                                    </p:anim>
                                    <p:anim calcmode="lin" valueType="num">
                                      <p:cBhvr additive="base">
                                        <p:cTn id="17" dur="500" fill="hold"/>
                                        <p:tgtEl>
                                          <p:spTgt spid="348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a:extLst>
              <a:ext uri="{FF2B5EF4-FFF2-40B4-BE49-F238E27FC236}">
                <a16:creationId xmlns:a16="http://schemas.microsoft.com/office/drawing/2014/main" id="{AEBB421E-FB94-9944-9CD7-40C14EEE3CF4}"/>
              </a:ext>
            </a:extLst>
          </p:cNvPr>
          <p:cNvSpPr txBox="1">
            <a:spLocks noChangeArrowheads="1"/>
          </p:cNvSpPr>
          <p:nvPr/>
        </p:nvSpPr>
        <p:spPr bwMode="auto">
          <a:xfrm>
            <a:off x="571500" y="1143000"/>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cs typeface="Arial" panose="020B0604020202020204" pitchFamily="34" charset="0"/>
              </a:rPr>
              <a:t>What is </a:t>
            </a:r>
            <a:r>
              <a:rPr lang="en-GB" altLang="en-US" sz="1800" dirty="0">
                <a:cs typeface="Arial" panose="020B0604020202020204" pitchFamily="34" charset="0"/>
              </a:rPr>
              <a:t>Tonino </a:t>
            </a:r>
            <a:r>
              <a:rPr lang="en-GB" altLang="en-US" sz="1800" dirty="0" err="1">
                <a:cs typeface="Arial" panose="020B0604020202020204" pitchFamily="34" charset="0"/>
              </a:rPr>
              <a:t>Picula`s</a:t>
            </a:r>
            <a:r>
              <a:rPr lang="en-GB" altLang="en-US" sz="1800" dirty="0">
                <a:cs typeface="Arial" panose="020B0604020202020204" pitchFamily="34" charset="0"/>
              </a:rPr>
              <a:t> </a:t>
            </a:r>
            <a:r>
              <a:rPr lang="en-US" altLang="en-US" sz="1800" dirty="0">
                <a:cs typeface="Arial" panose="020B0604020202020204" pitchFamily="34" charset="0"/>
              </a:rPr>
              <a:t>occupation or position? </a:t>
            </a:r>
          </a:p>
        </p:txBody>
      </p:sp>
      <p:sp>
        <p:nvSpPr>
          <p:cNvPr id="5" name="Oval 4">
            <a:extLst>
              <a:ext uri="{FF2B5EF4-FFF2-40B4-BE49-F238E27FC236}">
                <a16:creationId xmlns:a16="http://schemas.microsoft.com/office/drawing/2014/main" id="{FB49FE40-EE7D-1D47-86F2-E3625CCA09B8}"/>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65736986-D9BB-5C4F-8C0D-F9C9C03D47F0}"/>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12</a:t>
            </a:r>
          </a:p>
        </p:txBody>
      </p:sp>
      <p:sp>
        <p:nvSpPr>
          <p:cNvPr id="18" name="Content Placeholder 2">
            <a:extLst>
              <a:ext uri="{FF2B5EF4-FFF2-40B4-BE49-F238E27FC236}">
                <a16:creationId xmlns:a16="http://schemas.microsoft.com/office/drawing/2014/main" id="{00A176E9-EA8C-0F4B-A5EB-668B4E13FDE8}"/>
              </a:ext>
            </a:extLst>
          </p:cNvPr>
          <p:cNvSpPr txBox="1">
            <a:spLocks/>
          </p:cNvSpPr>
          <p:nvPr/>
        </p:nvSpPr>
        <p:spPr>
          <a:xfrm>
            <a:off x="5220072" y="854075"/>
            <a:ext cx="3352428" cy="863600"/>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Tonino Picula is a member of the European Parliament. No other occupation is given. Code ‘2’.</a:t>
            </a:r>
          </a:p>
          <a:p>
            <a:pPr algn="ctr" eaLnBrk="1" fontAlgn="auto" hangingPunct="1">
              <a:spcBef>
                <a:spcPts val="600"/>
              </a:spcBef>
              <a:spcAft>
                <a:spcPts val="0"/>
              </a:spcAft>
              <a:buClr>
                <a:schemeClr val="accent1"/>
              </a:buClr>
              <a:buSzPct val="70000"/>
              <a:buFont typeface="Wingdings"/>
              <a:buNone/>
              <a:defRPr/>
            </a:pPr>
            <a:endParaRPr lang="en-US" sz="1400" dirty="0"/>
          </a:p>
        </p:txBody>
      </p:sp>
      <p:sp>
        <p:nvSpPr>
          <p:cNvPr id="21" name="Rectangle 20">
            <a:extLst>
              <a:ext uri="{FF2B5EF4-FFF2-40B4-BE49-F238E27FC236}">
                <a16:creationId xmlns:a16="http://schemas.microsoft.com/office/drawing/2014/main" id="{06B5C6C6-EB1B-A444-B14B-62CAA5B6A963}"/>
              </a:ext>
            </a:extLst>
          </p:cNvPr>
          <p:cNvSpPr/>
          <p:nvPr/>
        </p:nvSpPr>
        <p:spPr>
          <a:xfrm>
            <a:off x="160105" y="2110685"/>
            <a:ext cx="3465512" cy="468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35853" name="Picture 1">
            <a:extLst>
              <a:ext uri="{FF2B5EF4-FFF2-40B4-BE49-F238E27FC236}">
                <a16:creationId xmlns:a16="http://schemas.microsoft.com/office/drawing/2014/main" id="{562B4B32-987D-04B0-8280-399E0B2747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148758"/>
            <a:ext cx="3603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42E02E3-67CB-4E07-3A12-C1C759D57691}"/>
              </a:ext>
            </a:extLst>
          </p:cNvPr>
          <p:cNvPicPr>
            <a:picLocks noChangeAspect="1"/>
          </p:cNvPicPr>
          <p:nvPr/>
        </p:nvPicPr>
        <p:blipFill>
          <a:blip r:embed="rId3"/>
          <a:stretch>
            <a:fillRect/>
          </a:stretch>
        </p:blipFill>
        <p:spPr>
          <a:xfrm>
            <a:off x="4071937" y="449288"/>
            <a:ext cx="4308189" cy="6408712"/>
          </a:xfrm>
          <a:prstGeom prst="rect">
            <a:avLst/>
          </a:prstGeom>
        </p:spPr>
      </p:pic>
      <p:sp>
        <p:nvSpPr>
          <p:cNvPr id="3" name="14. Agriculture, mining, fishing, forestry">
            <a:extLst>
              <a:ext uri="{FF2B5EF4-FFF2-40B4-BE49-F238E27FC236}">
                <a16:creationId xmlns:a16="http://schemas.microsoft.com/office/drawing/2014/main" id="{EFA99E49-731C-86DC-56B0-F9B7899E3F79}"/>
              </a:ext>
            </a:extLst>
          </p:cNvPr>
          <p:cNvSpPr txBox="1"/>
          <p:nvPr/>
        </p:nvSpPr>
        <p:spPr>
          <a:xfrm>
            <a:off x="304050" y="2182505"/>
            <a:ext cx="3321567" cy="2492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457200" indent="-590550">
              <a:defRPr sz="1500"/>
            </a:lvl1pPr>
          </a:lstStyle>
          <a:p>
            <a:r>
              <a:rPr lang="en-CA" sz="1400" dirty="0"/>
              <a:t>2</a:t>
            </a:r>
            <a:r>
              <a:rPr sz="1400" dirty="0"/>
              <a:t>. </a:t>
            </a:r>
            <a:r>
              <a:rPr lang="en-CA" sz="1400" b="1" dirty="0"/>
              <a:t>Politician, member of parliament.</a:t>
            </a:r>
          </a:p>
          <a:p>
            <a:r>
              <a:rPr lang="en-CA" sz="1400" dirty="0"/>
              <a:t> </a:t>
            </a:r>
          </a:p>
          <a:p>
            <a:r>
              <a:rPr lang="en-CA" sz="1400" dirty="0"/>
              <a:t>3. Government employee, public servant, spokesperson.</a:t>
            </a:r>
          </a:p>
          <a:p>
            <a:endParaRPr lang="en-CA" sz="1400" dirty="0"/>
          </a:p>
          <a:p>
            <a:r>
              <a:rPr lang="en-CA" sz="1400" dirty="0"/>
              <a:t>4. Police, military, para-military, militia, fire officer.</a:t>
            </a:r>
          </a:p>
          <a:p>
            <a:endParaRPr lang="en-CA" sz="1400" dirty="0"/>
          </a:p>
          <a:p>
            <a:r>
              <a:rPr lang="en-CA" sz="1400" dirty="0"/>
              <a:t>5. Academic expert, lecturer, teacher</a:t>
            </a:r>
          </a:p>
          <a:p>
            <a:endParaRPr lang="en-CA" dirty="0"/>
          </a:p>
          <a:p>
            <a:endParaRPr dirty="0"/>
          </a:p>
        </p:txBody>
      </p:sp>
      <p:pic>
        <p:nvPicPr>
          <p:cNvPr id="4" name="Picture 3">
            <a:extLst>
              <a:ext uri="{FF2B5EF4-FFF2-40B4-BE49-F238E27FC236}">
                <a16:creationId xmlns:a16="http://schemas.microsoft.com/office/drawing/2014/main" id="{D9C0A659-B7B6-7648-C27F-BCA9417ADBEB}"/>
              </a:ext>
            </a:extLst>
          </p:cNvPr>
          <p:cNvPicPr>
            <a:picLocks noChangeAspect="1"/>
          </p:cNvPicPr>
          <p:nvPr/>
        </p:nvPicPr>
        <p:blipFill>
          <a:blip r:embed="rId4"/>
          <a:stretch>
            <a:fillRect/>
          </a:stretch>
        </p:blipFill>
        <p:spPr>
          <a:xfrm>
            <a:off x="643883" y="4198496"/>
            <a:ext cx="3251782" cy="207955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5853"/>
                                        </p:tgtEl>
                                        <p:attrNameLst>
                                          <p:attrName>style.visibility</p:attrName>
                                        </p:attrNameLst>
                                      </p:cBhvr>
                                      <p:to>
                                        <p:strVal val="visible"/>
                                      </p:to>
                                    </p:set>
                                    <p:anim calcmode="lin" valueType="num">
                                      <p:cBhvr additive="base">
                                        <p:cTn id="16" dur="500" fill="hold"/>
                                        <p:tgtEl>
                                          <p:spTgt spid="35853"/>
                                        </p:tgtEl>
                                        <p:attrNameLst>
                                          <p:attrName>ppt_x</p:attrName>
                                        </p:attrNameLst>
                                      </p:cBhvr>
                                      <p:tavLst>
                                        <p:tav tm="0">
                                          <p:val>
                                            <p:strVal val="#ppt_x"/>
                                          </p:val>
                                        </p:tav>
                                        <p:tav tm="100000">
                                          <p:val>
                                            <p:strVal val="#ppt_x"/>
                                          </p:val>
                                        </p:tav>
                                      </p:tavLst>
                                    </p:anim>
                                    <p:anim calcmode="lin" valueType="num">
                                      <p:cBhvr additive="base">
                                        <p:cTn id="17" dur="500" fill="hold"/>
                                        <p:tgtEl>
                                          <p:spTgt spid="358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a:extLst>
              <a:ext uri="{FF2B5EF4-FFF2-40B4-BE49-F238E27FC236}">
                <a16:creationId xmlns:a16="http://schemas.microsoft.com/office/drawing/2014/main" id="{5D1AE61C-FB54-7B62-D22C-F7CE3A225DE3}"/>
              </a:ext>
            </a:extLst>
          </p:cNvPr>
          <p:cNvSpPr txBox="1">
            <a:spLocks noChangeArrowheads="1"/>
          </p:cNvSpPr>
          <p:nvPr/>
        </p:nvSpPr>
        <p:spPr bwMode="auto">
          <a:xfrm>
            <a:off x="314326" y="981075"/>
            <a:ext cx="35432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cs typeface="Arial" panose="020B0604020202020204" pitchFamily="34" charset="0"/>
              </a:rPr>
              <a:t>In what function or capacity is </a:t>
            </a:r>
            <a:r>
              <a:rPr lang="en-GB" altLang="en-US" sz="1800" dirty="0">
                <a:cs typeface="Arial" panose="020B0604020202020204" pitchFamily="34" charset="0"/>
              </a:rPr>
              <a:t>Tonino Picula </a:t>
            </a:r>
            <a:r>
              <a:rPr lang="en-US" altLang="en-US" sz="1800" dirty="0">
                <a:cs typeface="Arial" panose="020B0604020202020204" pitchFamily="34" charset="0"/>
              </a:rPr>
              <a:t>included in the story? </a:t>
            </a:r>
          </a:p>
        </p:txBody>
      </p:sp>
      <p:sp>
        <p:nvSpPr>
          <p:cNvPr id="38915" name="TextBox 8">
            <a:extLst>
              <a:ext uri="{FF2B5EF4-FFF2-40B4-BE49-F238E27FC236}">
                <a16:creationId xmlns:a16="http://schemas.microsoft.com/office/drawing/2014/main" id="{F227F909-8A6C-EB9E-5760-1708D29587C4}"/>
              </a:ext>
            </a:extLst>
          </p:cNvPr>
          <p:cNvSpPr txBox="1">
            <a:spLocks noChangeArrowheads="1"/>
          </p:cNvSpPr>
          <p:nvPr/>
        </p:nvSpPr>
        <p:spPr bwMode="auto">
          <a:xfrm>
            <a:off x="2336800" y="1868488"/>
            <a:ext cx="11922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Subject</a:t>
            </a:r>
          </a:p>
        </p:txBody>
      </p:sp>
      <p:sp>
        <p:nvSpPr>
          <p:cNvPr id="38916" name="TextBox 9">
            <a:extLst>
              <a:ext uri="{FF2B5EF4-FFF2-40B4-BE49-F238E27FC236}">
                <a16:creationId xmlns:a16="http://schemas.microsoft.com/office/drawing/2014/main" id="{BCB2D2DC-22CB-713F-2F8D-D25E698C95E2}"/>
              </a:ext>
            </a:extLst>
          </p:cNvPr>
          <p:cNvSpPr txBox="1">
            <a:spLocks noChangeArrowheads="1"/>
          </p:cNvSpPr>
          <p:nvPr/>
        </p:nvSpPr>
        <p:spPr bwMode="auto">
          <a:xfrm>
            <a:off x="638175" y="2163763"/>
            <a:ext cx="1789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2. Spokesperson</a:t>
            </a:r>
          </a:p>
        </p:txBody>
      </p:sp>
      <p:sp>
        <p:nvSpPr>
          <p:cNvPr id="38917" name="TextBox 10">
            <a:extLst>
              <a:ext uri="{FF2B5EF4-FFF2-40B4-BE49-F238E27FC236}">
                <a16:creationId xmlns:a16="http://schemas.microsoft.com/office/drawing/2014/main" id="{DFBD0086-B291-CA08-ABB1-1E4E74D100AA}"/>
              </a:ext>
            </a:extLst>
          </p:cNvPr>
          <p:cNvSpPr txBox="1">
            <a:spLocks noChangeArrowheads="1"/>
          </p:cNvSpPr>
          <p:nvPr/>
        </p:nvSpPr>
        <p:spPr bwMode="auto">
          <a:xfrm>
            <a:off x="636588" y="2403475"/>
            <a:ext cx="2489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3. Expert or commentator</a:t>
            </a:r>
          </a:p>
        </p:txBody>
      </p:sp>
      <p:sp>
        <p:nvSpPr>
          <p:cNvPr id="38918" name="TextBox 11">
            <a:extLst>
              <a:ext uri="{FF2B5EF4-FFF2-40B4-BE49-F238E27FC236}">
                <a16:creationId xmlns:a16="http://schemas.microsoft.com/office/drawing/2014/main" id="{F43AAF43-5B4C-E52D-B14D-943F3FF3E798}"/>
              </a:ext>
            </a:extLst>
          </p:cNvPr>
          <p:cNvSpPr txBox="1">
            <a:spLocks noChangeArrowheads="1"/>
          </p:cNvSpPr>
          <p:nvPr/>
        </p:nvSpPr>
        <p:spPr bwMode="auto">
          <a:xfrm>
            <a:off x="701675" y="2671763"/>
            <a:ext cx="2549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4. Personal experience</a:t>
            </a:r>
          </a:p>
        </p:txBody>
      </p:sp>
      <p:sp>
        <p:nvSpPr>
          <p:cNvPr id="22" name="Title 1">
            <a:extLst>
              <a:ext uri="{FF2B5EF4-FFF2-40B4-BE49-F238E27FC236}">
                <a16:creationId xmlns:a16="http://schemas.microsoft.com/office/drawing/2014/main" id="{7C520575-850C-614D-971C-349E753C6C99}"/>
              </a:ext>
            </a:extLst>
          </p:cNvPr>
          <p:cNvSpPr txBox="1">
            <a:spLocks/>
          </p:cNvSpPr>
          <p:nvPr/>
        </p:nvSpPr>
        <p:spPr>
          <a:xfrm>
            <a:off x="457200" y="-242888"/>
            <a:ext cx="3543300" cy="1143001"/>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13</a:t>
            </a:r>
          </a:p>
        </p:txBody>
      </p:sp>
      <p:sp>
        <p:nvSpPr>
          <p:cNvPr id="38920" name="TextBox 23">
            <a:extLst>
              <a:ext uri="{FF2B5EF4-FFF2-40B4-BE49-F238E27FC236}">
                <a16:creationId xmlns:a16="http://schemas.microsoft.com/office/drawing/2014/main" id="{AD3B7F45-E460-9A38-F3C6-A4BFC8D71C4E}"/>
              </a:ext>
            </a:extLst>
          </p:cNvPr>
          <p:cNvSpPr txBox="1">
            <a:spLocks noChangeArrowheads="1"/>
          </p:cNvSpPr>
          <p:nvPr/>
        </p:nvSpPr>
        <p:spPr bwMode="auto">
          <a:xfrm>
            <a:off x="636588" y="3032125"/>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5. Eyewitness</a:t>
            </a:r>
          </a:p>
        </p:txBody>
      </p:sp>
      <p:sp>
        <p:nvSpPr>
          <p:cNvPr id="38921" name="TextBox 24">
            <a:extLst>
              <a:ext uri="{FF2B5EF4-FFF2-40B4-BE49-F238E27FC236}">
                <a16:creationId xmlns:a16="http://schemas.microsoft.com/office/drawing/2014/main" id="{115CBE51-A9E6-3C6E-17DF-3BE0E77FB507}"/>
              </a:ext>
            </a:extLst>
          </p:cNvPr>
          <p:cNvSpPr txBox="1">
            <a:spLocks noChangeArrowheads="1"/>
          </p:cNvSpPr>
          <p:nvPr/>
        </p:nvSpPr>
        <p:spPr bwMode="auto">
          <a:xfrm>
            <a:off x="2054225" y="3054350"/>
            <a:ext cx="19129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6. Popular opinion</a:t>
            </a:r>
          </a:p>
        </p:txBody>
      </p:sp>
      <p:sp>
        <p:nvSpPr>
          <p:cNvPr id="38922" name="TextBox 25">
            <a:extLst>
              <a:ext uri="{FF2B5EF4-FFF2-40B4-BE49-F238E27FC236}">
                <a16:creationId xmlns:a16="http://schemas.microsoft.com/office/drawing/2014/main" id="{0A5C5909-FAC0-0EE1-5316-C0E13E28D087}"/>
              </a:ext>
            </a:extLst>
          </p:cNvPr>
          <p:cNvSpPr txBox="1">
            <a:spLocks noChangeArrowheads="1"/>
          </p:cNvSpPr>
          <p:nvPr/>
        </p:nvSpPr>
        <p:spPr bwMode="auto">
          <a:xfrm>
            <a:off x="644525" y="3298825"/>
            <a:ext cx="1333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7. Other</a:t>
            </a:r>
          </a:p>
        </p:txBody>
      </p:sp>
      <p:sp>
        <p:nvSpPr>
          <p:cNvPr id="38923" name="TextBox 19">
            <a:extLst>
              <a:ext uri="{FF2B5EF4-FFF2-40B4-BE49-F238E27FC236}">
                <a16:creationId xmlns:a16="http://schemas.microsoft.com/office/drawing/2014/main" id="{9CAB65F1-7CD7-7A56-9ED2-58B10A1B2A5E}"/>
              </a:ext>
            </a:extLst>
          </p:cNvPr>
          <p:cNvSpPr txBox="1">
            <a:spLocks noChangeArrowheads="1"/>
          </p:cNvSpPr>
          <p:nvPr/>
        </p:nvSpPr>
        <p:spPr bwMode="auto">
          <a:xfrm>
            <a:off x="636588" y="18446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0. Do not know</a:t>
            </a:r>
          </a:p>
        </p:txBody>
      </p:sp>
      <p:sp>
        <p:nvSpPr>
          <p:cNvPr id="18" name="Content Placeholder 2">
            <a:extLst>
              <a:ext uri="{FF2B5EF4-FFF2-40B4-BE49-F238E27FC236}">
                <a16:creationId xmlns:a16="http://schemas.microsoft.com/office/drawing/2014/main" id="{D10560F7-1E85-844D-8DB8-2D667C2E29BD}"/>
              </a:ext>
            </a:extLst>
          </p:cNvPr>
          <p:cNvSpPr txBox="1">
            <a:spLocks/>
          </p:cNvSpPr>
          <p:nvPr/>
        </p:nvSpPr>
        <p:spPr>
          <a:xfrm>
            <a:off x="5201864" y="852054"/>
            <a:ext cx="3209053" cy="116073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Tonino Picula is communicating the European Parliament's position on recent events in Serbia. Code ‘2. Spokesperson’</a:t>
            </a:r>
          </a:p>
        </p:txBody>
      </p:sp>
      <p:sp>
        <p:nvSpPr>
          <p:cNvPr id="30" name="Rectangle 29">
            <a:extLst>
              <a:ext uri="{FF2B5EF4-FFF2-40B4-BE49-F238E27FC236}">
                <a16:creationId xmlns:a16="http://schemas.microsoft.com/office/drawing/2014/main" id="{7DF6C523-E614-FA41-BE13-B7202ECAC79C}"/>
              </a:ext>
            </a:extLst>
          </p:cNvPr>
          <p:cNvSpPr/>
          <p:nvPr/>
        </p:nvSpPr>
        <p:spPr>
          <a:xfrm>
            <a:off x="511176" y="2235138"/>
            <a:ext cx="2498725"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36880" name="Picture 1">
            <a:extLst>
              <a:ext uri="{FF2B5EF4-FFF2-40B4-BE49-F238E27FC236}">
                <a16:creationId xmlns:a16="http://schemas.microsoft.com/office/drawing/2014/main" id="{29BEB327-679F-4618-D6A0-E8291B31E7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1" y="6122988"/>
            <a:ext cx="3603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1D01D28-6A71-7A0D-8902-592511A32C7B}"/>
              </a:ext>
            </a:extLst>
          </p:cNvPr>
          <p:cNvPicPr>
            <a:picLocks noChangeAspect="1"/>
          </p:cNvPicPr>
          <p:nvPr/>
        </p:nvPicPr>
        <p:blipFill>
          <a:blip r:embed="rId3"/>
          <a:stretch>
            <a:fillRect/>
          </a:stretch>
        </p:blipFill>
        <p:spPr>
          <a:xfrm>
            <a:off x="4059706" y="328612"/>
            <a:ext cx="4308189" cy="6408712"/>
          </a:xfrm>
          <a:prstGeom prst="rect">
            <a:avLst/>
          </a:prstGeom>
        </p:spPr>
      </p:pic>
      <p:pic>
        <p:nvPicPr>
          <p:cNvPr id="3" name="Picture 2">
            <a:extLst>
              <a:ext uri="{FF2B5EF4-FFF2-40B4-BE49-F238E27FC236}">
                <a16:creationId xmlns:a16="http://schemas.microsoft.com/office/drawing/2014/main" id="{9E26613B-16A2-663C-BC99-285A4399D77B}"/>
              </a:ext>
            </a:extLst>
          </p:cNvPr>
          <p:cNvPicPr>
            <a:picLocks noChangeAspect="1"/>
          </p:cNvPicPr>
          <p:nvPr/>
        </p:nvPicPr>
        <p:blipFill>
          <a:blip r:embed="rId4"/>
          <a:stretch>
            <a:fillRect/>
          </a:stretch>
        </p:blipFill>
        <p:spPr>
          <a:xfrm>
            <a:off x="419649" y="3650761"/>
            <a:ext cx="3360189" cy="245207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6880"/>
                                        </p:tgtEl>
                                        <p:attrNameLst>
                                          <p:attrName>style.visibility</p:attrName>
                                        </p:attrNameLst>
                                      </p:cBhvr>
                                      <p:to>
                                        <p:strVal val="visible"/>
                                      </p:to>
                                    </p:set>
                                    <p:anim calcmode="lin" valueType="num">
                                      <p:cBhvr additive="base">
                                        <p:cTn id="16" dur="500" fill="hold"/>
                                        <p:tgtEl>
                                          <p:spTgt spid="36880"/>
                                        </p:tgtEl>
                                        <p:attrNameLst>
                                          <p:attrName>ppt_x</p:attrName>
                                        </p:attrNameLst>
                                      </p:cBhvr>
                                      <p:tavLst>
                                        <p:tav tm="0">
                                          <p:val>
                                            <p:strVal val="#ppt_x"/>
                                          </p:val>
                                        </p:tav>
                                        <p:tav tm="100000">
                                          <p:val>
                                            <p:strVal val="#ppt_x"/>
                                          </p:val>
                                        </p:tav>
                                      </p:tavLst>
                                    </p:anim>
                                    <p:anim calcmode="lin" valueType="num">
                                      <p:cBhvr additive="base">
                                        <p:cTn id="17" dur="500" fill="hold"/>
                                        <p:tgtEl>
                                          <p:spTgt spid="36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8C86-AD88-8444-97FA-939776FFFB8E}"/>
              </a:ext>
            </a:extLst>
          </p:cNvPr>
          <p:cNvSpPr>
            <a:spLocks noGrp="1"/>
          </p:cNvSpPr>
          <p:nvPr>
            <p:ph type="title"/>
          </p:nvPr>
        </p:nvSpPr>
        <p:spPr/>
        <p:txBody>
          <a:bodyPr>
            <a:normAutofit/>
          </a:bodyPr>
          <a:lstStyle/>
          <a:p>
            <a:pPr eaLnBrk="1" fontAlgn="auto" hangingPunct="1">
              <a:spcAft>
                <a:spcPts val="0"/>
              </a:spcAft>
              <a:defRPr/>
            </a:pPr>
            <a:r>
              <a:rPr lang="en-US" dirty="0">
                <a:solidFill>
                  <a:srgbClr val="0070C0"/>
                </a:solidFill>
              </a:rPr>
              <a:t>Question 14</a:t>
            </a:r>
            <a:br>
              <a:rPr lang="en-US" dirty="0">
                <a:solidFill>
                  <a:srgbClr val="00B0F0"/>
                </a:solidFill>
              </a:rPr>
            </a:br>
            <a:endParaRPr lang="en-CA" dirty="0"/>
          </a:p>
        </p:txBody>
      </p:sp>
      <p:sp>
        <p:nvSpPr>
          <p:cNvPr id="3" name="Content Placeholder 2">
            <a:extLst>
              <a:ext uri="{FF2B5EF4-FFF2-40B4-BE49-F238E27FC236}">
                <a16:creationId xmlns:a16="http://schemas.microsoft.com/office/drawing/2014/main" id="{7329BA4B-048A-2F44-9646-26CDD1A10468}"/>
              </a:ext>
            </a:extLst>
          </p:cNvPr>
          <p:cNvSpPr>
            <a:spLocks noGrp="1"/>
          </p:cNvSpPr>
          <p:nvPr>
            <p:ph sz="quarter" idx="1"/>
          </p:nvPr>
        </p:nvSpPr>
        <p:spPr>
          <a:xfrm>
            <a:off x="468313" y="2349500"/>
            <a:ext cx="3167062" cy="863600"/>
          </a:xfrm>
        </p:spPr>
        <p:txBody>
          <a:bodyPr>
            <a:normAutofit fontScale="62500" lnSpcReduction="20000"/>
          </a:bodyPr>
          <a:lstStyle/>
          <a:p>
            <a:pPr marL="274320" indent="-274320" eaLnBrk="1" fontAlgn="auto" hangingPunct="1">
              <a:spcAft>
                <a:spcPts val="0"/>
              </a:spcAft>
              <a:buFont typeface="Wingdings"/>
              <a:buNone/>
              <a:defRPr/>
            </a:pPr>
            <a:r>
              <a:rPr lang="en-CA" dirty="0"/>
              <a:t>1. Yes</a:t>
            </a:r>
          </a:p>
          <a:p>
            <a:pPr marL="274320" indent="-274320" eaLnBrk="1" fontAlgn="auto" hangingPunct="1">
              <a:spcAft>
                <a:spcPts val="0"/>
              </a:spcAft>
              <a:buFont typeface="Wingdings"/>
              <a:buNone/>
              <a:defRPr/>
            </a:pPr>
            <a:endParaRPr lang="en-CA" dirty="0"/>
          </a:p>
          <a:p>
            <a:pPr marL="274320" indent="-274320" eaLnBrk="1" fontAlgn="auto" hangingPunct="1">
              <a:spcAft>
                <a:spcPts val="0"/>
              </a:spcAft>
              <a:buFont typeface="Wingdings"/>
              <a:buNone/>
              <a:defRPr/>
            </a:pPr>
            <a:r>
              <a:rPr lang="en-CA" dirty="0"/>
              <a:t>2. No</a:t>
            </a:r>
          </a:p>
        </p:txBody>
      </p:sp>
      <p:sp>
        <p:nvSpPr>
          <p:cNvPr id="5" name="Content Placeholder 2">
            <a:extLst>
              <a:ext uri="{FF2B5EF4-FFF2-40B4-BE49-F238E27FC236}">
                <a16:creationId xmlns:a16="http://schemas.microsoft.com/office/drawing/2014/main" id="{EBA07679-BCB6-3A4F-96CF-311A515E384A}"/>
              </a:ext>
            </a:extLst>
          </p:cNvPr>
          <p:cNvSpPr txBox="1">
            <a:spLocks/>
          </p:cNvSpPr>
          <p:nvPr/>
        </p:nvSpPr>
        <p:spPr>
          <a:xfrm>
            <a:off x="5004048" y="693738"/>
            <a:ext cx="3544093" cy="431800"/>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Tonino </a:t>
            </a:r>
            <a:r>
              <a:rPr lang="en-US" sz="1400" dirty="0" err="1"/>
              <a:t>Picula’s</a:t>
            </a:r>
            <a:r>
              <a:rPr lang="en-US" sz="1400" dirty="0"/>
              <a:t> family is not mentioned. </a:t>
            </a:r>
          </a:p>
        </p:txBody>
      </p:sp>
      <p:sp>
        <p:nvSpPr>
          <p:cNvPr id="9" name="Rectangle 8">
            <a:extLst>
              <a:ext uri="{FF2B5EF4-FFF2-40B4-BE49-F238E27FC236}">
                <a16:creationId xmlns:a16="http://schemas.microsoft.com/office/drawing/2014/main" id="{74A1268D-D8B2-C946-837F-505840046344}"/>
              </a:ext>
            </a:extLst>
          </p:cNvPr>
          <p:cNvSpPr/>
          <p:nvPr/>
        </p:nvSpPr>
        <p:spPr>
          <a:xfrm>
            <a:off x="412751" y="2790825"/>
            <a:ext cx="1079922"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Rectangle 13">
            <a:extLst>
              <a:ext uri="{FF2B5EF4-FFF2-40B4-BE49-F238E27FC236}">
                <a16:creationId xmlns:a16="http://schemas.microsoft.com/office/drawing/2014/main" id="{4A71280D-D692-E64F-8191-81A656A8F89E}"/>
              </a:ext>
            </a:extLst>
          </p:cNvPr>
          <p:cNvSpPr/>
          <p:nvPr/>
        </p:nvSpPr>
        <p:spPr>
          <a:xfrm>
            <a:off x="323850" y="1125538"/>
            <a:ext cx="3240088" cy="935037"/>
          </a:xfrm>
          <a:prstGeom prst="rect">
            <a:avLst/>
          </a:prstGeom>
        </p:spPr>
        <p:txBody>
          <a:bodyPr>
            <a:spAutoFit/>
          </a:bodyPr>
          <a:lstStyle/>
          <a:p>
            <a:pPr eaLnBrk="1" hangingPunct="1">
              <a:defRPr/>
            </a:pPr>
            <a:r>
              <a:rPr lang="en-CA" dirty="0">
                <a:latin typeface="+mn-lt"/>
              </a:rPr>
              <a:t>Is </a:t>
            </a:r>
            <a:r>
              <a:rPr lang="en-GB" dirty="0">
                <a:latin typeface="+mn-lt"/>
              </a:rPr>
              <a:t>Tonino </a:t>
            </a:r>
            <a:r>
              <a:rPr lang="en-GB" dirty="0" err="1">
                <a:latin typeface="+mn-lt"/>
              </a:rPr>
              <a:t>Picula’s</a:t>
            </a:r>
            <a:r>
              <a:rPr lang="en-GB" dirty="0">
                <a:latin typeface="+mn-lt"/>
              </a:rPr>
              <a:t> </a:t>
            </a:r>
            <a:r>
              <a:rPr lang="en-CA" dirty="0">
                <a:latin typeface="+mn-lt"/>
              </a:rPr>
              <a:t>family role given </a:t>
            </a:r>
            <a:r>
              <a:rPr lang="en-US" dirty="0">
                <a:latin typeface="+mn-lt"/>
              </a:rPr>
              <a:t>(e.g. mother, wife, daughter, aunt, etc.)</a:t>
            </a:r>
            <a:r>
              <a:rPr lang="en-CA" dirty="0">
                <a:latin typeface="+mn-lt"/>
              </a:rPr>
              <a:t>?</a:t>
            </a:r>
          </a:p>
        </p:txBody>
      </p:sp>
      <p:pic>
        <p:nvPicPr>
          <p:cNvPr id="37898" name="Picture 5">
            <a:extLst>
              <a:ext uri="{FF2B5EF4-FFF2-40B4-BE49-F238E27FC236}">
                <a16:creationId xmlns:a16="http://schemas.microsoft.com/office/drawing/2014/main" id="{CF93D973-E627-18CF-EA71-332CBC5824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2491" y="6034087"/>
            <a:ext cx="3603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A9DC870-04A7-B055-52F4-CD676911C88E}"/>
              </a:ext>
            </a:extLst>
          </p:cNvPr>
          <p:cNvPicPr>
            <a:picLocks noChangeAspect="1"/>
          </p:cNvPicPr>
          <p:nvPr/>
        </p:nvPicPr>
        <p:blipFill>
          <a:blip r:embed="rId3"/>
          <a:stretch>
            <a:fillRect/>
          </a:stretch>
        </p:blipFill>
        <p:spPr>
          <a:xfrm>
            <a:off x="4071937" y="449288"/>
            <a:ext cx="4308189" cy="6408712"/>
          </a:xfrm>
          <a:prstGeom prst="rect">
            <a:avLst/>
          </a:prstGeom>
        </p:spPr>
      </p:pic>
      <p:pic>
        <p:nvPicPr>
          <p:cNvPr id="6" name="Picture 5">
            <a:extLst>
              <a:ext uri="{FF2B5EF4-FFF2-40B4-BE49-F238E27FC236}">
                <a16:creationId xmlns:a16="http://schemas.microsoft.com/office/drawing/2014/main" id="{AE2A092E-1AB6-25A7-EF5A-4F2C860DFA49}"/>
              </a:ext>
            </a:extLst>
          </p:cNvPr>
          <p:cNvPicPr>
            <a:picLocks noChangeAspect="1"/>
          </p:cNvPicPr>
          <p:nvPr/>
        </p:nvPicPr>
        <p:blipFill>
          <a:blip r:embed="rId4"/>
          <a:stretch>
            <a:fillRect/>
          </a:stretch>
        </p:blipFill>
        <p:spPr>
          <a:xfrm>
            <a:off x="428621" y="3248157"/>
            <a:ext cx="3566114" cy="281076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7898"/>
                                        </p:tgtEl>
                                        <p:attrNameLst>
                                          <p:attrName>style.visibility</p:attrName>
                                        </p:attrNameLst>
                                      </p:cBhvr>
                                      <p:to>
                                        <p:strVal val="visible"/>
                                      </p:to>
                                    </p:set>
                                    <p:anim calcmode="lin" valueType="num">
                                      <p:cBhvr additive="base">
                                        <p:cTn id="16" dur="500" fill="hold"/>
                                        <p:tgtEl>
                                          <p:spTgt spid="37898"/>
                                        </p:tgtEl>
                                        <p:attrNameLst>
                                          <p:attrName>ppt_x</p:attrName>
                                        </p:attrNameLst>
                                      </p:cBhvr>
                                      <p:tavLst>
                                        <p:tav tm="0">
                                          <p:val>
                                            <p:strVal val="#ppt_x"/>
                                          </p:val>
                                        </p:tav>
                                        <p:tav tm="100000">
                                          <p:val>
                                            <p:strVal val="#ppt_x"/>
                                          </p:val>
                                        </p:tav>
                                      </p:tavLst>
                                    </p:anim>
                                    <p:anim calcmode="lin" valueType="num">
                                      <p:cBhvr additive="base">
                                        <p:cTn id="17"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B1B8-090E-194B-96A4-218810614964}"/>
              </a:ext>
            </a:extLst>
          </p:cNvPr>
          <p:cNvSpPr>
            <a:spLocks noGrp="1"/>
          </p:cNvSpPr>
          <p:nvPr>
            <p:ph type="title"/>
          </p:nvPr>
        </p:nvSpPr>
        <p:spPr/>
        <p:txBody>
          <a:bodyPr>
            <a:normAutofit/>
          </a:bodyPr>
          <a:lstStyle/>
          <a:p>
            <a:pPr eaLnBrk="1" fontAlgn="auto" hangingPunct="1">
              <a:spcAft>
                <a:spcPts val="0"/>
              </a:spcAft>
              <a:defRPr/>
            </a:pPr>
            <a:r>
              <a:rPr lang="en-US" dirty="0">
                <a:solidFill>
                  <a:srgbClr val="0070C0"/>
                </a:solidFill>
              </a:rPr>
              <a:t>Question 15</a:t>
            </a:r>
            <a:br>
              <a:rPr lang="en-US" dirty="0">
                <a:solidFill>
                  <a:srgbClr val="00B0F0"/>
                </a:solidFill>
              </a:rPr>
            </a:br>
            <a:endParaRPr lang="en-CA" dirty="0"/>
          </a:p>
        </p:txBody>
      </p:sp>
      <p:sp>
        <p:nvSpPr>
          <p:cNvPr id="40963" name="Content Placeholder 2">
            <a:extLst>
              <a:ext uri="{FF2B5EF4-FFF2-40B4-BE49-F238E27FC236}">
                <a16:creationId xmlns:a16="http://schemas.microsoft.com/office/drawing/2014/main" id="{0A3360E3-1B94-B6B7-836B-2CC99B2A0E75}"/>
              </a:ext>
            </a:extLst>
          </p:cNvPr>
          <p:cNvSpPr>
            <a:spLocks noGrp="1"/>
          </p:cNvSpPr>
          <p:nvPr>
            <p:ph sz="quarter" idx="1"/>
          </p:nvPr>
        </p:nvSpPr>
        <p:spPr>
          <a:xfrm>
            <a:off x="539750" y="2205038"/>
            <a:ext cx="2601913" cy="719137"/>
          </a:xfrm>
        </p:spPr>
        <p:txBody>
          <a:bodyPr/>
          <a:lstStyle/>
          <a:p>
            <a:pPr marL="457200" indent="-457200" eaLnBrk="1" hangingPunct="1">
              <a:buFont typeface="Wingdings" pitchFamily="2" charset="2"/>
              <a:buNone/>
            </a:pPr>
            <a:r>
              <a:rPr lang="en-CA" altLang="en-US" sz="1600"/>
              <a:t>1. Yes</a:t>
            </a:r>
          </a:p>
          <a:p>
            <a:pPr marL="457200" indent="-457200" eaLnBrk="1" hangingPunct="1">
              <a:buFont typeface="Wingdings" pitchFamily="2" charset="2"/>
              <a:buNone/>
            </a:pPr>
            <a:r>
              <a:rPr lang="en-CA" altLang="en-US" sz="1600"/>
              <a:t>2. No*</a:t>
            </a:r>
          </a:p>
        </p:txBody>
      </p:sp>
      <p:sp>
        <p:nvSpPr>
          <p:cNvPr id="5" name="Content Placeholder 2">
            <a:extLst>
              <a:ext uri="{FF2B5EF4-FFF2-40B4-BE49-F238E27FC236}">
                <a16:creationId xmlns:a16="http://schemas.microsoft.com/office/drawing/2014/main" id="{E89010DA-060A-9B47-928D-6481EE89CFFD}"/>
              </a:ext>
            </a:extLst>
          </p:cNvPr>
          <p:cNvSpPr txBox="1">
            <a:spLocks/>
          </p:cNvSpPr>
          <p:nvPr/>
        </p:nvSpPr>
        <p:spPr>
          <a:xfrm>
            <a:off x="5524872" y="770156"/>
            <a:ext cx="3161928" cy="1073150"/>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Tonino </a:t>
            </a:r>
            <a:r>
              <a:rPr lang="en-US" sz="1400" dirty="0" err="1"/>
              <a:t>Picula</a:t>
            </a:r>
            <a:r>
              <a:rPr lang="en-US" sz="1400" dirty="0"/>
              <a:t> is neither identified as a ‘victim’ nor as a ‘survivor’. </a:t>
            </a:r>
          </a:p>
          <a:p>
            <a:pPr algn="ctr" eaLnBrk="1" fontAlgn="auto" hangingPunct="1">
              <a:spcBef>
                <a:spcPts val="600"/>
              </a:spcBef>
              <a:spcAft>
                <a:spcPts val="0"/>
              </a:spcAft>
              <a:buClr>
                <a:schemeClr val="accent1"/>
              </a:buClr>
              <a:buSzPct val="70000"/>
              <a:buFont typeface="Wingdings"/>
              <a:buNone/>
              <a:defRPr/>
            </a:pPr>
            <a:r>
              <a:rPr lang="en-US" sz="1400" dirty="0"/>
              <a:t>Complete Q16 and Q17 if the person is described as victim or survivor.</a:t>
            </a:r>
          </a:p>
          <a:p>
            <a:pPr algn="ctr" eaLnBrk="1" fontAlgn="auto" hangingPunct="1">
              <a:spcBef>
                <a:spcPts val="600"/>
              </a:spcBef>
              <a:spcAft>
                <a:spcPts val="0"/>
              </a:spcAft>
              <a:buClr>
                <a:schemeClr val="accent1"/>
              </a:buClr>
              <a:buSzPct val="70000"/>
              <a:buFont typeface="Arial" charset="0"/>
              <a:buChar char="•"/>
              <a:defRPr/>
            </a:pPr>
            <a:r>
              <a:rPr lang="en-US" sz="1400" b="1" i="1" dirty="0">
                <a:solidFill>
                  <a:schemeClr val="tx1"/>
                </a:solidFill>
              </a:rPr>
              <a:t>If you select 2 (No) in Question 15, skip to Q.18.</a:t>
            </a:r>
          </a:p>
          <a:p>
            <a:pPr algn="ctr" eaLnBrk="1" fontAlgn="auto" hangingPunct="1">
              <a:spcBef>
                <a:spcPts val="600"/>
              </a:spcBef>
              <a:spcAft>
                <a:spcPts val="0"/>
              </a:spcAft>
              <a:buClr>
                <a:schemeClr val="accent1"/>
              </a:buClr>
              <a:buSzPct val="70000"/>
              <a:buFont typeface="Arial" charset="0"/>
              <a:buChar char="•"/>
              <a:defRPr/>
            </a:pPr>
            <a:endParaRPr lang="en-US" sz="1400" dirty="0"/>
          </a:p>
        </p:txBody>
      </p:sp>
      <p:sp>
        <p:nvSpPr>
          <p:cNvPr id="9" name="Rectangle 8">
            <a:extLst>
              <a:ext uri="{FF2B5EF4-FFF2-40B4-BE49-F238E27FC236}">
                <a16:creationId xmlns:a16="http://schemas.microsoft.com/office/drawing/2014/main" id="{3152E22F-1D38-FE47-926B-29DBD16F17FA}"/>
              </a:ext>
            </a:extLst>
          </p:cNvPr>
          <p:cNvSpPr/>
          <p:nvPr/>
        </p:nvSpPr>
        <p:spPr>
          <a:xfrm>
            <a:off x="539750" y="2565400"/>
            <a:ext cx="1223963"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Rectangle 10">
            <a:extLst>
              <a:ext uri="{FF2B5EF4-FFF2-40B4-BE49-F238E27FC236}">
                <a16:creationId xmlns:a16="http://schemas.microsoft.com/office/drawing/2014/main" id="{7A18870B-9457-354D-9C0C-FDD95A2CE161}"/>
              </a:ext>
            </a:extLst>
          </p:cNvPr>
          <p:cNvSpPr/>
          <p:nvPr/>
        </p:nvSpPr>
        <p:spPr>
          <a:xfrm>
            <a:off x="323850" y="1196975"/>
            <a:ext cx="3527425" cy="646331"/>
          </a:xfrm>
          <a:prstGeom prst="rect">
            <a:avLst/>
          </a:prstGeom>
        </p:spPr>
        <p:txBody>
          <a:bodyPr>
            <a:spAutoFit/>
          </a:bodyPr>
          <a:lstStyle/>
          <a:p>
            <a:pPr eaLnBrk="1" hangingPunct="1">
              <a:defRPr/>
            </a:pPr>
            <a:r>
              <a:rPr lang="en-CA" dirty="0">
                <a:latin typeface="+mj-lt"/>
              </a:rPr>
              <a:t>Is </a:t>
            </a:r>
            <a:r>
              <a:rPr lang="en-GB" dirty="0">
                <a:latin typeface="+mj-lt"/>
              </a:rPr>
              <a:t>Tonino </a:t>
            </a:r>
            <a:r>
              <a:rPr lang="en-GB" dirty="0" err="1">
                <a:latin typeface="+mj-lt"/>
              </a:rPr>
              <a:t>Picula</a:t>
            </a:r>
            <a:r>
              <a:rPr lang="en-GB" dirty="0">
                <a:latin typeface="+mj-lt"/>
              </a:rPr>
              <a:t> identified as a victim or survivor, or both?</a:t>
            </a:r>
            <a:endParaRPr lang="en-CA" dirty="0">
              <a:latin typeface="+mj-lt"/>
            </a:endParaRPr>
          </a:p>
        </p:txBody>
      </p:sp>
      <p:pic>
        <p:nvPicPr>
          <p:cNvPr id="33802" name="Picture 3">
            <a:extLst>
              <a:ext uri="{FF2B5EF4-FFF2-40B4-BE49-F238E27FC236}">
                <a16:creationId xmlns:a16="http://schemas.microsoft.com/office/drawing/2014/main" id="{409D4F7D-11C7-38D0-F664-A9DCEC8718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8029" y="5949949"/>
            <a:ext cx="3794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BC47F55-4E6C-EA10-8975-8B6F0583FB41}"/>
              </a:ext>
            </a:extLst>
          </p:cNvPr>
          <p:cNvPicPr>
            <a:picLocks noChangeAspect="1"/>
          </p:cNvPicPr>
          <p:nvPr/>
        </p:nvPicPr>
        <p:blipFill>
          <a:blip r:embed="rId3"/>
          <a:stretch>
            <a:fillRect/>
          </a:stretch>
        </p:blipFill>
        <p:spPr>
          <a:xfrm>
            <a:off x="4254500" y="274638"/>
            <a:ext cx="4277940" cy="6583362"/>
          </a:xfrm>
          <a:prstGeom prst="rect">
            <a:avLst/>
          </a:prstGeom>
        </p:spPr>
      </p:pic>
      <p:pic>
        <p:nvPicPr>
          <p:cNvPr id="6" name="Picture 5">
            <a:extLst>
              <a:ext uri="{FF2B5EF4-FFF2-40B4-BE49-F238E27FC236}">
                <a16:creationId xmlns:a16="http://schemas.microsoft.com/office/drawing/2014/main" id="{F56AE269-7D31-645A-13DF-D3A37DC4D77B}"/>
              </a:ext>
            </a:extLst>
          </p:cNvPr>
          <p:cNvPicPr>
            <a:picLocks noChangeAspect="1"/>
          </p:cNvPicPr>
          <p:nvPr/>
        </p:nvPicPr>
        <p:blipFill>
          <a:blip r:embed="rId4"/>
          <a:stretch>
            <a:fillRect/>
          </a:stretch>
        </p:blipFill>
        <p:spPr>
          <a:xfrm>
            <a:off x="208392" y="2955924"/>
            <a:ext cx="3758340" cy="296227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3802"/>
                                        </p:tgtEl>
                                        <p:attrNameLst>
                                          <p:attrName>style.visibility</p:attrName>
                                        </p:attrNameLst>
                                      </p:cBhvr>
                                      <p:to>
                                        <p:strVal val="visible"/>
                                      </p:to>
                                    </p:set>
                                    <p:anim calcmode="lin" valueType="num">
                                      <p:cBhvr additive="base">
                                        <p:cTn id="15" dur="500" fill="hold"/>
                                        <p:tgtEl>
                                          <p:spTgt spid="33802"/>
                                        </p:tgtEl>
                                        <p:attrNameLst>
                                          <p:attrName>ppt_x</p:attrName>
                                        </p:attrNameLst>
                                      </p:cBhvr>
                                      <p:tavLst>
                                        <p:tav tm="0">
                                          <p:val>
                                            <p:strVal val="#ppt_x"/>
                                          </p:val>
                                        </p:tav>
                                        <p:tav tm="100000">
                                          <p:val>
                                            <p:strVal val="#ppt_x"/>
                                          </p:val>
                                        </p:tav>
                                      </p:tavLst>
                                    </p:anim>
                                    <p:anim calcmode="lin" valueType="num">
                                      <p:cBhvr additive="base">
                                        <p:cTn id="16"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a:extLst>
              <a:ext uri="{FF2B5EF4-FFF2-40B4-BE49-F238E27FC236}">
                <a16:creationId xmlns:a16="http://schemas.microsoft.com/office/drawing/2014/main" id="{EABA7A1F-E30F-A992-87D3-CB2758378876}"/>
              </a:ext>
            </a:extLst>
          </p:cNvPr>
          <p:cNvSpPr txBox="1">
            <a:spLocks noChangeArrowheads="1"/>
          </p:cNvSpPr>
          <p:nvPr/>
        </p:nvSpPr>
        <p:spPr bwMode="auto">
          <a:xfrm>
            <a:off x="571500" y="1143000"/>
            <a:ext cx="3495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cs typeface="Arial" panose="020B0604020202020204" pitchFamily="34" charset="0"/>
              </a:rPr>
              <a:t>Does the story identify the person as a victim of any of the following?  </a:t>
            </a:r>
          </a:p>
        </p:txBody>
      </p:sp>
      <p:sp>
        <p:nvSpPr>
          <p:cNvPr id="5" name="Oval 4">
            <a:extLst>
              <a:ext uri="{FF2B5EF4-FFF2-40B4-BE49-F238E27FC236}">
                <a16:creationId xmlns:a16="http://schemas.microsoft.com/office/drawing/2014/main" id="{A19AF93B-06DF-7F47-928F-1CE9FE150DA1}"/>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6080A6E8-A00E-2B4D-8348-CF6E22F15C27}"/>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16</a:t>
            </a:r>
          </a:p>
        </p:txBody>
      </p:sp>
      <p:sp>
        <p:nvSpPr>
          <p:cNvPr id="18" name="Content Placeholder 2">
            <a:extLst>
              <a:ext uri="{FF2B5EF4-FFF2-40B4-BE49-F238E27FC236}">
                <a16:creationId xmlns:a16="http://schemas.microsoft.com/office/drawing/2014/main" id="{7CCE4A29-CD30-4C4F-8654-6CFB2DDF6499}"/>
              </a:ext>
            </a:extLst>
          </p:cNvPr>
          <p:cNvSpPr txBox="1">
            <a:spLocks/>
          </p:cNvSpPr>
          <p:nvPr/>
        </p:nvSpPr>
        <p:spPr>
          <a:xfrm>
            <a:off x="5364088" y="687050"/>
            <a:ext cx="3030412" cy="1197650"/>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ctr" eaLnBrk="1" fontAlgn="auto" hangingPunct="1">
              <a:spcBef>
                <a:spcPts val="600"/>
              </a:spcBef>
              <a:spcAft>
                <a:spcPts val="0"/>
              </a:spcAft>
              <a:buClr>
                <a:schemeClr val="accent1"/>
              </a:buClr>
              <a:buSzPct val="70000"/>
              <a:defRPr/>
            </a:pPr>
            <a:r>
              <a:rPr lang="en-US" sz="1400" dirty="0"/>
              <a:t>Code a person as a victim either if the word 'victim' is used to describe her/him, or if the story implies that the person is a victim - e.g. by using language or images that evoke particular emotions such as shock, horror, sympathy for the person</a:t>
            </a:r>
          </a:p>
          <a:p>
            <a:pPr algn="ctr" eaLnBrk="1" fontAlgn="auto" hangingPunct="1">
              <a:spcBef>
                <a:spcPts val="600"/>
              </a:spcBef>
              <a:spcAft>
                <a:spcPts val="0"/>
              </a:spcAft>
              <a:buClr>
                <a:schemeClr val="accent1"/>
              </a:buClr>
              <a:buSzPct val="70000"/>
              <a:defRPr/>
            </a:pPr>
            <a:r>
              <a:rPr lang="en-US" sz="1400" b="1" dirty="0">
                <a:solidFill>
                  <a:srgbClr val="FF0000"/>
                </a:solidFill>
              </a:rPr>
              <a:t>Skip this question if you coded ‘2’ in Question 15.   </a:t>
            </a:r>
          </a:p>
        </p:txBody>
      </p:sp>
      <p:sp>
        <p:nvSpPr>
          <p:cNvPr id="41990" name="TextBox 10">
            <a:extLst>
              <a:ext uri="{FF2B5EF4-FFF2-40B4-BE49-F238E27FC236}">
                <a16:creationId xmlns:a16="http://schemas.microsoft.com/office/drawing/2014/main" id="{8326629A-70F8-D10C-3F45-69E35DB65DB3}"/>
              </a:ext>
            </a:extLst>
          </p:cNvPr>
          <p:cNvSpPr txBox="1">
            <a:spLocks noChangeArrowheads="1"/>
          </p:cNvSpPr>
          <p:nvPr/>
        </p:nvSpPr>
        <p:spPr bwMode="auto">
          <a:xfrm>
            <a:off x="635000" y="2741613"/>
            <a:ext cx="3143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Victim of an accident, natural disaster, poverty</a:t>
            </a:r>
          </a:p>
        </p:txBody>
      </p:sp>
      <p:sp>
        <p:nvSpPr>
          <p:cNvPr id="41991" name="TextBox 11">
            <a:extLst>
              <a:ext uri="{FF2B5EF4-FFF2-40B4-BE49-F238E27FC236}">
                <a16:creationId xmlns:a16="http://schemas.microsoft.com/office/drawing/2014/main" id="{D666160E-B8EC-3FEB-7BC2-A52F7BCADD61}"/>
              </a:ext>
            </a:extLst>
          </p:cNvPr>
          <p:cNvSpPr txBox="1">
            <a:spLocks noChangeArrowheads="1"/>
          </p:cNvSpPr>
          <p:nvPr/>
        </p:nvSpPr>
        <p:spPr bwMode="auto">
          <a:xfrm>
            <a:off x="635000" y="3224213"/>
            <a:ext cx="3143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8. Other victim (specify in ‘comments’).</a:t>
            </a:r>
          </a:p>
        </p:txBody>
      </p:sp>
      <p:sp>
        <p:nvSpPr>
          <p:cNvPr id="41992" name="TextBox 12">
            <a:extLst>
              <a:ext uri="{FF2B5EF4-FFF2-40B4-BE49-F238E27FC236}">
                <a16:creationId xmlns:a16="http://schemas.microsoft.com/office/drawing/2014/main" id="{F1A8A2A0-B2F6-CE23-5D4A-6BC326A80867}"/>
              </a:ext>
            </a:extLst>
          </p:cNvPr>
          <p:cNvSpPr txBox="1">
            <a:spLocks noChangeArrowheads="1"/>
          </p:cNvSpPr>
          <p:nvPr/>
        </p:nvSpPr>
        <p:spPr bwMode="auto">
          <a:xfrm>
            <a:off x="657225" y="2041525"/>
            <a:ext cx="31432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0. Not applicable (person is identified solely as a survivor)</a:t>
            </a:r>
          </a:p>
        </p:txBody>
      </p:sp>
      <p:pic>
        <p:nvPicPr>
          <p:cNvPr id="39947" name="Picture 1">
            <a:extLst>
              <a:ext uri="{FF2B5EF4-FFF2-40B4-BE49-F238E27FC236}">
                <a16:creationId xmlns:a16="http://schemas.microsoft.com/office/drawing/2014/main" id="{E1CE08AB-4623-DF37-2514-56F03B5AE7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3360" y="6252350"/>
            <a:ext cx="3603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805EE97-9129-E68C-BA9E-ABEFF8B62759}"/>
              </a:ext>
            </a:extLst>
          </p:cNvPr>
          <p:cNvPicPr>
            <a:picLocks noChangeAspect="1"/>
          </p:cNvPicPr>
          <p:nvPr/>
        </p:nvPicPr>
        <p:blipFill>
          <a:blip r:embed="rId3"/>
          <a:stretch>
            <a:fillRect/>
          </a:stretch>
        </p:blipFill>
        <p:spPr>
          <a:xfrm>
            <a:off x="687782" y="3727428"/>
            <a:ext cx="3383447" cy="2666790"/>
          </a:xfrm>
          <a:prstGeom prst="rect">
            <a:avLst/>
          </a:prstGeom>
        </p:spPr>
      </p:pic>
      <p:pic>
        <p:nvPicPr>
          <p:cNvPr id="3" name="Picture 2">
            <a:extLst>
              <a:ext uri="{FF2B5EF4-FFF2-40B4-BE49-F238E27FC236}">
                <a16:creationId xmlns:a16="http://schemas.microsoft.com/office/drawing/2014/main" id="{F03F689E-024D-C61F-85AE-336C5D6DB0DD}"/>
              </a:ext>
            </a:extLst>
          </p:cNvPr>
          <p:cNvPicPr>
            <a:picLocks noChangeAspect="1"/>
          </p:cNvPicPr>
          <p:nvPr/>
        </p:nvPicPr>
        <p:blipFill>
          <a:blip r:embed="rId4"/>
          <a:stretch>
            <a:fillRect/>
          </a:stretch>
        </p:blipFill>
        <p:spPr>
          <a:xfrm>
            <a:off x="4254500" y="274638"/>
            <a:ext cx="4277940" cy="61164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9947"/>
                                        </p:tgtEl>
                                        <p:attrNameLst>
                                          <p:attrName>style.visibility</p:attrName>
                                        </p:attrNameLst>
                                      </p:cBhvr>
                                      <p:to>
                                        <p:strVal val="visible"/>
                                      </p:to>
                                    </p:set>
                                    <p:anim calcmode="lin" valueType="num">
                                      <p:cBhvr additive="base">
                                        <p:cTn id="12" dur="500" fill="hold"/>
                                        <p:tgtEl>
                                          <p:spTgt spid="39947"/>
                                        </p:tgtEl>
                                        <p:attrNameLst>
                                          <p:attrName>ppt_x</p:attrName>
                                        </p:attrNameLst>
                                      </p:cBhvr>
                                      <p:tavLst>
                                        <p:tav tm="0">
                                          <p:val>
                                            <p:strVal val="#ppt_x"/>
                                          </p:val>
                                        </p:tav>
                                        <p:tav tm="100000">
                                          <p:val>
                                            <p:strVal val="#ppt_x"/>
                                          </p:val>
                                        </p:tav>
                                      </p:tavLst>
                                    </p:anim>
                                    <p:anim calcmode="lin" valueType="num">
                                      <p:cBhvr additive="base">
                                        <p:cTn id="13"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a:extLst>
              <a:ext uri="{FF2B5EF4-FFF2-40B4-BE49-F238E27FC236}">
                <a16:creationId xmlns:a16="http://schemas.microsoft.com/office/drawing/2014/main" id="{30B5FFE3-CDED-B3BB-3068-904D40370317}"/>
              </a:ext>
            </a:extLst>
          </p:cNvPr>
          <p:cNvSpPr txBox="1">
            <a:spLocks noChangeArrowheads="1"/>
          </p:cNvSpPr>
          <p:nvPr/>
        </p:nvSpPr>
        <p:spPr bwMode="auto">
          <a:xfrm>
            <a:off x="571500" y="1143000"/>
            <a:ext cx="3568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cs typeface="Arial" panose="020B0604020202020204" pitchFamily="34" charset="0"/>
              </a:rPr>
              <a:t>Does the story clearly identify the person as a survivor of any of the following?  </a:t>
            </a:r>
          </a:p>
        </p:txBody>
      </p:sp>
      <p:sp>
        <p:nvSpPr>
          <p:cNvPr id="5" name="Oval 4">
            <a:extLst>
              <a:ext uri="{FF2B5EF4-FFF2-40B4-BE49-F238E27FC236}">
                <a16:creationId xmlns:a16="http://schemas.microsoft.com/office/drawing/2014/main" id="{C02137B1-C99C-AD43-936E-AB4260CA4924}"/>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06158E4D-542D-0F42-A20F-15F25986B28A}"/>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17</a:t>
            </a:r>
          </a:p>
        </p:txBody>
      </p:sp>
      <p:sp>
        <p:nvSpPr>
          <p:cNvPr id="18" name="Content Placeholder 2">
            <a:extLst>
              <a:ext uri="{FF2B5EF4-FFF2-40B4-BE49-F238E27FC236}">
                <a16:creationId xmlns:a16="http://schemas.microsoft.com/office/drawing/2014/main" id="{7C436C57-1488-D44F-BF93-4FCA2B175CEE}"/>
              </a:ext>
            </a:extLst>
          </p:cNvPr>
          <p:cNvSpPr txBox="1">
            <a:spLocks/>
          </p:cNvSpPr>
          <p:nvPr/>
        </p:nvSpPr>
        <p:spPr>
          <a:xfrm>
            <a:off x="5459039" y="750094"/>
            <a:ext cx="3113461" cy="1143000"/>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Code a person as a survivor either if the word ‘survivor' is used to describe her/him, or if the story implies that the person is a survivor.</a:t>
            </a:r>
          </a:p>
          <a:p>
            <a:pPr algn="ctr" eaLnBrk="1" fontAlgn="auto" hangingPunct="1">
              <a:spcBef>
                <a:spcPts val="600"/>
              </a:spcBef>
              <a:spcAft>
                <a:spcPts val="0"/>
              </a:spcAft>
              <a:buClr>
                <a:schemeClr val="accent1"/>
              </a:buClr>
              <a:buSzPct val="70000"/>
              <a:buFont typeface="Wingdings"/>
              <a:buNone/>
              <a:defRPr/>
            </a:pPr>
            <a:r>
              <a:rPr lang="en-US" sz="1400" b="1" dirty="0">
                <a:solidFill>
                  <a:srgbClr val="FF0000"/>
                </a:solidFill>
              </a:rPr>
              <a:t>Skip this question if you coded ‘2’ in question 15.</a:t>
            </a:r>
          </a:p>
        </p:txBody>
      </p:sp>
      <p:sp>
        <p:nvSpPr>
          <p:cNvPr id="43014" name="TextBox 10">
            <a:extLst>
              <a:ext uri="{FF2B5EF4-FFF2-40B4-BE49-F238E27FC236}">
                <a16:creationId xmlns:a16="http://schemas.microsoft.com/office/drawing/2014/main" id="{BE401168-3C5C-05AD-CEC3-92C0969C2CED}"/>
              </a:ext>
            </a:extLst>
          </p:cNvPr>
          <p:cNvSpPr txBox="1">
            <a:spLocks noChangeArrowheads="1"/>
          </p:cNvSpPr>
          <p:nvPr/>
        </p:nvSpPr>
        <p:spPr bwMode="auto">
          <a:xfrm>
            <a:off x="714375" y="2143125"/>
            <a:ext cx="3425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500">
                <a:cs typeface="Arial" panose="020B0604020202020204" pitchFamily="34" charset="0"/>
              </a:rPr>
              <a:t>0 Not applicable (person is identified solely as a victim)</a:t>
            </a:r>
          </a:p>
          <a:p>
            <a:pPr eaLnBrk="1" hangingPunct="1">
              <a:spcBef>
                <a:spcPct val="0"/>
              </a:spcBef>
              <a:buClrTx/>
              <a:buSzTx/>
              <a:buFontTx/>
              <a:buNone/>
            </a:pPr>
            <a:endParaRPr lang="en-CA" altLang="en-US" sz="1800">
              <a:latin typeface="Arial" panose="020B0604020202020204" pitchFamily="34" charset="0"/>
              <a:cs typeface="Arial" panose="020B0604020202020204" pitchFamily="34" charset="0"/>
            </a:endParaRPr>
          </a:p>
        </p:txBody>
      </p:sp>
      <p:sp>
        <p:nvSpPr>
          <p:cNvPr id="43015" name="TextBox 11">
            <a:extLst>
              <a:ext uri="{FF2B5EF4-FFF2-40B4-BE49-F238E27FC236}">
                <a16:creationId xmlns:a16="http://schemas.microsoft.com/office/drawing/2014/main" id="{262B0B85-017A-EE11-8E30-4BDB028B458E}"/>
              </a:ext>
            </a:extLst>
          </p:cNvPr>
          <p:cNvSpPr txBox="1">
            <a:spLocks noChangeArrowheads="1"/>
          </p:cNvSpPr>
          <p:nvPr/>
        </p:nvSpPr>
        <p:spPr bwMode="auto">
          <a:xfrm>
            <a:off x="684213" y="2651125"/>
            <a:ext cx="3143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500">
                <a:cs typeface="Arial" panose="020B0604020202020204" pitchFamily="34" charset="0"/>
              </a:rPr>
              <a:t>1 Survivor of an accident, natural disaster, poverty</a:t>
            </a:r>
            <a:endParaRPr lang="en-CA" altLang="en-US" sz="1800">
              <a:latin typeface="Arial" panose="020B0604020202020204" pitchFamily="34" charset="0"/>
              <a:cs typeface="Arial" panose="020B0604020202020204" pitchFamily="34" charset="0"/>
            </a:endParaRPr>
          </a:p>
        </p:txBody>
      </p:sp>
      <p:sp>
        <p:nvSpPr>
          <p:cNvPr id="43016" name="TextBox 12">
            <a:extLst>
              <a:ext uri="{FF2B5EF4-FFF2-40B4-BE49-F238E27FC236}">
                <a16:creationId xmlns:a16="http://schemas.microsoft.com/office/drawing/2014/main" id="{17C6A120-A41C-3C6E-38E4-35C05FA0D27E}"/>
              </a:ext>
            </a:extLst>
          </p:cNvPr>
          <p:cNvSpPr txBox="1">
            <a:spLocks noChangeArrowheads="1"/>
          </p:cNvSpPr>
          <p:nvPr/>
        </p:nvSpPr>
        <p:spPr bwMode="auto">
          <a:xfrm>
            <a:off x="684213" y="3178175"/>
            <a:ext cx="3143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500">
                <a:cs typeface="Arial" panose="020B0604020202020204" pitchFamily="34" charset="0"/>
              </a:rPr>
              <a:t>8 Other survivor (specify in ‘Comments’)</a:t>
            </a:r>
            <a:endParaRPr lang="en-CA" altLang="en-US" sz="1800">
              <a:latin typeface="Arial" panose="020B0604020202020204" pitchFamily="34" charset="0"/>
              <a:cs typeface="Arial" panose="020B0604020202020204" pitchFamily="34" charset="0"/>
            </a:endParaRPr>
          </a:p>
        </p:txBody>
      </p:sp>
      <p:pic>
        <p:nvPicPr>
          <p:cNvPr id="40971" name="Picture 1">
            <a:extLst>
              <a:ext uri="{FF2B5EF4-FFF2-40B4-BE49-F238E27FC236}">
                <a16:creationId xmlns:a16="http://schemas.microsoft.com/office/drawing/2014/main" id="{F4CF739C-F8AE-45F6-66D4-2122858219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3198" y="6273621"/>
            <a:ext cx="36036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EE9E824-B0C4-962D-13B1-8B987FB4106D}"/>
              </a:ext>
            </a:extLst>
          </p:cNvPr>
          <p:cNvPicPr>
            <a:picLocks noChangeAspect="1"/>
          </p:cNvPicPr>
          <p:nvPr/>
        </p:nvPicPr>
        <p:blipFill>
          <a:blip r:embed="rId4"/>
          <a:stretch>
            <a:fillRect/>
          </a:stretch>
        </p:blipFill>
        <p:spPr>
          <a:xfrm>
            <a:off x="4254500" y="274638"/>
            <a:ext cx="4277940" cy="6116427"/>
          </a:xfrm>
          <a:prstGeom prst="rect">
            <a:avLst/>
          </a:prstGeom>
        </p:spPr>
      </p:pic>
      <p:pic>
        <p:nvPicPr>
          <p:cNvPr id="3" name="Picture 2">
            <a:extLst>
              <a:ext uri="{FF2B5EF4-FFF2-40B4-BE49-F238E27FC236}">
                <a16:creationId xmlns:a16="http://schemas.microsoft.com/office/drawing/2014/main" id="{F32D659D-17A4-0B06-7C76-9E14CB995954}"/>
              </a:ext>
            </a:extLst>
          </p:cNvPr>
          <p:cNvPicPr>
            <a:picLocks noChangeAspect="1"/>
          </p:cNvPicPr>
          <p:nvPr/>
        </p:nvPicPr>
        <p:blipFill>
          <a:blip r:embed="rId5"/>
          <a:stretch>
            <a:fillRect/>
          </a:stretch>
        </p:blipFill>
        <p:spPr>
          <a:xfrm>
            <a:off x="562897" y="3700532"/>
            <a:ext cx="3264566" cy="25730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0971"/>
                                        </p:tgtEl>
                                        <p:attrNameLst>
                                          <p:attrName>style.visibility</p:attrName>
                                        </p:attrNameLst>
                                      </p:cBhvr>
                                      <p:to>
                                        <p:strVal val="visible"/>
                                      </p:to>
                                    </p:set>
                                    <p:anim calcmode="lin" valueType="num">
                                      <p:cBhvr additive="base">
                                        <p:cTn id="12" dur="500" fill="hold"/>
                                        <p:tgtEl>
                                          <p:spTgt spid="40971"/>
                                        </p:tgtEl>
                                        <p:attrNameLst>
                                          <p:attrName>ppt_x</p:attrName>
                                        </p:attrNameLst>
                                      </p:cBhvr>
                                      <p:tavLst>
                                        <p:tav tm="0">
                                          <p:val>
                                            <p:strVal val="#ppt_x"/>
                                          </p:val>
                                        </p:tav>
                                        <p:tav tm="100000">
                                          <p:val>
                                            <p:strVal val="#ppt_x"/>
                                          </p:val>
                                        </p:tav>
                                      </p:tavLst>
                                    </p:anim>
                                    <p:anim calcmode="lin" valueType="num">
                                      <p:cBhvr additive="base">
                                        <p:cTn id="13"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a:extLst>
              <a:ext uri="{FF2B5EF4-FFF2-40B4-BE49-F238E27FC236}">
                <a16:creationId xmlns:a16="http://schemas.microsoft.com/office/drawing/2014/main" id="{EE919333-E007-9AF7-A51C-4D7BB546E199}"/>
              </a:ext>
            </a:extLst>
          </p:cNvPr>
          <p:cNvSpPr txBox="1">
            <a:spLocks noChangeArrowheads="1"/>
          </p:cNvSpPr>
          <p:nvPr/>
        </p:nvSpPr>
        <p:spPr bwMode="auto">
          <a:xfrm>
            <a:off x="571500" y="1143000"/>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cs typeface="Arial" panose="020B0604020202020204" pitchFamily="34" charset="0"/>
              </a:rPr>
              <a:t>Is Tonino </a:t>
            </a:r>
            <a:r>
              <a:rPr lang="en-US" altLang="en-US" sz="1800" dirty="0" err="1">
                <a:cs typeface="Arial" panose="020B0604020202020204" pitchFamily="34" charset="0"/>
              </a:rPr>
              <a:t>Picula</a:t>
            </a:r>
            <a:r>
              <a:rPr lang="en-US" altLang="en-US" sz="1800" dirty="0">
                <a:cs typeface="Arial" panose="020B0604020202020204" pitchFamily="34" charset="0"/>
              </a:rPr>
              <a:t> directly quoted in the story? </a:t>
            </a:r>
          </a:p>
        </p:txBody>
      </p:sp>
      <p:sp>
        <p:nvSpPr>
          <p:cNvPr id="5" name="Oval 4">
            <a:extLst>
              <a:ext uri="{FF2B5EF4-FFF2-40B4-BE49-F238E27FC236}">
                <a16:creationId xmlns:a16="http://schemas.microsoft.com/office/drawing/2014/main" id="{933E035D-E627-3440-ACB8-576187D6D90A}"/>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036" name="TextBox 9">
            <a:extLst>
              <a:ext uri="{FF2B5EF4-FFF2-40B4-BE49-F238E27FC236}">
                <a16:creationId xmlns:a16="http://schemas.microsoft.com/office/drawing/2014/main" id="{B4ED43E7-F6BD-8DAF-C8F2-CB459ACE1B06}"/>
              </a:ext>
            </a:extLst>
          </p:cNvPr>
          <p:cNvSpPr txBox="1">
            <a:spLocks noChangeArrowheads="1"/>
          </p:cNvSpPr>
          <p:nvPr/>
        </p:nvSpPr>
        <p:spPr bwMode="auto">
          <a:xfrm>
            <a:off x="642938" y="2133600"/>
            <a:ext cx="1443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Yes</a:t>
            </a:r>
          </a:p>
        </p:txBody>
      </p:sp>
      <p:sp>
        <p:nvSpPr>
          <p:cNvPr id="22" name="Title 1">
            <a:extLst>
              <a:ext uri="{FF2B5EF4-FFF2-40B4-BE49-F238E27FC236}">
                <a16:creationId xmlns:a16="http://schemas.microsoft.com/office/drawing/2014/main" id="{BADF317F-BA08-D749-94C1-74F3F2DF8CA1}"/>
              </a:ext>
            </a:extLst>
          </p:cNvPr>
          <p:cNvSpPr txBox="1">
            <a:spLocks/>
          </p:cNvSpPr>
          <p:nvPr/>
        </p:nvSpPr>
        <p:spPr>
          <a:xfrm>
            <a:off x="457200" y="-142875"/>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18</a:t>
            </a:r>
          </a:p>
        </p:txBody>
      </p:sp>
      <p:sp>
        <p:nvSpPr>
          <p:cNvPr id="44038" name="TextBox 10">
            <a:extLst>
              <a:ext uri="{FF2B5EF4-FFF2-40B4-BE49-F238E27FC236}">
                <a16:creationId xmlns:a16="http://schemas.microsoft.com/office/drawing/2014/main" id="{5AAD393D-64B6-D818-7E8F-8FEF04C40007}"/>
              </a:ext>
            </a:extLst>
          </p:cNvPr>
          <p:cNvSpPr txBox="1">
            <a:spLocks noChangeArrowheads="1"/>
          </p:cNvSpPr>
          <p:nvPr/>
        </p:nvSpPr>
        <p:spPr bwMode="auto">
          <a:xfrm>
            <a:off x="2195513" y="2133600"/>
            <a:ext cx="155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2. No</a:t>
            </a:r>
          </a:p>
        </p:txBody>
      </p:sp>
      <p:sp>
        <p:nvSpPr>
          <p:cNvPr id="18" name="Content Placeholder 2">
            <a:extLst>
              <a:ext uri="{FF2B5EF4-FFF2-40B4-BE49-F238E27FC236}">
                <a16:creationId xmlns:a16="http://schemas.microsoft.com/office/drawing/2014/main" id="{3771AB82-A78D-B94C-8A16-66676BE5DBE2}"/>
              </a:ext>
            </a:extLst>
          </p:cNvPr>
          <p:cNvSpPr txBox="1">
            <a:spLocks/>
          </p:cNvSpPr>
          <p:nvPr/>
        </p:nvSpPr>
        <p:spPr>
          <a:xfrm>
            <a:off x="5436096" y="747712"/>
            <a:ext cx="2808312" cy="5048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eaLnBrk="1" fontAlgn="auto" hangingPunct="1">
              <a:spcBef>
                <a:spcPts val="600"/>
              </a:spcBef>
              <a:spcAft>
                <a:spcPts val="0"/>
              </a:spcAft>
              <a:buClr>
                <a:schemeClr val="accent1"/>
              </a:buClr>
              <a:buSzPct val="70000"/>
              <a:buFont typeface="Wingdings"/>
              <a:buNone/>
              <a:defRPr/>
            </a:pPr>
            <a:r>
              <a:rPr lang="en-US" sz="1400" dirty="0"/>
              <a:t>Tonino </a:t>
            </a:r>
            <a:r>
              <a:rPr lang="en-US" sz="1400" dirty="0" err="1"/>
              <a:t>Picula</a:t>
            </a:r>
            <a:r>
              <a:rPr lang="en-US" sz="1400" dirty="0"/>
              <a:t> is directly quoted in the story.</a:t>
            </a:r>
          </a:p>
        </p:txBody>
      </p:sp>
      <p:sp>
        <p:nvSpPr>
          <p:cNvPr id="15" name="Rectangle 14">
            <a:extLst>
              <a:ext uri="{FF2B5EF4-FFF2-40B4-BE49-F238E27FC236}">
                <a16:creationId xmlns:a16="http://schemas.microsoft.com/office/drawing/2014/main" id="{3ACFA9F5-85AD-B642-BE96-5C6D4A93C29A}"/>
              </a:ext>
            </a:extLst>
          </p:cNvPr>
          <p:cNvSpPr/>
          <p:nvPr/>
        </p:nvSpPr>
        <p:spPr>
          <a:xfrm>
            <a:off x="468313" y="2133600"/>
            <a:ext cx="1223962"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41995" name="Picture 1">
            <a:extLst>
              <a:ext uri="{FF2B5EF4-FFF2-40B4-BE49-F238E27FC236}">
                <a16:creationId xmlns:a16="http://schemas.microsoft.com/office/drawing/2014/main" id="{965F6DAB-8E6D-C3A0-ED23-98FA7E5D99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627938"/>
            <a:ext cx="482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F57E941-AFF1-A98E-FB67-5B590401BE33}"/>
              </a:ext>
            </a:extLst>
          </p:cNvPr>
          <p:cNvPicPr>
            <a:picLocks noChangeAspect="1"/>
          </p:cNvPicPr>
          <p:nvPr/>
        </p:nvPicPr>
        <p:blipFill>
          <a:blip r:embed="rId3"/>
          <a:stretch>
            <a:fillRect/>
          </a:stretch>
        </p:blipFill>
        <p:spPr>
          <a:xfrm>
            <a:off x="4254500" y="274639"/>
            <a:ext cx="4170402" cy="5962674"/>
          </a:xfrm>
          <a:prstGeom prst="rect">
            <a:avLst/>
          </a:prstGeom>
        </p:spPr>
      </p:pic>
      <p:pic>
        <p:nvPicPr>
          <p:cNvPr id="3" name="Picture 2">
            <a:extLst>
              <a:ext uri="{FF2B5EF4-FFF2-40B4-BE49-F238E27FC236}">
                <a16:creationId xmlns:a16="http://schemas.microsoft.com/office/drawing/2014/main" id="{8F19066C-B4E8-29F0-6941-7593F58E64DD}"/>
              </a:ext>
            </a:extLst>
          </p:cNvPr>
          <p:cNvPicPr>
            <a:picLocks noChangeAspect="1"/>
          </p:cNvPicPr>
          <p:nvPr/>
        </p:nvPicPr>
        <p:blipFill>
          <a:blip r:embed="rId4"/>
          <a:stretch>
            <a:fillRect/>
          </a:stretch>
        </p:blipFill>
        <p:spPr>
          <a:xfrm>
            <a:off x="468313" y="2797058"/>
            <a:ext cx="3624007" cy="285639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1995"/>
                                        </p:tgtEl>
                                        <p:attrNameLst>
                                          <p:attrName>style.visibility</p:attrName>
                                        </p:attrNameLst>
                                      </p:cBhvr>
                                      <p:to>
                                        <p:strVal val="visible"/>
                                      </p:to>
                                    </p:set>
                                    <p:anim calcmode="lin" valueType="num">
                                      <p:cBhvr additive="base">
                                        <p:cTn id="16" dur="500" fill="hold"/>
                                        <p:tgtEl>
                                          <p:spTgt spid="41995"/>
                                        </p:tgtEl>
                                        <p:attrNameLst>
                                          <p:attrName>ppt_x</p:attrName>
                                        </p:attrNameLst>
                                      </p:cBhvr>
                                      <p:tavLst>
                                        <p:tav tm="0">
                                          <p:val>
                                            <p:strVal val="#ppt_x"/>
                                          </p:val>
                                        </p:tav>
                                        <p:tav tm="100000">
                                          <p:val>
                                            <p:strVal val="#ppt_x"/>
                                          </p:val>
                                        </p:tav>
                                      </p:tavLst>
                                    </p:anim>
                                    <p:anim calcmode="lin" valueType="num">
                                      <p:cBhvr additive="base">
                                        <p:cTn id="17" dur="500" fill="hold"/>
                                        <p:tgtEl>
                                          <p:spTgt spid="41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138FE-5391-899B-A883-81A139796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307D2-792A-A01C-090A-981A2AAB9ED3}"/>
              </a:ext>
            </a:extLst>
          </p:cNvPr>
          <p:cNvSpPr>
            <a:spLocks noGrp="1"/>
          </p:cNvSpPr>
          <p:nvPr>
            <p:ph type="title"/>
          </p:nvPr>
        </p:nvSpPr>
        <p:spPr>
          <a:xfrm>
            <a:off x="457200" y="115889"/>
            <a:ext cx="7467600" cy="648816"/>
          </a:xfrm>
        </p:spPr>
        <p:txBody>
          <a:bodyPr/>
          <a:lstStyle/>
          <a:p>
            <a:pPr>
              <a:defRPr/>
            </a:pPr>
            <a:r>
              <a:rPr lang="en-US" dirty="0">
                <a:solidFill>
                  <a:srgbClr val="0070C0"/>
                </a:solidFill>
              </a:rPr>
              <a:t>STARTING OFF</a:t>
            </a:r>
          </a:p>
        </p:txBody>
      </p:sp>
      <p:pic>
        <p:nvPicPr>
          <p:cNvPr id="3" name="Picture 2">
            <a:extLst>
              <a:ext uri="{FF2B5EF4-FFF2-40B4-BE49-F238E27FC236}">
                <a16:creationId xmlns:a16="http://schemas.microsoft.com/office/drawing/2014/main" id="{54612CCA-0D0D-9E16-924B-8B6775AAA4CC}"/>
              </a:ext>
            </a:extLst>
          </p:cNvPr>
          <p:cNvPicPr>
            <a:picLocks noChangeAspect="1"/>
          </p:cNvPicPr>
          <p:nvPr/>
        </p:nvPicPr>
        <p:blipFill>
          <a:blip r:embed="rId2"/>
          <a:stretch>
            <a:fillRect/>
          </a:stretch>
        </p:blipFill>
        <p:spPr>
          <a:xfrm>
            <a:off x="1944910" y="1246862"/>
            <a:ext cx="6659537" cy="4414386"/>
          </a:xfrm>
          <a:prstGeom prst="rect">
            <a:avLst/>
          </a:prstGeom>
        </p:spPr>
      </p:pic>
      <p:sp>
        <p:nvSpPr>
          <p:cNvPr id="5" name="Content Placeholder 2">
            <a:extLst>
              <a:ext uri="{FF2B5EF4-FFF2-40B4-BE49-F238E27FC236}">
                <a16:creationId xmlns:a16="http://schemas.microsoft.com/office/drawing/2014/main" id="{77AA8639-6474-5F33-9345-0CD415D3480B}"/>
              </a:ext>
            </a:extLst>
          </p:cNvPr>
          <p:cNvSpPr txBox="1">
            <a:spLocks/>
          </p:cNvSpPr>
          <p:nvPr/>
        </p:nvSpPr>
        <p:spPr bwMode="auto">
          <a:xfrm>
            <a:off x="179512" y="908720"/>
            <a:ext cx="1765399" cy="54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1" fontAlgn="base" hangingPunct="1">
              <a:spcBef>
                <a:spcPct val="20000"/>
              </a:spcBef>
              <a:spcAft>
                <a:spcPct val="0"/>
              </a:spcAft>
              <a:buClr>
                <a:schemeClr val="accent1"/>
              </a:buClr>
              <a:buSzPct val="80000"/>
              <a:buFont typeface="Wingdings 2" pitchFamily="2" charset="2"/>
              <a:buChar char=""/>
              <a:defRPr sz="2100" kern="1200">
                <a:solidFill>
                  <a:schemeClr val="tx1"/>
                </a:solidFill>
                <a:latin typeface="+mn-lt"/>
                <a:ea typeface="+mn-ea"/>
                <a:cs typeface="+mn-cs"/>
              </a:defRPr>
            </a:lvl2pPr>
            <a:lvl3pPr marL="914400" indent="-182563" algn="l" rtl="0" eaLnBrk="1" fontAlgn="base" hangingPunct="1">
              <a:spcBef>
                <a:spcPct val="20000"/>
              </a:spcBef>
              <a:spcAft>
                <a:spcPct val="0"/>
              </a:spcAft>
              <a:buClr>
                <a:srgbClr val="009BD3"/>
              </a:buClr>
              <a:buSzPct val="60000"/>
              <a:buFont typeface="Wingdings" pitchFamily="2" charset="2"/>
              <a:buChar char=""/>
              <a:defRPr sz="2400" kern="1200">
                <a:solidFill>
                  <a:schemeClr val="tx1"/>
                </a:solidFill>
                <a:latin typeface="+mn-lt"/>
                <a:ea typeface="+mn-ea"/>
                <a:cs typeface="+mn-cs"/>
              </a:defRPr>
            </a:lvl3pPr>
            <a:lvl4pPr marL="1187450" indent="-182563" algn="l" rtl="0" eaLnBrk="1" fontAlgn="base" hangingPunct="1">
              <a:spcBef>
                <a:spcPct val="20000"/>
              </a:spcBef>
              <a:spcAft>
                <a:spcPct val="0"/>
              </a:spcAft>
              <a:buClr>
                <a:srgbClr val="AAD4F6"/>
              </a:buClr>
              <a:buSzPct val="60000"/>
              <a:buFont typeface="Wingdings" pitchFamily="2" charset="2"/>
              <a:buChar char=""/>
              <a:defRPr sz="2000" kern="1200">
                <a:solidFill>
                  <a:schemeClr val="tx1"/>
                </a:solidFill>
                <a:latin typeface="+mn-lt"/>
                <a:ea typeface="+mn-ea"/>
                <a:cs typeface="+mn-cs"/>
              </a:defRPr>
            </a:lvl4pPr>
            <a:lvl5pPr marL="1462088" indent="-182563" algn="l" rtl="0" eaLnBrk="1" fontAlgn="base" hangingPunct="1">
              <a:spcBef>
                <a:spcPct val="20000"/>
              </a:spcBef>
              <a:spcAft>
                <a:spcPct val="0"/>
              </a:spcAft>
              <a:buClr>
                <a:srgbClr val="F0CFE7"/>
              </a:buClr>
              <a:buSzPct val="68000"/>
              <a:buFont typeface="Wingdings 2" pitchFamily="2"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itchFamily="2" charset="2"/>
              <a:buNone/>
            </a:pPr>
            <a:r>
              <a:rPr lang="en-US" altLang="en-US" sz="1700" dirty="0"/>
              <a:t>To begin coding you will need:</a:t>
            </a:r>
          </a:p>
          <a:p>
            <a:pPr>
              <a:buFont typeface="Wingdings" pitchFamily="2" charset="2"/>
              <a:buNone/>
            </a:pPr>
            <a:endParaRPr lang="en-US" altLang="en-US" sz="1700" dirty="0"/>
          </a:p>
          <a:p>
            <a:pPr>
              <a:buFont typeface="Courier New" panose="02070309020205020404" pitchFamily="49" charset="0"/>
              <a:buChar char="o"/>
            </a:pPr>
            <a:r>
              <a:rPr lang="en-US" altLang="en-US" sz="1700" dirty="0"/>
              <a:t>A pencil (not pen)</a:t>
            </a:r>
          </a:p>
          <a:p>
            <a:pPr>
              <a:buFont typeface="Courier New" panose="02070309020205020404" pitchFamily="49" charset="0"/>
              <a:buChar char="o"/>
            </a:pPr>
            <a:r>
              <a:rPr lang="en-US" altLang="en-US" sz="1700" dirty="0"/>
              <a:t>An eraser</a:t>
            </a:r>
          </a:p>
          <a:p>
            <a:pPr>
              <a:buFont typeface="Courier New" panose="02070309020205020404" pitchFamily="49" charset="0"/>
              <a:buChar char="o"/>
            </a:pPr>
            <a:r>
              <a:rPr lang="en-US" altLang="en-US" sz="1700" dirty="0"/>
              <a:t>A copy of the </a:t>
            </a:r>
            <a:r>
              <a:rPr lang="en-US" altLang="en-US" sz="1700" b="1" dirty="0"/>
              <a:t>internet</a:t>
            </a:r>
            <a:r>
              <a:rPr lang="en-US" altLang="en-US" sz="1700" dirty="0"/>
              <a:t> news</a:t>
            </a:r>
          </a:p>
          <a:p>
            <a:pPr>
              <a:buFont typeface="Courier New" panose="02070309020205020404" pitchFamily="49" charset="0"/>
              <a:buChar char="o"/>
            </a:pPr>
            <a:r>
              <a:rPr lang="en-US" altLang="en-US" sz="1700" dirty="0"/>
              <a:t>An </a:t>
            </a:r>
            <a:r>
              <a:rPr lang="en-US" altLang="en-US" sz="1700" b="1" dirty="0"/>
              <a:t>internet</a:t>
            </a:r>
            <a:r>
              <a:rPr lang="en-US" altLang="en-US" sz="1700" dirty="0"/>
              <a:t> coding sheet</a:t>
            </a:r>
          </a:p>
          <a:p>
            <a:pPr>
              <a:buFont typeface="Courier New" panose="02070309020205020404" pitchFamily="49" charset="0"/>
              <a:buChar char="o"/>
            </a:pPr>
            <a:endParaRPr lang="en-US" altLang="en-US" sz="2000" dirty="0"/>
          </a:p>
        </p:txBody>
      </p:sp>
      <p:sp>
        <p:nvSpPr>
          <p:cNvPr id="4" name="TextBox 3">
            <a:extLst>
              <a:ext uri="{FF2B5EF4-FFF2-40B4-BE49-F238E27FC236}">
                <a16:creationId xmlns:a16="http://schemas.microsoft.com/office/drawing/2014/main" id="{2E510187-2854-C6C5-491B-2CDDC0D4AC53}"/>
              </a:ext>
            </a:extLst>
          </p:cNvPr>
          <p:cNvSpPr txBox="1"/>
          <p:nvPr/>
        </p:nvSpPr>
        <p:spPr>
          <a:xfrm>
            <a:off x="2411760" y="6021288"/>
            <a:ext cx="2808312" cy="369332"/>
          </a:xfrm>
          <a:prstGeom prst="rect">
            <a:avLst/>
          </a:prstGeom>
          <a:noFill/>
        </p:spPr>
        <p:txBody>
          <a:bodyPr wrap="square" rtlCol="0">
            <a:spAutoFit/>
          </a:bodyPr>
          <a:lstStyle/>
          <a:p>
            <a:r>
              <a:rPr lang="en-US" dirty="0"/>
              <a:t>If you can, code in Excel.</a:t>
            </a:r>
          </a:p>
        </p:txBody>
      </p:sp>
    </p:spTree>
    <p:extLst>
      <p:ext uri="{BB962C8B-B14F-4D97-AF65-F5344CB8AC3E}">
        <p14:creationId xmlns:p14="http://schemas.microsoft.com/office/powerpoint/2010/main" val="13983318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91B50-87A5-85BB-0EC4-094D192FD006}"/>
            </a:ext>
          </a:extLst>
        </p:cNvPr>
        <p:cNvGrpSpPr/>
        <p:nvPr/>
      </p:nvGrpSpPr>
      <p:grpSpPr>
        <a:xfrm>
          <a:off x="0" y="0"/>
          <a:ext cx="0" cy="0"/>
          <a:chOff x="0" y="0"/>
          <a:chExt cx="0" cy="0"/>
        </a:xfrm>
      </p:grpSpPr>
      <p:sp>
        <p:nvSpPr>
          <p:cNvPr id="45058" name="TextBox 3">
            <a:extLst>
              <a:ext uri="{FF2B5EF4-FFF2-40B4-BE49-F238E27FC236}">
                <a16:creationId xmlns:a16="http://schemas.microsoft.com/office/drawing/2014/main" id="{CEEE9DFE-80FA-8619-F85B-5985E58634A6}"/>
              </a:ext>
            </a:extLst>
          </p:cNvPr>
          <p:cNvSpPr txBox="1">
            <a:spLocks noChangeArrowheads="1"/>
          </p:cNvSpPr>
          <p:nvPr/>
        </p:nvSpPr>
        <p:spPr bwMode="auto">
          <a:xfrm>
            <a:off x="625475" y="749300"/>
            <a:ext cx="328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n-US" altLang="en-US" sz="1800" dirty="0">
                <a:cs typeface="Arial" panose="020B0604020202020204" pitchFamily="34" charset="0"/>
              </a:rPr>
              <a:t>Is Tonino </a:t>
            </a:r>
            <a:r>
              <a:rPr lang="en-US" altLang="en-US" sz="1800" dirty="0" err="1">
                <a:cs typeface="Arial" panose="020B0604020202020204" pitchFamily="34" charset="0"/>
              </a:rPr>
              <a:t>Picula</a:t>
            </a:r>
            <a:r>
              <a:rPr lang="en-US" altLang="en-US" sz="1800" dirty="0">
                <a:cs typeface="Arial" panose="020B0604020202020204" pitchFamily="34" charset="0"/>
              </a:rPr>
              <a:t> depicted as part of a minority group? </a:t>
            </a:r>
          </a:p>
        </p:txBody>
      </p:sp>
      <p:sp>
        <p:nvSpPr>
          <p:cNvPr id="5" name="Oval 4">
            <a:extLst>
              <a:ext uri="{FF2B5EF4-FFF2-40B4-BE49-F238E27FC236}">
                <a16:creationId xmlns:a16="http://schemas.microsoft.com/office/drawing/2014/main" id="{A816EF6F-1E7A-07BB-3321-89B85574B278}"/>
              </a:ext>
            </a:extLst>
          </p:cNvPr>
          <p:cNvSpPr/>
          <p:nvPr/>
        </p:nvSpPr>
        <p:spPr>
          <a:xfrm>
            <a:off x="500063" y="908050"/>
            <a:ext cx="125412"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060" name="TextBox 8">
            <a:extLst>
              <a:ext uri="{FF2B5EF4-FFF2-40B4-BE49-F238E27FC236}">
                <a16:creationId xmlns:a16="http://schemas.microsoft.com/office/drawing/2014/main" id="{B83E46FA-C7D0-1BD1-4967-C613469B9A74}"/>
              </a:ext>
            </a:extLst>
          </p:cNvPr>
          <p:cNvSpPr txBox="1">
            <a:spLocks noChangeArrowheads="1"/>
          </p:cNvSpPr>
          <p:nvPr/>
        </p:nvSpPr>
        <p:spPr bwMode="auto">
          <a:xfrm>
            <a:off x="684213" y="1409700"/>
            <a:ext cx="1265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Yes</a:t>
            </a:r>
          </a:p>
        </p:txBody>
      </p:sp>
      <p:sp>
        <p:nvSpPr>
          <p:cNvPr id="45061" name="TextBox 9">
            <a:extLst>
              <a:ext uri="{FF2B5EF4-FFF2-40B4-BE49-F238E27FC236}">
                <a16:creationId xmlns:a16="http://schemas.microsoft.com/office/drawing/2014/main" id="{6D0C844B-4A36-6C82-B5B6-9F58CD87E969}"/>
              </a:ext>
            </a:extLst>
          </p:cNvPr>
          <p:cNvSpPr txBox="1">
            <a:spLocks noChangeArrowheads="1"/>
          </p:cNvSpPr>
          <p:nvPr/>
        </p:nvSpPr>
        <p:spPr bwMode="auto">
          <a:xfrm>
            <a:off x="1879600" y="1393825"/>
            <a:ext cx="18399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2. No</a:t>
            </a:r>
          </a:p>
        </p:txBody>
      </p:sp>
      <p:sp>
        <p:nvSpPr>
          <p:cNvPr id="45062" name="TextBox 10">
            <a:extLst>
              <a:ext uri="{FF2B5EF4-FFF2-40B4-BE49-F238E27FC236}">
                <a16:creationId xmlns:a16="http://schemas.microsoft.com/office/drawing/2014/main" id="{AFB0C519-5834-5AE4-94D3-F2A25CE5076E}"/>
              </a:ext>
            </a:extLst>
          </p:cNvPr>
          <p:cNvSpPr txBox="1">
            <a:spLocks noChangeArrowheads="1"/>
          </p:cNvSpPr>
          <p:nvPr/>
        </p:nvSpPr>
        <p:spPr bwMode="auto">
          <a:xfrm>
            <a:off x="684213" y="1714500"/>
            <a:ext cx="34417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cs typeface="Arial" panose="020B0604020202020204" pitchFamily="34" charset="0"/>
              </a:rPr>
              <a:t>3. Don’t know</a:t>
            </a:r>
          </a:p>
        </p:txBody>
      </p:sp>
      <p:sp>
        <p:nvSpPr>
          <p:cNvPr id="22" name="Title 1">
            <a:extLst>
              <a:ext uri="{FF2B5EF4-FFF2-40B4-BE49-F238E27FC236}">
                <a16:creationId xmlns:a16="http://schemas.microsoft.com/office/drawing/2014/main" id="{4B5FA6DC-7486-AF75-0EB1-F4A7BE07CCAA}"/>
              </a:ext>
            </a:extLst>
          </p:cNvPr>
          <p:cNvSpPr txBox="1">
            <a:spLocks/>
          </p:cNvSpPr>
          <p:nvPr/>
        </p:nvSpPr>
        <p:spPr>
          <a:xfrm>
            <a:off x="457200" y="-142875"/>
            <a:ext cx="3543300" cy="831850"/>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19</a:t>
            </a:r>
          </a:p>
        </p:txBody>
      </p:sp>
      <p:sp>
        <p:nvSpPr>
          <p:cNvPr id="14" name="Rectangle 13">
            <a:extLst>
              <a:ext uri="{FF2B5EF4-FFF2-40B4-BE49-F238E27FC236}">
                <a16:creationId xmlns:a16="http://schemas.microsoft.com/office/drawing/2014/main" id="{474389DF-97B7-4B28-EB9D-9E372DCCF3A6}"/>
              </a:ext>
            </a:extLst>
          </p:cNvPr>
          <p:cNvSpPr/>
          <p:nvPr/>
        </p:nvSpPr>
        <p:spPr>
          <a:xfrm>
            <a:off x="1741488" y="1427163"/>
            <a:ext cx="1225550"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 name="Content Placeholder 2">
            <a:extLst>
              <a:ext uri="{FF2B5EF4-FFF2-40B4-BE49-F238E27FC236}">
                <a16:creationId xmlns:a16="http://schemas.microsoft.com/office/drawing/2014/main" id="{81777FD4-3BAE-94D4-F8EC-47F25C20ECF6}"/>
              </a:ext>
            </a:extLst>
          </p:cNvPr>
          <p:cNvSpPr txBox="1">
            <a:spLocks/>
          </p:cNvSpPr>
          <p:nvPr/>
        </p:nvSpPr>
        <p:spPr>
          <a:xfrm>
            <a:off x="5580112" y="634433"/>
            <a:ext cx="2715151" cy="1178973"/>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Tonino </a:t>
            </a:r>
            <a:r>
              <a:rPr lang="en-US" sz="1400" dirty="0" err="1"/>
              <a:t>Picula</a:t>
            </a:r>
            <a:r>
              <a:rPr lang="en-US" sz="1400" dirty="0"/>
              <a:t> is not depicted as member of a minority group. .</a:t>
            </a:r>
          </a:p>
          <a:p>
            <a:pPr algn="ctr" eaLnBrk="1" fontAlgn="auto" hangingPunct="1">
              <a:spcBef>
                <a:spcPts val="600"/>
              </a:spcBef>
              <a:spcAft>
                <a:spcPts val="0"/>
              </a:spcAft>
              <a:buClr>
                <a:schemeClr val="accent1"/>
              </a:buClr>
              <a:buSzPct val="70000"/>
              <a:buFont typeface="Wingdings"/>
              <a:buNone/>
              <a:defRPr/>
            </a:pPr>
            <a:r>
              <a:rPr lang="en-US" sz="1400" dirty="0"/>
              <a:t>N.B. When an article is accompanied by a photo, be sure to describe that photo in the designated portion of the comments section. Specify, also, the conclusions that you draw from the picture. Who is pictured? Why them? What does the perspective tell us? Etc.</a:t>
            </a:r>
          </a:p>
        </p:txBody>
      </p:sp>
      <p:pic>
        <p:nvPicPr>
          <p:cNvPr id="43020" name="Picture 11">
            <a:extLst>
              <a:ext uri="{FF2B5EF4-FFF2-40B4-BE49-F238E27FC236}">
                <a16:creationId xmlns:a16="http://schemas.microsoft.com/office/drawing/2014/main" id="{4329173D-4B35-4D2F-EC2F-F7DAE850A4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9049" y="5693750"/>
            <a:ext cx="4810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6F08C3B-53C1-47EA-51BD-C3F5CA256DBB}"/>
              </a:ext>
            </a:extLst>
          </p:cNvPr>
          <p:cNvPicPr>
            <a:picLocks noChangeAspect="1"/>
          </p:cNvPicPr>
          <p:nvPr/>
        </p:nvPicPr>
        <p:blipFill>
          <a:blip r:embed="rId3"/>
          <a:stretch>
            <a:fillRect/>
          </a:stretch>
        </p:blipFill>
        <p:spPr>
          <a:xfrm>
            <a:off x="4289385" y="260893"/>
            <a:ext cx="4170402" cy="5962674"/>
          </a:xfrm>
          <a:prstGeom prst="rect">
            <a:avLst/>
          </a:prstGeom>
        </p:spPr>
      </p:pic>
      <p:pic>
        <p:nvPicPr>
          <p:cNvPr id="3" name="Picture 2">
            <a:extLst>
              <a:ext uri="{FF2B5EF4-FFF2-40B4-BE49-F238E27FC236}">
                <a16:creationId xmlns:a16="http://schemas.microsoft.com/office/drawing/2014/main" id="{579C140A-09A7-7ACE-0019-4C3007545626}"/>
              </a:ext>
            </a:extLst>
          </p:cNvPr>
          <p:cNvPicPr>
            <a:picLocks noChangeAspect="1"/>
          </p:cNvPicPr>
          <p:nvPr/>
        </p:nvPicPr>
        <p:blipFill>
          <a:blip r:embed="rId4"/>
          <a:stretch>
            <a:fillRect/>
          </a:stretch>
        </p:blipFill>
        <p:spPr>
          <a:xfrm>
            <a:off x="248485" y="2732244"/>
            <a:ext cx="3757363" cy="2961506"/>
          </a:xfrm>
          <a:prstGeom prst="rect">
            <a:avLst/>
          </a:prstGeom>
        </p:spPr>
      </p:pic>
    </p:spTree>
    <p:extLst>
      <p:ext uri="{BB962C8B-B14F-4D97-AF65-F5344CB8AC3E}">
        <p14:creationId xmlns:p14="http://schemas.microsoft.com/office/powerpoint/2010/main" val="3997983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3020"/>
                                        </p:tgtEl>
                                        <p:attrNameLst>
                                          <p:attrName>style.visibility</p:attrName>
                                        </p:attrNameLst>
                                      </p:cBhvr>
                                      <p:to>
                                        <p:strVal val="visible"/>
                                      </p:to>
                                    </p:set>
                                    <p:anim calcmode="lin" valueType="num">
                                      <p:cBhvr additive="base">
                                        <p:cTn id="16" dur="500" fill="hold"/>
                                        <p:tgtEl>
                                          <p:spTgt spid="43020"/>
                                        </p:tgtEl>
                                        <p:attrNameLst>
                                          <p:attrName>ppt_x</p:attrName>
                                        </p:attrNameLst>
                                      </p:cBhvr>
                                      <p:tavLst>
                                        <p:tav tm="0">
                                          <p:val>
                                            <p:strVal val="#ppt_x"/>
                                          </p:val>
                                        </p:tav>
                                        <p:tav tm="100000">
                                          <p:val>
                                            <p:strVal val="#ppt_x"/>
                                          </p:val>
                                        </p:tav>
                                      </p:tavLst>
                                    </p:anim>
                                    <p:anim calcmode="lin" valueType="num">
                                      <p:cBhvr additive="base">
                                        <p:cTn id="17"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a:extLst>
              <a:ext uri="{FF2B5EF4-FFF2-40B4-BE49-F238E27FC236}">
                <a16:creationId xmlns:a16="http://schemas.microsoft.com/office/drawing/2014/main" id="{DFD33031-8017-EB42-4B7F-F9085E40EEF5}"/>
              </a:ext>
            </a:extLst>
          </p:cNvPr>
          <p:cNvSpPr txBox="1">
            <a:spLocks noChangeArrowheads="1"/>
          </p:cNvSpPr>
          <p:nvPr/>
        </p:nvSpPr>
        <p:spPr bwMode="auto">
          <a:xfrm>
            <a:off x="625475" y="749300"/>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n-US" altLang="en-US" sz="1800" dirty="0">
                <a:cs typeface="Arial" panose="020B0604020202020204" pitchFamily="34" charset="0"/>
              </a:rPr>
              <a:t>Is there a photograph of Tonino </a:t>
            </a:r>
            <a:r>
              <a:rPr lang="en-US" altLang="en-US" sz="1800" dirty="0" err="1">
                <a:cs typeface="Arial" panose="020B0604020202020204" pitchFamily="34" charset="0"/>
              </a:rPr>
              <a:t>Picula</a:t>
            </a:r>
            <a:r>
              <a:rPr lang="en-US" altLang="en-US" sz="1800" dirty="0">
                <a:cs typeface="Arial" panose="020B0604020202020204" pitchFamily="34" charset="0"/>
              </a:rPr>
              <a:t> in the story? </a:t>
            </a:r>
          </a:p>
        </p:txBody>
      </p:sp>
      <p:sp>
        <p:nvSpPr>
          <p:cNvPr id="5" name="Oval 4">
            <a:extLst>
              <a:ext uri="{FF2B5EF4-FFF2-40B4-BE49-F238E27FC236}">
                <a16:creationId xmlns:a16="http://schemas.microsoft.com/office/drawing/2014/main" id="{C02596E7-FA09-D74B-9349-F87C5D805C62}"/>
              </a:ext>
            </a:extLst>
          </p:cNvPr>
          <p:cNvSpPr/>
          <p:nvPr/>
        </p:nvSpPr>
        <p:spPr>
          <a:xfrm>
            <a:off x="500063" y="908050"/>
            <a:ext cx="125412"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060" name="TextBox 8">
            <a:extLst>
              <a:ext uri="{FF2B5EF4-FFF2-40B4-BE49-F238E27FC236}">
                <a16:creationId xmlns:a16="http://schemas.microsoft.com/office/drawing/2014/main" id="{46FD0C08-44D6-64A4-94C2-874C47135A23}"/>
              </a:ext>
            </a:extLst>
          </p:cNvPr>
          <p:cNvSpPr txBox="1">
            <a:spLocks noChangeArrowheads="1"/>
          </p:cNvSpPr>
          <p:nvPr/>
        </p:nvSpPr>
        <p:spPr bwMode="auto">
          <a:xfrm>
            <a:off x="684213" y="1409700"/>
            <a:ext cx="1265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Yes</a:t>
            </a:r>
          </a:p>
        </p:txBody>
      </p:sp>
      <p:sp>
        <p:nvSpPr>
          <p:cNvPr id="45061" name="TextBox 9">
            <a:extLst>
              <a:ext uri="{FF2B5EF4-FFF2-40B4-BE49-F238E27FC236}">
                <a16:creationId xmlns:a16="http://schemas.microsoft.com/office/drawing/2014/main" id="{6D33DB99-2028-8E19-34B8-827A19CEF318}"/>
              </a:ext>
            </a:extLst>
          </p:cNvPr>
          <p:cNvSpPr txBox="1">
            <a:spLocks noChangeArrowheads="1"/>
          </p:cNvSpPr>
          <p:nvPr/>
        </p:nvSpPr>
        <p:spPr bwMode="auto">
          <a:xfrm>
            <a:off x="1879600" y="1393825"/>
            <a:ext cx="18399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2. No</a:t>
            </a:r>
          </a:p>
        </p:txBody>
      </p:sp>
      <p:sp>
        <p:nvSpPr>
          <p:cNvPr id="45062" name="TextBox 10">
            <a:extLst>
              <a:ext uri="{FF2B5EF4-FFF2-40B4-BE49-F238E27FC236}">
                <a16:creationId xmlns:a16="http://schemas.microsoft.com/office/drawing/2014/main" id="{DEE4AB74-21CA-F30E-E5FD-BD364CD51E1E}"/>
              </a:ext>
            </a:extLst>
          </p:cNvPr>
          <p:cNvSpPr txBox="1">
            <a:spLocks noChangeArrowheads="1"/>
          </p:cNvSpPr>
          <p:nvPr/>
        </p:nvSpPr>
        <p:spPr bwMode="auto">
          <a:xfrm>
            <a:off x="684213" y="1714500"/>
            <a:ext cx="3441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cs typeface="Arial" panose="020B0604020202020204" pitchFamily="34" charset="0"/>
              </a:rPr>
              <a:t>3. Don’t know (e.g. there is a photo, but you are not sure if Tonino appears in it)</a:t>
            </a:r>
          </a:p>
        </p:txBody>
      </p:sp>
      <p:sp>
        <p:nvSpPr>
          <p:cNvPr id="22" name="Title 1">
            <a:extLst>
              <a:ext uri="{FF2B5EF4-FFF2-40B4-BE49-F238E27FC236}">
                <a16:creationId xmlns:a16="http://schemas.microsoft.com/office/drawing/2014/main" id="{49A7A176-38CF-244A-AC62-0CB588462D2A}"/>
              </a:ext>
            </a:extLst>
          </p:cNvPr>
          <p:cNvSpPr txBox="1">
            <a:spLocks/>
          </p:cNvSpPr>
          <p:nvPr/>
        </p:nvSpPr>
        <p:spPr>
          <a:xfrm>
            <a:off x="457200" y="-142875"/>
            <a:ext cx="3543300" cy="831850"/>
          </a:xfrm>
          <a:prstGeom prst="rect">
            <a:avLst/>
          </a:prstGeom>
        </p:spPr>
        <p:txBody>
          <a:bodyPr anchor="b">
            <a:normAutofit/>
          </a:bodyPr>
          <a:lstStyle/>
          <a:p>
            <a:pPr eaLnBrk="1" fontAlgn="auto" hangingPunct="1">
              <a:spcAft>
                <a:spcPts val="0"/>
              </a:spcAft>
              <a:defRPr/>
            </a:pPr>
            <a:r>
              <a:rPr lang="en-US" sz="3000" cap="small" dirty="0">
                <a:solidFill>
                  <a:srgbClr val="0070C0"/>
                </a:solidFill>
                <a:latin typeface="+mj-lt"/>
                <a:ea typeface="+mj-ea"/>
                <a:cs typeface="+mj-cs"/>
              </a:rPr>
              <a:t>Question 20</a:t>
            </a:r>
          </a:p>
        </p:txBody>
      </p:sp>
      <p:sp>
        <p:nvSpPr>
          <p:cNvPr id="14" name="Rectangle 13">
            <a:extLst>
              <a:ext uri="{FF2B5EF4-FFF2-40B4-BE49-F238E27FC236}">
                <a16:creationId xmlns:a16="http://schemas.microsoft.com/office/drawing/2014/main" id="{AF9BB372-BF52-8448-ADBB-F9D5AE8D9A60}"/>
              </a:ext>
            </a:extLst>
          </p:cNvPr>
          <p:cNvSpPr/>
          <p:nvPr/>
        </p:nvSpPr>
        <p:spPr>
          <a:xfrm>
            <a:off x="1741488" y="1427163"/>
            <a:ext cx="1225550"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 name="Content Placeholder 2">
            <a:extLst>
              <a:ext uri="{FF2B5EF4-FFF2-40B4-BE49-F238E27FC236}">
                <a16:creationId xmlns:a16="http://schemas.microsoft.com/office/drawing/2014/main" id="{084D2A6D-2CD1-C248-A5EC-6C60F51D4D26}"/>
              </a:ext>
            </a:extLst>
          </p:cNvPr>
          <p:cNvSpPr txBox="1">
            <a:spLocks/>
          </p:cNvSpPr>
          <p:nvPr/>
        </p:nvSpPr>
        <p:spPr>
          <a:xfrm>
            <a:off x="5380038" y="687231"/>
            <a:ext cx="2715151" cy="1178973"/>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Tonino </a:t>
            </a:r>
            <a:r>
              <a:rPr lang="en-US" sz="1400" dirty="0" err="1"/>
              <a:t>Picula</a:t>
            </a:r>
            <a:r>
              <a:rPr lang="en-US" sz="1400" dirty="0"/>
              <a:t> does not appear in the photo.</a:t>
            </a:r>
          </a:p>
          <a:p>
            <a:pPr algn="ctr" eaLnBrk="1" fontAlgn="auto" hangingPunct="1">
              <a:spcBef>
                <a:spcPts val="600"/>
              </a:spcBef>
              <a:spcAft>
                <a:spcPts val="0"/>
              </a:spcAft>
              <a:buClr>
                <a:schemeClr val="accent1"/>
              </a:buClr>
              <a:buSzPct val="70000"/>
              <a:buFont typeface="Wingdings"/>
              <a:buNone/>
              <a:defRPr/>
            </a:pPr>
            <a:r>
              <a:rPr lang="en-US" sz="1400" dirty="0"/>
              <a:t>N.B. When an article is accompanied by a photo, be sure to describe that photo in the designated portion of the comments section. Specify, also, the conclusions that you draw from the picture. Who is pictured? Why them? What does the perspective tell us? Etc.</a:t>
            </a:r>
          </a:p>
        </p:txBody>
      </p:sp>
      <p:pic>
        <p:nvPicPr>
          <p:cNvPr id="43020" name="Picture 11">
            <a:extLst>
              <a:ext uri="{FF2B5EF4-FFF2-40B4-BE49-F238E27FC236}">
                <a16:creationId xmlns:a16="http://schemas.microsoft.com/office/drawing/2014/main" id="{9465E545-2002-D80E-6346-2C0CFBAEFC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9556" y="5742781"/>
            <a:ext cx="4810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05BA774-402C-A7F7-0710-8BBDB6005786}"/>
              </a:ext>
            </a:extLst>
          </p:cNvPr>
          <p:cNvPicPr>
            <a:picLocks noChangeAspect="1"/>
          </p:cNvPicPr>
          <p:nvPr/>
        </p:nvPicPr>
        <p:blipFill>
          <a:blip r:embed="rId3"/>
          <a:stretch>
            <a:fillRect/>
          </a:stretch>
        </p:blipFill>
        <p:spPr>
          <a:xfrm>
            <a:off x="4254500" y="274639"/>
            <a:ext cx="4170402" cy="5962674"/>
          </a:xfrm>
          <a:prstGeom prst="rect">
            <a:avLst/>
          </a:prstGeom>
        </p:spPr>
      </p:pic>
      <p:pic>
        <p:nvPicPr>
          <p:cNvPr id="3" name="Picture 2">
            <a:extLst>
              <a:ext uri="{FF2B5EF4-FFF2-40B4-BE49-F238E27FC236}">
                <a16:creationId xmlns:a16="http://schemas.microsoft.com/office/drawing/2014/main" id="{3809E5F4-C870-59B1-B055-336FAD757C81}"/>
              </a:ext>
            </a:extLst>
          </p:cNvPr>
          <p:cNvPicPr>
            <a:picLocks noChangeAspect="1"/>
          </p:cNvPicPr>
          <p:nvPr/>
        </p:nvPicPr>
        <p:blipFill>
          <a:blip r:embed="rId4"/>
          <a:stretch>
            <a:fillRect/>
          </a:stretch>
        </p:blipFill>
        <p:spPr>
          <a:xfrm>
            <a:off x="369095" y="2689817"/>
            <a:ext cx="3631405" cy="30434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3020"/>
                                        </p:tgtEl>
                                        <p:attrNameLst>
                                          <p:attrName>style.visibility</p:attrName>
                                        </p:attrNameLst>
                                      </p:cBhvr>
                                      <p:to>
                                        <p:strVal val="visible"/>
                                      </p:to>
                                    </p:set>
                                    <p:anim calcmode="lin" valueType="num">
                                      <p:cBhvr additive="base">
                                        <p:cTn id="16" dur="500" fill="hold"/>
                                        <p:tgtEl>
                                          <p:spTgt spid="43020"/>
                                        </p:tgtEl>
                                        <p:attrNameLst>
                                          <p:attrName>ppt_x</p:attrName>
                                        </p:attrNameLst>
                                      </p:cBhvr>
                                      <p:tavLst>
                                        <p:tav tm="0">
                                          <p:val>
                                            <p:strVal val="#ppt_x"/>
                                          </p:val>
                                        </p:tav>
                                        <p:tav tm="100000">
                                          <p:val>
                                            <p:strVal val="#ppt_x"/>
                                          </p:val>
                                        </p:tav>
                                      </p:tavLst>
                                    </p:anim>
                                    <p:anim calcmode="lin" valueType="num">
                                      <p:cBhvr additive="base">
                                        <p:cTn id="17"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E4DA-290F-3748-B47D-AA52B46A099A}"/>
              </a:ext>
            </a:extLst>
          </p:cNvPr>
          <p:cNvSpPr>
            <a:spLocks noGrp="1"/>
          </p:cNvSpPr>
          <p:nvPr>
            <p:ph type="title"/>
          </p:nvPr>
        </p:nvSpPr>
        <p:spPr>
          <a:xfrm>
            <a:off x="250825" y="620713"/>
            <a:ext cx="5843588" cy="360362"/>
          </a:xfrm>
        </p:spPr>
        <p:txBody>
          <a:bodyPr>
            <a:noAutofit/>
          </a:bodyPr>
          <a:lstStyle/>
          <a:p>
            <a:pPr eaLnBrk="1" hangingPunct="1">
              <a:defRPr/>
            </a:pPr>
            <a:r>
              <a:rPr lang="en-CA" sz="2700" dirty="0">
                <a:solidFill>
                  <a:srgbClr val="0070C0"/>
                </a:solidFill>
              </a:rPr>
              <a:t>Question 21-23</a:t>
            </a:r>
            <a:br>
              <a:rPr lang="en-CA" sz="2700" dirty="0">
                <a:solidFill>
                  <a:srgbClr val="0070C0"/>
                </a:solidFill>
              </a:rPr>
            </a:br>
            <a:endParaRPr lang="en-CA" sz="2700" dirty="0">
              <a:solidFill>
                <a:srgbClr val="0070C0"/>
              </a:solidFill>
            </a:endParaRPr>
          </a:p>
        </p:txBody>
      </p:sp>
      <p:sp>
        <p:nvSpPr>
          <p:cNvPr id="46082" name="Content Placeholder 2">
            <a:extLst>
              <a:ext uri="{FF2B5EF4-FFF2-40B4-BE49-F238E27FC236}">
                <a16:creationId xmlns:a16="http://schemas.microsoft.com/office/drawing/2014/main" id="{013CC4E3-1876-AD66-BEAC-DA5DA8FEEFEC}"/>
              </a:ext>
            </a:extLst>
          </p:cNvPr>
          <p:cNvSpPr>
            <a:spLocks noGrp="1"/>
          </p:cNvSpPr>
          <p:nvPr>
            <p:ph sz="quarter" idx="1"/>
          </p:nvPr>
        </p:nvSpPr>
        <p:spPr>
          <a:xfrm>
            <a:off x="234950" y="635000"/>
            <a:ext cx="3959225" cy="2317750"/>
          </a:xfrm>
        </p:spPr>
        <p:txBody>
          <a:bodyPr/>
          <a:lstStyle/>
          <a:p>
            <a:r>
              <a:rPr lang="en-US" altLang="en-US" sz="1800"/>
              <a:t>Your national coordinator will have assigned different questions for </a:t>
            </a:r>
            <a:r>
              <a:rPr lang="en-US" altLang="en-US" sz="1800">
                <a:solidFill>
                  <a:srgbClr val="00B050"/>
                </a:solidFill>
              </a:rPr>
              <a:t>Special Q1, Special Q2 and Special Q3. </a:t>
            </a:r>
          </a:p>
          <a:p>
            <a:r>
              <a:rPr lang="en-US" altLang="en-US" sz="1800"/>
              <a:t>Refer to the instructions given to you by the coordinator. </a:t>
            </a:r>
          </a:p>
          <a:p>
            <a:endParaRPr lang="en-US" altLang="en-US"/>
          </a:p>
          <a:p>
            <a:endParaRPr lang="en-CA" altLang="en-US"/>
          </a:p>
        </p:txBody>
      </p:sp>
      <p:sp>
        <p:nvSpPr>
          <p:cNvPr id="7" name="Rounded Rectangle 6">
            <a:extLst>
              <a:ext uri="{FF2B5EF4-FFF2-40B4-BE49-F238E27FC236}">
                <a16:creationId xmlns:a16="http://schemas.microsoft.com/office/drawing/2014/main" id="{06131709-FB2C-AA4C-9DC5-7606664B6D2F}"/>
              </a:ext>
            </a:extLst>
          </p:cNvPr>
          <p:cNvSpPr/>
          <p:nvPr/>
        </p:nvSpPr>
        <p:spPr>
          <a:xfrm>
            <a:off x="3161915" y="4149080"/>
            <a:ext cx="863600" cy="216024"/>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3" name="Picture 2">
            <a:extLst>
              <a:ext uri="{FF2B5EF4-FFF2-40B4-BE49-F238E27FC236}">
                <a16:creationId xmlns:a16="http://schemas.microsoft.com/office/drawing/2014/main" id="{6BFB7E55-36D1-A8EE-359F-443AC9B331D0}"/>
              </a:ext>
            </a:extLst>
          </p:cNvPr>
          <p:cNvPicPr>
            <a:picLocks noChangeAspect="1"/>
          </p:cNvPicPr>
          <p:nvPr/>
        </p:nvPicPr>
        <p:blipFill>
          <a:blip r:embed="rId3"/>
          <a:stretch>
            <a:fillRect/>
          </a:stretch>
        </p:blipFill>
        <p:spPr>
          <a:xfrm>
            <a:off x="4289385" y="260893"/>
            <a:ext cx="4170402" cy="5962674"/>
          </a:xfrm>
          <a:prstGeom prst="rect">
            <a:avLst/>
          </a:prstGeom>
        </p:spPr>
      </p:pic>
      <p:pic>
        <p:nvPicPr>
          <p:cNvPr id="4" name="Picture 3">
            <a:extLst>
              <a:ext uri="{FF2B5EF4-FFF2-40B4-BE49-F238E27FC236}">
                <a16:creationId xmlns:a16="http://schemas.microsoft.com/office/drawing/2014/main" id="{3809E5F4-C870-59B1-B055-336FAD757C81}"/>
              </a:ext>
            </a:extLst>
          </p:cNvPr>
          <p:cNvPicPr>
            <a:picLocks noChangeAspect="1"/>
          </p:cNvPicPr>
          <p:nvPr/>
        </p:nvPicPr>
        <p:blipFill>
          <a:blip r:embed="rId4"/>
          <a:stretch>
            <a:fillRect/>
          </a:stretch>
        </p:blipFill>
        <p:spPr>
          <a:xfrm>
            <a:off x="403609" y="2780928"/>
            <a:ext cx="3621906" cy="28547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ED8E-0E68-7148-8B22-909CF020C9CB}"/>
              </a:ext>
            </a:extLst>
          </p:cNvPr>
          <p:cNvSpPr>
            <a:spLocks noGrp="1"/>
          </p:cNvSpPr>
          <p:nvPr>
            <p:ph type="title"/>
          </p:nvPr>
        </p:nvSpPr>
        <p:spPr>
          <a:xfrm>
            <a:off x="487363" y="333375"/>
            <a:ext cx="7467600" cy="579438"/>
          </a:xfrm>
        </p:spPr>
        <p:txBody>
          <a:bodyPr>
            <a:normAutofit fontScale="90000"/>
          </a:bodyPr>
          <a:lstStyle/>
          <a:p>
            <a:pPr eaLnBrk="1" hangingPunct="1">
              <a:defRPr/>
            </a:pPr>
            <a:r>
              <a:rPr lang="en-US" dirty="0">
                <a:solidFill>
                  <a:srgbClr val="0070C0"/>
                </a:solidFill>
              </a:rPr>
              <a:t>Question 20</a:t>
            </a:r>
            <a:br>
              <a:rPr lang="en-US" dirty="0">
                <a:solidFill>
                  <a:srgbClr val="0070C0"/>
                </a:solidFill>
              </a:rPr>
            </a:br>
            <a:endParaRPr lang="en-CA" sz="2000" dirty="0">
              <a:solidFill>
                <a:schemeClr val="tx1"/>
              </a:solidFill>
              <a:ea typeface="+mn-ea"/>
              <a:cs typeface="Arial" panose="020B0604020202020204" pitchFamily="34" charset="0"/>
            </a:endParaRPr>
          </a:p>
        </p:txBody>
      </p:sp>
      <p:sp>
        <p:nvSpPr>
          <p:cNvPr id="46082" name="Content Placeholder 2">
            <a:extLst>
              <a:ext uri="{FF2B5EF4-FFF2-40B4-BE49-F238E27FC236}">
                <a16:creationId xmlns:a16="http://schemas.microsoft.com/office/drawing/2014/main" id="{294B7200-FAD4-A72C-FC3D-743E83873484}"/>
              </a:ext>
            </a:extLst>
          </p:cNvPr>
          <p:cNvSpPr>
            <a:spLocks noGrp="1"/>
          </p:cNvSpPr>
          <p:nvPr>
            <p:ph sz="quarter" idx="1"/>
          </p:nvPr>
        </p:nvSpPr>
        <p:spPr>
          <a:xfrm>
            <a:off x="381000" y="620713"/>
            <a:ext cx="3744913" cy="864071"/>
          </a:xfrm>
        </p:spPr>
        <p:txBody>
          <a:bodyPr/>
          <a:lstStyle/>
          <a:p>
            <a:pPr marL="0" indent="0">
              <a:buFont typeface="Wingdings" pitchFamily="2" charset="2"/>
              <a:buNone/>
            </a:pPr>
            <a:r>
              <a:rPr lang="en-US" altLang="en-US" sz="1800" dirty="0" err="1">
                <a:cs typeface="Arial" panose="020B0604020202020204" pitchFamily="34" charset="0"/>
              </a:rPr>
              <a:t>Eg.</a:t>
            </a:r>
            <a:r>
              <a:rPr lang="en-US" altLang="en-US" sz="1800" dirty="0">
                <a:cs typeface="Arial" panose="020B0604020202020204" pitchFamily="34" charset="0"/>
              </a:rPr>
              <a:t> Special Q1 : Is the news item referred to youth violence ? </a:t>
            </a:r>
            <a:endParaRPr lang="en-CA" altLang="en-US" sz="1800" dirty="0">
              <a:cs typeface="Arial" panose="020B0604020202020204" pitchFamily="34" charset="0"/>
            </a:endParaRPr>
          </a:p>
        </p:txBody>
      </p:sp>
      <p:sp>
        <p:nvSpPr>
          <p:cNvPr id="47109" name="TextBox 9">
            <a:extLst>
              <a:ext uri="{FF2B5EF4-FFF2-40B4-BE49-F238E27FC236}">
                <a16:creationId xmlns:a16="http://schemas.microsoft.com/office/drawing/2014/main" id="{BEF03DDB-3039-ED92-F9A4-2FD24558415A}"/>
              </a:ext>
            </a:extLst>
          </p:cNvPr>
          <p:cNvSpPr txBox="1">
            <a:spLocks noChangeArrowheads="1"/>
          </p:cNvSpPr>
          <p:nvPr/>
        </p:nvSpPr>
        <p:spPr bwMode="auto">
          <a:xfrm>
            <a:off x="728663" y="2127250"/>
            <a:ext cx="1265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cs typeface="Arial" panose="020B0604020202020204" pitchFamily="34" charset="0"/>
              </a:rPr>
              <a:t>1. Yes</a:t>
            </a:r>
          </a:p>
        </p:txBody>
      </p:sp>
      <p:pic>
        <p:nvPicPr>
          <p:cNvPr id="47110" name="Picture 4">
            <a:extLst>
              <a:ext uri="{FF2B5EF4-FFF2-40B4-BE49-F238E27FC236}">
                <a16:creationId xmlns:a16="http://schemas.microsoft.com/office/drawing/2014/main" id="{5CB13793-0630-1373-7BAF-CECFE077D1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2130425"/>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6">
            <a:extLst>
              <a:ext uri="{FF2B5EF4-FFF2-40B4-BE49-F238E27FC236}">
                <a16:creationId xmlns:a16="http://schemas.microsoft.com/office/drawing/2014/main" id="{EFC4F2A5-AF58-82FB-F06D-ADC9EC7202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2173288"/>
            <a:ext cx="1036638" cy="311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084D2A6D-2CD1-C248-A5EC-6C60F51D4D26}"/>
              </a:ext>
            </a:extLst>
          </p:cNvPr>
          <p:cNvSpPr txBox="1">
            <a:spLocks/>
          </p:cNvSpPr>
          <p:nvPr/>
        </p:nvSpPr>
        <p:spPr>
          <a:xfrm>
            <a:off x="5546233" y="1060663"/>
            <a:ext cx="2986207"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No. While the news event being described references some violent events it does not associate them with youth.</a:t>
            </a:r>
          </a:p>
          <a:p>
            <a:pPr algn="ctr" eaLnBrk="1" fontAlgn="auto" hangingPunct="1">
              <a:spcBef>
                <a:spcPts val="600"/>
              </a:spcBef>
              <a:spcAft>
                <a:spcPts val="0"/>
              </a:spcAft>
              <a:buClr>
                <a:schemeClr val="accent1"/>
              </a:buClr>
              <a:buSzPct val="70000"/>
              <a:buFont typeface="Wingdings"/>
              <a:buNone/>
              <a:defRPr/>
            </a:pPr>
            <a:endParaRPr lang="en-US" sz="1400" dirty="0"/>
          </a:p>
        </p:txBody>
      </p:sp>
      <p:pic>
        <p:nvPicPr>
          <p:cNvPr id="45066" name="Picture 4">
            <a:extLst>
              <a:ext uri="{FF2B5EF4-FFF2-40B4-BE49-F238E27FC236}">
                <a16:creationId xmlns:a16="http://schemas.microsoft.com/office/drawing/2014/main" id="{95C31E38-49B0-8077-0AC3-91F1A43D39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5429620"/>
            <a:ext cx="45561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52012C0-FA9B-0DD8-B9D0-753A40AB3639}"/>
              </a:ext>
            </a:extLst>
          </p:cNvPr>
          <p:cNvPicPr>
            <a:picLocks noChangeAspect="1"/>
          </p:cNvPicPr>
          <p:nvPr/>
        </p:nvPicPr>
        <p:blipFill>
          <a:blip r:embed="rId6"/>
          <a:stretch>
            <a:fillRect/>
          </a:stretch>
        </p:blipFill>
        <p:spPr>
          <a:xfrm>
            <a:off x="4445226" y="333375"/>
            <a:ext cx="4170402" cy="5962674"/>
          </a:xfrm>
          <a:prstGeom prst="rect">
            <a:avLst/>
          </a:prstGeom>
        </p:spPr>
      </p:pic>
      <p:pic>
        <p:nvPicPr>
          <p:cNvPr id="4" name="Picture 3">
            <a:extLst>
              <a:ext uri="{FF2B5EF4-FFF2-40B4-BE49-F238E27FC236}">
                <a16:creationId xmlns:a16="http://schemas.microsoft.com/office/drawing/2014/main" id="{82CDCBCC-887E-E628-C78C-54E7AC7AF205}"/>
              </a:ext>
            </a:extLst>
          </p:cNvPr>
          <p:cNvPicPr>
            <a:picLocks noChangeAspect="1"/>
          </p:cNvPicPr>
          <p:nvPr/>
        </p:nvPicPr>
        <p:blipFill>
          <a:blip r:embed="rId7"/>
          <a:stretch>
            <a:fillRect/>
          </a:stretch>
        </p:blipFill>
        <p:spPr>
          <a:xfrm>
            <a:off x="603172" y="2828154"/>
            <a:ext cx="3300568" cy="260146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46082">
                                            <p:txEl>
                                              <p:pRg st="0" end="0"/>
                                            </p:txEl>
                                          </p:spTgt>
                                        </p:tgtEl>
                                        <p:attrNameLst>
                                          <p:attrName>style.visibility</p:attrName>
                                        </p:attrNameLst>
                                      </p:cBhvr>
                                      <p:to>
                                        <p:strVal val="visible"/>
                                      </p:to>
                                    </p:set>
                                    <p:animEffect transition="in" filter="wipe(down)">
                                      <p:cBhvr>
                                        <p:cTn id="11" dur="500"/>
                                        <p:tgtEl>
                                          <p:spTgt spid="4608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506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5066"/>
                                        </p:tgtEl>
                                        <p:attrNameLst>
                                          <p:attrName>style.visibility</p:attrName>
                                        </p:attrNameLst>
                                      </p:cBhvr>
                                      <p:to>
                                        <p:strVal val="visible"/>
                                      </p:to>
                                    </p:set>
                                    <p:anim calcmode="lin" valueType="num">
                                      <p:cBhvr additive="base">
                                        <p:cTn id="24" dur="500" fill="hold"/>
                                        <p:tgtEl>
                                          <p:spTgt spid="45066"/>
                                        </p:tgtEl>
                                        <p:attrNameLst>
                                          <p:attrName>ppt_x</p:attrName>
                                        </p:attrNameLst>
                                      </p:cBhvr>
                                      <p:tavLst>
                                        <p:tav tm="0">
                                          <p:val>
                                            <p:strVal val="#ppt_x"/>
                                          </p:val>
                                        </p:tav>
                                        <p:tav tm="100000">
                                          <p:val>
                                            <p:strVal val="#ppt_x"/>
                                          </p:val>
                                        </p:tav>
                                      </p:tavLst>
                                    </p:anim>
                                    <p:anim calcmode="lin" valueType="num">
                                      <p:cBhvr additive="base">
                                        <p:cTn id="25" dur="500" fill="hold"/>
                                        <p:tgtEl>
                                          <p:spTgt spid="450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F157-2D63-0746-9D01-B32FBF2C281B}"/>
              </a:ext>
            </a:extLst>
          </p:cNvPr>
          <p:cNvSpPr>
            <a:spLocks noGrp="1"/>
          </p:cNvSpPr>
          <p:nvPr>
            <p:ph type="title"/>
          </p:nvPr>
        </p:nvSpPr>
        <p:spPr>
          <a:xfrm>
            <a:off x="457200" y="274638"/>
            <a:ext cx="7467600" cy="777875"/>
          </a:xfrm>
        </p:spPr>
        <p:txBody>
          <a:bodyPr>
            <a:normAutofit fontScale="90000"/>
          </a:bodyPr>
          <a:lstStyle/>
          <a:p>
            <a:pPr>
              <a:defRPr/>
            </a:pPr>
            <a:r>
              <a:rPr lang="en-US" dirty="0">
                <a:solidFill>
                  <a:srgbClr val="0070C0"/>
                </a:solidFill>
              </a:rPr>
              <a:t>Question 21 </a:t>
            </a:r>
            <a:br>
              <a:rPr lang="en-US" dirty="0">
                <a:solidFill>
                  <a:srgbClr val="0070C0"/>
                </a:solidFill>
              </a:rPr>
            </a:br>
            <a:endParaRPr lang="en-US" sz="2000" dirty="0"/>
          </a:p>
        </p:txBody>
      </p:sp>
      <p:sp>
        <p:nvSpPr>
          <p:cNvPr id="40963" name="Content Placeholder 2">
            <a:extLst>
              <a:ext uri="{FF2B5EF4-FFF2-40B4-BE49-F238E27FC236}">
                <a16:creationId xmlns:a16="http://schemas.microsoft.com/office/drawing/2014/main" id="{6C04F5B0-9E33-A43D-320B-52207D672051}"/>
              </a:ext>
            </a:extLst>
          </p:cNvPr>
          <p:cNvSpPr>
            <a:spLocks noGrp="1"/>
          </p:cNvSpPr>
          <p:nvPr>
            <p:ph sz="quarter" idx="1"/>
          </p:nvPr>
        </p:nvSpPr>
        <p:spPr>
          <a:xfrm>
            <a:off x="457200" y="846138"/>
            <a:ext cx="3597275" cy="892175"/>
          </a:xfrm>
        </p:spPr>
        <p:txBody>
          <a:bodyPr/>
          <a:lstStyle/>
          <a:p>
            <a:r>
              <a:rPr lang="en-US" altLang="en-US" sz="1800" dirty="0" err="1">
                <a:cs typeface="Arial" panose="020B0604020202020204" pitchFamily="34" charset="0"/>
              </a:rPr>
              <a:t>Eg.</a:t>
            </a:r>
            <a:r>
              <a:rPr lang="en-US" altLang="en-US" sz="1800" dirty="0">
                <a:cs typeface="Arial" panose="020B0604020202020204" pitchFamily="34" charset="0"/>
              </a:rPr>
              <a:t> Special Q2 : Is the person referred to as an immigrant or refugee?</a:t>
            </a:r>
            <a:endParaRPr lang="en-CA" altLang="en-US" sz="1800" dirty="0">
              <a:cs typeface="Arial" panose="020B0604020202020204" pitchFamily="34" charset="0"/>
            </a:endParaRPr>
          </a:p>
        </p:txBody>
      </p:sp>
      <p:pic>
        <p:nvPicPr>
          <p:cNvPr id="48133" name="Picture 3">
            <a:extLst>
              <a:ext uri="{FF2B5EF4-FFF2-40B4-BE49-F238E27FC236}">
                <a16:creationId xmlns:a16="http://schemas.microsoft.com/office/drawing/2014/main" id="{F4A13D19-3C34-D8FE-D28F-095250DB00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989138"/>
            <a:ext cx="12874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0">
            <a:extLst>
              <a:ext uri="{FF2B5EF4-FFF2-40B4-BE49-F238E27FC236}">
                <a16:creationId xmlns:a16="http://schemas.microsoft.com/office/drawing/2014/main" id="{984FC3A3-359B-618B-7040-DFBB0276B8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1363" y="2049463"/>
            <a:ext cx="1035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a:extLst>
              <a:ext uri="{FF2B5EF4-FFF2-40B4-BE49-F238E27FC236}">
                <a16:creationId xmlns:a16="http://schemas.microsoft.com/office/drawing/2014/main" id="{E0C066E5-1415-026B-563E-F8C8564718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2033588"/>
            <a:ext cx="15700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084D2A6D-2CD1-C248-A5EC-6C60F51D4D26}"/>
              </a:ext>
            </a:extLst>
          </p:cNvPr>
          <p:cNvSpPr txBox="1">
            <a:spLocks/>
          </p:cNvSpPr>
          <p:nvPr/>
        </p:nvSpPr>
        <p:spPr>
          <a:xfrm>
            <a:off x="5488213" y="692150"/>
            <a:ext cx="3127415"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It’s not mentioned in the text nor is it implied in the images.</a:t>
            </a:r>
          </a:p>
          <a:p>
            <a:pPr algn="ctr" eaLnBrk="1" fontAlgn="auto" hangingPunct="1">
              <a:spcBef>
                <a:spcPts val="600"/>
              </a:spcBef>
              <a:spcAft>
                <a:spcPts val="0"/>
              </a:spcAft>
              <a:buClr>
                <a:schemeClr val="accent1"/>
              </a:buClr>
              <a:buSzPct val="70000"/>
              <a:buFont typeface="Wingdings"/>
              <a:buNone/>
              <a:defRPr/>
            </a:pPr>
            <a:endParaRPr lang="en-US" sz="1400" dirty="0"/>
          </a:p>
        </p:txBody>
      </p:sp>
      <p:pic>
        <p:nvPicPr>
          <p:cNvPr id="40971" name="Picture 4">
            <a:extLst>
              <a:ext uri="{FF2B5EF4-FFF2-40B4-BE49-F238E27FC236}">
                <a16:creationId xmlns:a16="http://schemas.microsoft.com/office/drawing/2014/main" id="{D12A6A7F-D412-11C1-98E2-46B32016D0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0519" y="5600740"/>
            <a:ext cx="427038" cy="49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2F78C08-E768-372C-BFD3-50D7ED049C39}"/>
              </a:ext>
            </a:extLst>
          </p:cNvPr>
          <p:cNvPicPr>
            <a:picLocks noChangeAspect="1"/>
          </p:cNvPicPr>
          <p:nvPr/>
        </p:nvPicPr>
        <p:blipFill>
          <a:blip r:embed="rId6"/>
          <a:stretch>
            <a:fillRect/>
          </a:stretch>
        </p:blipFill>
        <p:spPr>
          <a:xfrm>
            <a:off x="4445226" y="333375"/>
            <a:ext cx="4170402" cy="5962674"/>
          </a:xfrm>
          <a:prstGeom prst="rect">
            <a:avLst/>
          </a:prstGeom>
        </p:spPr>
      </p:pic>
      <p:pic>
        <p:nvPicPr>
          <p:cNvPr id="4" name="Picture 3">
            <a:extLst>
              <a:ext uri="{FF2B5EF4-FFF2-40B4-BE49-F238E27FC236}">
                <a16:creationId xmlns:a16="http://schemas.microsoft.com/office/drawing/2014/main" id="{3AACD767-6300-96C5-0030-F43CAAFA793F}"/>
              </a:ext>
            </a:extLst>
          </p:cNvPr>
          <p:cNvPicPr>
            <a:picLocks noChangeAspect="1"/>
          </p:cNvPicPr>
          <p:nvPr/>
        </p:nvPicPr>
        <p:blipFill>
          <a:blip r:embed="rId7"/>
          <a:stretch>
            <a:fillRect/>
          </a:stretch>
        </p:blipFill>
        <p:spPr>
          <a:xfrm>
            <a:off x="389932" y="2671763"/>
            <a:ext cx="3635375" cy="286535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Effect transition="in" filter="dissolve">
                                      <p:cBhvr>
                                        <p:cTn id="11" dur="500"/>
                                        <p:tgtEl>
                                          <p:spTgt spid="409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096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0971"/>
                                        </p:tgtEl>
                                        <p:attrNameLst>
                                          <p:attrName>style.visibility</p:attrName>
                                        </p:attrNameLst>
                                      </p:cBhvr>
                                      <p:to>
                                        <p:strVal val="visible"/>
                                      </p:to>
                                    </p:set>
                                    <p:anim calcmode="lin" valueType="num">
                                      <p:cBhvr additive="base">
                                        <p:cTn id="24" dur="500" fill="hold"/>
                                        <p:tgtEl>
                                          <p:spTgt spid="40971"/>
                                        </p:tgtEl>
                                        <p:attrNameLst>
                                          <p:attrName>ppt_x</p:attrName>
                                        </p:attrNameLst>
                                      </p:cBhvr>
                                      <p:tavLst>
                                        <p:tav tm="0">
                                          <p:val>
                                            <p:strVal val="#ppt_x"/>
                                          </p:val>
                                        </p:tav>
                                        <p:tav tm="100000">
                                          <p:val>
                                            <p:strVal val="#ppt_x"/>
                                          </p:val>
                                        </p:tav>
                                      </p:tavLst>
                                    </p:anim>
                                    <p:anim calcmode="lin" valueType="num">
                                      <p:cBhvr additive="base">
                                        <p:cTn id="25"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51A8-F4FD-E148-91A3-BF6271B1DC0D}"/>
              </a:ext>
            </a:extLst>
          </p:cNvPr>
          <p:cNvSpPr>
            <a:spLocks noGrp="1"/>
          </p:cNvSpPr>
          <p:nvPr>
            <p:ph type="title"/>
          </p:nvPr>
        </p:nvSpPr>
        <p:spPr>
          <a:xfrm>
            <a:off x="395288" y="303213"/>
            <a:ext cx="7931150" cy="508000"/>
          </a:xfrm>
        </p:spPr>
        <p:txBody>
          <a:bodyPr>
            <a:normAutofit fontScale="90000"/>
          </a:bodyPr>
          <a:lstStyle/>
          <a:p>
            <a:pPr>
              <a:spcBef>
                <a:spcPts val="600"/>
              </a:spcBef>
              <a:buClr>
                <a:schemeClr val="accent1"/>
              </a:buClr>
              <a:buSzPct val="70000"/>
              <a:defRPr/>
            </a:pPr>
            <a:r>
              <a:rPr lang="en-US" dirty="0">
                <a:solidFill>
                  <a:srgbClr val="0070C0"/>
                </a:solidFill>
              </a:rPr>
              <a:t>Question 22 </a:t>
            </a:r>
            <a:br>
              <a:rPr lang="en-US" dirty="0">
                <a:solidFill>
                  <a:srgbClr val="0070C0"/>
                </a:solidFill>
              </a:rPr>
            </a:br>
            <a:endParaRPr lang="en-CA" sz="2000" dirty="0">
              <a:solidFill>
                <a:schemeClr val="tx1"/>
              </a:solidFill>
              <a:ea typeface="+mn-ea"/>
              <a:cs typeface="Arial" panose="020B0604020202020204" pitchFamily="34" charset="0"/>
            </a:endParaRPr>
          </a:p>
        </p:txBody>
      </p:sp>
      <p:sp>
        <p:nvSpPr>
          <p:cNvPr id="41987" name="Content Placeholder 2">
            <a:extLst>
              <a:ext uri="{FF2B5EF4-FFF2-40B4-BE49-F238E27FC236}">
                <a16:creationId xmlns:a16="http://schemas.microsoft.com/office/drawing/2014/main" id="{6892C896-95EA-3097-2831-CF3761170318}"/>
              </a:ext>
            </a:extLst>
          </p:cNvPr>
          <p:cNvSpPr>
            <a:spLocks noGrp="1"/>
          </p:cNvSpPr>
          <p:nvPr>
            <p:ph sz="quarter" idx="1"/>
          </p:nvPr>
        </p:nvSpPr>
        <p:spPr>
          <a:xfrm>
            <a:off x="279400" y="931863"/>
            <a:ext cx="3529013" cy="922337"/>
          </a:xfrm>
        </p:spPr>
        <p:txBody>
          <a:bodyPr/>
          <a:lstStyle/>
          <a:p>
            <a:r>
              <a:rPr lang="en-US" altLang="en-US" sz="1800" dirty="0" err="1">
                <a:cs typeface="Arial" panose="020B0604020202020204" pitchFamily="34" charset="0"/>
              </a:rPr>
              <a:t>Eg.</a:t>
            </a:r>
            <a:r>
              <a:rPr lang="en-US" altLang="en-US" sz="1800" dirty="0">
                <a:cs typeface="Arial" panose="020B0604020202020204" pitchFamily="34" charset="0"/>
              </a:rPr>
              <a:t> Special Q3: Is the person referred to as part of the LGBTQIA+ community?</a:t>
            </a:r>
            <a:endParaRPr lang="en-CA" altLang="en-US" sz="1800" dirty="0">
              <a:cs typeface="Arial" panose="020B0604020202020204" pitchFamily="34" charset="0"/>
            </a:endParaRPr>
          </a:p>
          <a:p>
            <a:endParaRPr lang="en-CA" altLang="en-US" dirty="0"/>
          </a:p>
        </p:txBody>
      </p:sp>
      <p:pic>
        <p:nvPicPr>
          <p:cNvPr id="49157" name="Picture 4">
            <a:extLst>
              <a:ext uri="{FF2B5EF4-FFF2-40B4-BE49-F238E27FC236}">
                <a16:creationId xmlns:a16="http://schemas.microsoft.com/office/drawing/2014/main" id="{4F4794EA-F1EA-7524-08DF-63A858A287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027238"/>
            <a:ext cx="1292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5">
            <a:extLst>
              <a:ext uri="{FF2B5EF4-FFF2-40B4-BE49-F238E27FC236}">
                <a16:creationId xmlns:a16="http://schemas.microsoft.com/office/drawing/2014/main" id="{563E60FA-22EA-39D7-A067-34FE49DC46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557" y="2027238"/>
            <a:ext cx="10366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a:extLst>
              <a:ext uri="{FF2B5EF4-FFF2-40B4-BE49-F238E27FC236}">
                <a16:creationId xmlns:a16="http://schemas.microsoft.com/office/drawing/2014/main" id="{F5972817-E56C-AA93-393E-B2DF4585E7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2014538"/>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084D2A6D-2CD1-C248-A5EC-6C60F51D4D26}"/>
              </a:ext>
            </a:extLst>
          </p:cNvPr>
          <p:cNvSpPr txBox="1">
            <a:spLocks/>
          </p:cNvSpPr>
          <p:nvPr/>
        </p:nvSpPr>
        <p:spPr>
          <a:xfrm>
            <a:off x="5603723" y="722168"/>
            <a:ext cx="3011906"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No, such claim is made in the article. </a:t>
            </a:r>
          </a:p>
        </p:txBody>
      </p:sp>
      <p:pic>
        <p:nvPicPr>
          <p:cNvPr id="41995" name="Picture 4">
            <a:extLst>
              <a:ext uri="{FF2B5EF4-FFF2-40B4-BE49-F238E27FC236}">
                <a16:creationId xmlns:a16="http://schemas.microsoft.com/office/drawing/2014/main" id="{4BD0F87F-40B9-DA52-20C9-4CBC1FB41E0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31304" y="5628859"/>
            <a:ext cx="3365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BDD8865-C651-2B5C-7FDE-21F201105526}"/>
              </a:ext>
            </a:extLst>
          </p:cNvPr>
          <p:cNvPicPr>
            <a:picLocks noChangeAspect="1"/>
          </p:cNvPicPr>
          <p:nvPr/>
        </p:nvPicPr>
        <p:blipFill>
          <a:blip r:embed="rId6"/>
          <a:stretch>
            <a:fillRect/>
          </a:stretch>
        </p:blipFill>
        <p:spPr>
          <a:xfrm>
            <a:off x="4445226" y="333375"/>
            <a:ext cx="4170402" cy="5962674"/>
          </a:xfrm>
          <a:prstGeom prst="rect">
            <a:avLst/>
          </a:prstGeom>
        </p:spPr>
      </p:pic>
      <p:pic>
        <p:nvPicPr>
          <p:cNvPr id="4" name="Picture 3">
            <a:extLst>
              <a:ext uri="{FF2B5EF4-FFF2-40B4-BE49-F238E27FC236}">
                <a16:creationId xmlns:a16="http://schemas.microsoft.com/office/drawing/2014/main" id="{95FA4F5D-BA8E-673E-12C8-56BF37092CB9}"/>
              </a:ext>
            </a:extLst>
          </p:cNvPr>
          <p:cNvPicPr>
            <a:picLocks noChangeAspect="1"/>
          </p:cNvPicPr>
          <p:nvPr/>
        </p:nvPicPr>
        <p:blipFill>
          <a:blip r:embed="rId7"/>
          <a:stretch>
            <a:fillRect/>
          </a:stretch>
        </p:blipFill>
        <p:spPr>
          <a:xfrm>
            <a:off x="545948" y="2684047"/>
            <a:ext cx="3621906" cy="28547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wipe(down)">
                                      <p:cBhvr>
                                        <p:cTn id="11" dur="500"/>
                                        <p:tgtEl>
                                          <p:spTgt spid="4198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199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1995"/>
                                        </p:tgtEl>
                                        <p:attrNameLst>
                                          <p:attrName>style.visibility</p:attrName>
                                        </p:attrNameLst>
                                      </p:cBhvr>
                                      <p:to>
                                        <p:strVal val="visible"/>
                                      </p:to>
                                    </p:set>
                                    <p:anim calcmode="lin" valueType="num">
                                      <p:cBhvr additive="base">
                                        <p:cTn id="24" dur="500" fill="hold"/>
                                        <p:tgtEl>
                                          <p:spTgt spid="41995"/>
                                        </p:tgtEl>
                                        <p:attrNameLst>
                                          <p:attrName>ppt_x</p:attrName>
                                        </p:attrNameLst>
                                      </p:cBhvr>
                                      <p:tavLst>
                                        <p:tav tm="0">
                                          <p:val>
                                            <p:strVal val="#ppt_x"/>
                                          </p:val>
                                        </p:tav>
                                        <p:tav tm="100000">
                                          <p:val>
                                            <p:strVal val="#ppt_x"/>
                                          </p:val>
                                        </p:tav>
                                      </p:tavLst>
                                    </p:anim>
                                    <p:anim calcmode="lin" valueType="num">
                                      <p:cBhvr additive="base">
                                        <p:cTn id="25" dur="500" fill="hold"/>
                                        <p:tgtEl>
                                          <p:spTgt spid="41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
            <a:extLst>
              <a:ext uri="{FF2B5EF4-FFF2-40B4-BE49-F238E27FC236}">
                <a16:creationId xmlns:a16="http://schemas.microsoft.com/office/drawing/2014/main" id="{F409545D-BE07-4AD0-5422-1FC12E646FD8}"/>
              </a:ext>
            </a:extLst>
          </p:cNvPr>
          <p:cNvSpPr txBox="1">
            <a:spLocks noChangeArrowheads="1"/>
          </p:cNvSpPr>
          <p:nvPr/>
        </p:nvSpPr>
        <p:spPr bwMode="auto">
          <a:xfrm>
            <a:off x="428625" y="239445"/>
            <a:ext cx="33162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cs typeface="Arial" panose="020B0604020202020204" pitchFamily="34" charset="0"/>
              </a:rPr>
              <a:t>There is NO second person in this story. </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cs typeface="Arial" panose="020B0604020202020204" pitchFamily="34" charset="0"/>
              </a:rPr>
              <a:t>If there were a second person, we woul</a:t>
            </a:r>
            <a:r>
              <a:rPr lang="en-US" altLang="en-US" sz="1800" dirty="0"/>
              <a:t>d do the same set of questions for them. The same process would be repeated if there were a third, fourth … person.</a:t>
            </a:r>
            <a:endParaRPr lang="en-US" altLang="en-US" sz="1800" dirty="0">
              <a:cs typeface="Arial" panose="020B0604020202020204" pitchFamily="34" charset="0"/>
            </a:endParaRPr>
          </a:p>
        </p:txBody>
      </p:sp>
      <p:sp>
        <p:nvSpPr>
          <p:cNvPr id="7" name="Rounded Rectangle 6">
            <a:extLst>
              <a:ext uri="{FF2B5EF4-FFF2-40B4-BE49-F238E27FC236}">
                <a16:creationId xmlns:a16="http://schemas.microsoft.com/office/drawing/2014/main" id="{06131709-FB2C-AA4C-9DC5-7606664B6D2F}"/>
              </a:ext>
            </a:extLst>
          </p:cNvPr>
          <p:cNvSpPr/>
          <p:nvPr/>
        </p:nvSpPr>
        <p:spPr>
          <a:xfrm>
            <a:off x="1890712" y="5957568"/>
            <a:ext cx="2105223" cy="142875"/>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3" name="Picture 2">
            <a:extLst>
              <a:ext uri="{FF2B5EF4-FFF2-40B4-BE49-F238E27FC236}">
                <a16:creationId xmlns:a16="http://schemas.microsoft.com/office/drawing/2014/main" id="{ABD85F07-48B1-171F-66A8-8CDC23F24411}"/>
              </a:ext>
            </a:extLst>
          </p:cNvPr>
          <p:cNvPicPr>
            <a:picLocks noChangeAspect="1"/>
          </p:cNvPicPr>
          <p:nvPr/>
        </p:nvPicPr>
        <p:blipFill>
          <a:blip r:embed="rId2"/>
          <a:stretch>
            <a:fillRect/>
          </a:stretch>
        </p:blipFill>
        <p:spPr>
          <a:xfrm>
            <a:off x="458510" y="3197017"/>
            <a:ext cx="3537425" cy="2903426"/>
          </a:xfrm>
          <a:prstGeom prst="rect">
            <a:avLst/>
          </a:prstGeom>
        </p:spPr>
      </p:pic>
      <p:pic>
        <p:nvPicPr>
          <p:cNvPr id="4" name="Picture 3">
            <a:extLst>
              <a:ext uri="{FF2B5EF4-FFF2-40B4-BE49-F238E27FC236}">
                <a16:creationId xmlns:a16="http://schemas.microsoft.com/office/drawing/2014/main" id="{9017DABE-F38A-9297-B621-3C870E2EC189}"/>
              </a:ext>
            </a:extLst>
          </p:cNvPr>
          <p:cNvPicPr>
            <a:picLocks noChangeAspect="1"/>
          </p:cNvPicPr>
          <p:nvPr/>
        </p:nvPicPr>
        <p:blipFill>
          <a:blip r:embed="rId3"/>
          <a:stretch>
            <a:fillRect/>
          </a:stretch>
        </p:blipFill>
        <p:spPr>
          <a:xfrm>
            <a:off x="4445226" y="333375"/>
            <a:ext cx="4170402" cy="596267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ubtitle 2">
            <a:extLst>
              <a:ext uri="{FF2B5EF4-FFF2-40B4-BE49-F238E27FC236}">
                <a16:creationId xmlns:a16="http://schemas.microsoft.com/office/drawing/2014/main" id="{DA353A60-FBD5-7BD1-C326-A1E82FDAE736}"/>
              </a:ext>
            </a:extLst>
          </p:cNvPr>
          <p:cNvSpPr>
            <a:spLocks noGrp="1"/>
          </p:cNvSpPr>
          <p:nvPr>
            <p:ph type="subTitle" idx="1"/>
          </p:nvPr>
        </p:nvSpPr>
        <p:spPr>
          <a:xfrm>
            <a:off x="5100638" y="4005263"/>
            <a:ext cx="4008437" cy="1371600"/>
          </a:xfrm>
        </p:spPr>
        <p:txBody>
          <a:bodyPr/>
          <a:lstStyle/>
          <a:p>
            <a:pPr eaLnBrk="1" hangingPunct="1"/>
            <a:r>
              <a:rPr lang="en-US" altLang="en-US"/>
              <a:t>Section 5: Other</a:t>
            </a:r>
          </a:p>
        </p:txBody>
      </p:sp>
      <p:pic>
        <p:nvPicPr>
          <p:cNvPr id="65538" name="Picture 1">
            <a:extLst>
              <a:ext uri="{FF2B5EF4-FFF2-40B4-BE49-F238E27FC236}">
                <a16:creationId xmlns:a16="http://schemas.microsoft.com/office/drawing/2014/main" id="{9DF3DABE-D267-F7AC-083D-6C329298CB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22225"/>
            <a:ext cx="936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6AAC-49EC-A645-BC0D-ABBCF5C2B3CC}"/>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70C0"/>
                </a:solidFill>
              </a:rPr>
              <a:t>Question 24</a:t>
            </a:r>
          </a:p>
        </p:txBody>
      </p:sp>
      <p:sp>
        <p:nvSpPr>
          <p:cNvPr id="5" name="Oval 4">
            <a:extLst>
              <a:ext uri="{FF2B5EF4-FFF2-40B4-BE49-F238E27FC236}">
                <a16:creationId xmlns:a16="http://schemas.microsoft.com/office/drawing/2014/main" id="{7162BF67-066E-9D4C-BE87-FEA866E1E92C}"/>
              </a:ext>
            </a:extLst>
          </p:cNvPr>
          <p:cNvSpPr/>
          <p:nvPr/>
        </p:nvSpPr>
        <p:spPr>
          <a:xfrm>
            <a:off x="500063" y="1296988"/>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7587" name="TextBox 12">
            <a:extLst>
              <a:ext uri="{FF2B5EF4-FFF2-40B4-BE49-F238E27FC236}">
                <a16:creationId xmlns:a16="http://schemas.microsoft.com/office/drawing/2014/main" id="{9BCB7081-84EF-9603-840F-1B61885FE641}"/>
              </a:ext>
            </a:extLst>
          </p:cNvPr>
          <p:cNvSpPr txBox="1">
            <a:spLocks noChangeArrowheads="1"/>
          </p:cNvSpPr>
          <p:nvPr/>
        </p:nvSpPr>
        <p:spPr bwMode="auto">
          <a:xfrm>
            <a:off x="571500" y="1154113"/>
            <a:ext cx="328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cs typeface="Arial" panose="020B0604020202020204" pitchFamily="34" charset="0"/>
              </a:rPr>
              <a:t>Does this story warrant further analysis?</a:t>
            </a:r>
          </a:p>
          <a:p>
            <a:pPr eaLnBrk="1" hangingPunct="1">
              <a:spcBef>
                <a:spcPct val="0"/>
              </a:spcBef>
              <a:buClrTx/>
              <a:buSzTx/>
              <a:buFontTx/>
              <a:buNone/>
            </a:pPr>
            <a:endParaRPr lang="en-US" altLang="en-US" sz="1800">
              <a:cs typeface="Arial" panose="020B0604020202020204" pitchFamily="34" charset="0"/>
            </a:endParaRPr>
          </a:p>
          <a:p>
            <a:pPr eaLnBrk="1" hangingPunct="1">
              <a:spcBef>
                <a:spcPct val="0"/>
              </a:spcBef>
              <a:buClrTx/>
              <a:buSzTx/>
              <a:buFontTx/>
              <a:buNone/>
            </a:pPr>
            <a:r>
              <a:rPr lang="en-US" altLang="en-US" sz="1800">
                <a:cs typeface="Arial" panose="020B0604020202020204" pitchFamily="34" charset="0"/>
              </a:rPr>
              <a:t>Why or why not?</a:t>
            </a:r>
          </a:p>
        </p:txBody>
      </p:sp>
      <p:sp>
        <p:nvSpPr>
          <p:cNvPr id="67588" name="TextBox 15">
            <a:extLst>
              <a:ext uri="{FF2B5EF4-FFF2-40B4-BE49-F238E27FC236}">
                <a16:creationId xmlns:a16="http://schemas.microsoft.com/office/drawing/2014/main" id="{87D544DD-32A3-771D-5826-BDFF53E713DE}"/>
              </a:ext>
            </a:extLst>
          </p:cNvPr>
          <p:cNvSpPr txBox="1">
            <a:spLocks noChangeArrowheads="1"/>
          </p:cNvSpPr>
          <p:nvPr/>
        </p:nvSpPr>
        <p:spPr bwMode="auto">
          <a:xfrm>
            <a:off x="642938" y="264318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cs typeface="Arial" panose="020B0604020202020204" pitchFamily="34" charset="0"/>
              </a:rPr>
              <a:t>1. No*</a:t>
            </a:r>
          </a:p>
        </p:txBody>
      </p:sp>
      <p:sp>
        <p:nvSpPr>
          <p:cNvPr id="13" name="Rectangle 12">
            <a:extLst>
              <a:ext uri="{FF2B5EF4-FFF2-40B4-BE49-F238E27FC236}">
                <a16:creationId xmlns:a16="http://schemas.microsoft.com/office/drawing/2014/main" id="{21A85767-6146-0344-9E48-01E62D64B87E}"/>
              </a:ext>
            </a:extLst>
          </p:cNvPr>
          <p:cNvSpPr/>
          <p:nvPr/>
        </p:nvSpPr>
        <p:spPr>
          <a:xfrm>
            <a:off x="539750" y="2636838"/>
            <a:ext cx="1368425" cy="5048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 name="Content Placeholder 2">
            <a:extLst>
              <a:ext uri="{FF2B5EF4-FFF2-40B4-BE49-F238E27FC236}">
                <a16:creationId xmlns:a16="http://schemas.microsoft.com/office/drawing/2014/main" id="{7CC353C3-176E-6B44-8101-E8133D108DC0}"/>
              </a:ext>
            </a:extLst>
          </p:cNvPr>
          <p:cNvSpPr txBox="1">
            <a:spLocks/>
          </p:cNvSpPr>
          <p:nvPr/>
        </p:nvSpPr>
        <p:spPr>
          <a:xfrm>
            <a:off x="5580113" y="648345"/>
            <a:ext cx="3106688" cy="1340496"/>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eaLnBrk="1" fontAlgn="auto" hangingPunct="1">
              <a:spcBef>
                <a:spcPts val="0"/>
              </a:spcBef>
              <a:spcAft>
                <a:spcPts val="0"/>
              </a:spcAft>
              <a:defRPr/>
            </a:pPr>
            <a:r>
              <a:rPr lang="en-GB" sz="1200" dirty="0"/>
              <a:t>This is a story that does not address gender or the role of women. Therefore, it would not warrant further analysis. </a:t>
            </a:r>
          </a:p>
          <a:p>
            <a:pPr algn="ctr" eaLnBrk="1" fontAlgn="auto" hangingPunct="1">
              <a:spcBef>
                <a:spcPts val="0"/>
              </a:spcBef>
              <a:spcAft>
                <a:spcPts val="0"/>
              </a:spcAft>
              <a:defRPr/>
            </a:pPr>
            <a:endParaRPr lang="en-GB" sz="1200" dirty="0"/>
          </a:p>
          <a:p>
            <a:pPr algn="ctr" eaLnBrk="1" fontAlgn="auto" hangingPunct="1">
              <a:spcBef>
                <a:spcPts val="0"/>
              </a:spcBef>
              <a:spcAft>
                <a:spcPts val="0"/>
              </a:spcAft>
              <a:defRPr/>
            </a:pPr>
            <a:r>
              <a:rPr lang="en-GB" sz="1200" i="1" dirty="0"/>
              <a:t>*If your answer is ‘1’ (Yes), you will need to explain in the column to the right of “other” and copy the URL and media components. A copy of the clipping can be sent to your national/regional coordinator.</a:t>
            </a:r>
          </a:p>
          <a:p>
            <a:pPr algn="ctr" eaLnBrk="1" fontAlgn="auto" hangingPunct="1">
              <a:spcBef>
                <a:spcPts val="0"/>
              </a:spcBef>
              <a:spcAft>
                <a:spcPts val="0"/>
              </a:spcAft>
              <a:defRPr/>
            </a:pPr>
            <a:endParaRPr lang="en-US" sz="1400" dirty="0"/>
          </a:p>
        </p:txBody>
      </p:sp>
      <p:pic>
        <p:nvPicPr>
          <p:cNvPr id="65546" name="Picture 5">
            <a:extLst>
              <a:ext uri="{FF2B5EF4-FFF2-40B4-BE49-F238E27FC236}">
                <a16:creationId xmlns:a16="http://schemas.microsoft.com/office/drawing/2014/main" id="{F9A92574-6C6C-A8D5-AAE1-1C2CE3C51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8459" y="5661025"/>
            <a:ext cx="482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352D43E-056A-16CD-F9AB-E385FD083EB5}"/>
              </a:ext>
            </a:extLst>
          </p:cNvPr>
          <p:cNvPicPr>
            <a:picLocks noChangeAspect="1"/>
          </p:cNvPicPr>
          <p:nvPr/>
        </p:nvPicPr>
        <p:blipFill>
          <a:blip r:embed="rId4"/>
          <a:stretch>
            <a:fillRect/>
          </a:stretch>
        </p:blipFill>
        <p:spPr>
          <a:xfrm>
            <a:off x="4445226" y="333375"/>
            <a:ext cx="4170402" cy="5962674"/>
          </a:xfrm>
          <a:prstGeom prst="rect">
            <a:avLst/>
          </a:prstGeom>
        </p:spPr>
      </p:pic>
      <p:pic>
        <p:nvPicPr>
          <p:cNvPr id="4" name="Picture 3">
            <a:extLst>
              <a:ext uri="{FF2B5EF4-FFF2-40B4-BE49-F238E27FC236}">
                <a16:creationId xmlns:a16="http://schemas.microsoft.com/office/drawing/2014/main" id="{95A947AC-6323-C6CD-72D5-6AA052509319}"/>
              </a:ext>
            </a:extLst>
          </p:cNvPr>
          <p:cNvPicPr>
            <a:picLocks noChangeAspect="1"/>
          </p:cNvPicPr>
          <p:nvPr/>
        </p:nvPicPr>
        <p:blipFill>
          <a:blip r:embed="rId5"/>
          <a:stretch>
            <a:fillRect/>
          </a:stretch>
        </p:blipFill>
        <p:spPr>
          <a:xfrm>
            <a:off x="2726760" y="3030538"/>
            <a:ext cx="1388947" cy="2630487"/>
          </a:xfrm>
          <a:prstGeom prst="rect">
            <a:avLst/>
          </a:prstGeom>
        </p:spPr>
      </p:pic>
      <p:pic>
        <p:nvPicPr>
          <p:cNvPr id="6" name="Picture 5">
            <a:extLst>
              <a:ext uri="{FF2B5EF4-FFF2-40B4-BE49-F238E27FC236}">
                <a16:creationId xmlns:a16="http://schemas.microsoft.com/office/drawing/2014/main" id="{F6699335-7EA1-21FE-12B5-A6D9BA5710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6676" y="5661025"/>
            <a:ext cx="482600" cy="7318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65546"/>
                                        </p:tgtEl>
                                        <p:attrNameLst>
                                          <p:attrName>style.visibility</p:attrName>
                                        </p:attrNameLst>
                                      </p:cBhvr>
                                      <p:to>
                                        <p:strVal val="visible"/>
                                      </p:to>
                                    </p:set>
                                    <p:anim calcmode="lin" valueType="num">
                                      <p:cBhvr additive="base">
                                        <p:cTn id="16" dur="500" fill="hold"/>
                                        <p:tgtEl>
                                          <p:spTgt spid="65546"/>
                                        </p:tgtEl>
                                        <p:attrNameLst>
                                          <p:attrName>ppt_x</p:attrName>
                                        </p:attrNameLst>
                                      </p:cBhvr>
                                      <p:tavLst>
                                        <p:tav tm="0">
                                          <p:val>
                                            <p:strVal val="#ppt_x"/>
                                          </p:val>
                                        </p:tav>
                                        <p:tav tm="100000">
                                          <p:val>
                                            <p:strVal val="#ppt_x"/>
                                          </p:val>
                                        </p:tav>
                                      </p:tavLst>
                                    </p:anim>
                                    <p:anim calcmode="lin" valueType="num">
                                      <p:cBhvr additive="base">
                                        <p:cTn id="17" dur="500" fill="hold"/>
                                        <p:tgtEl>
                                          <p:spTgt spid="6554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A926-F5D9-34C1-4AAA-2DDE2738B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7B151-A099-728B-483B-E727CE488893}"/>
              </a:ext>
            </a:extLst>
          </p:cNvPr>
          <p:cNvSpPr>
            <a:spLocks noGrp="1"/>
          </p:cNvSpPr>
          <p:nvPr>
            <p:ph type="title"/>
          </p:nvPr>
        </p:nvSpPr>
        <p:spPr>
          <a:xfrm>
            <a:off x="539552" y="332656"/>
            <a:ext cx="8064896" cy="1516112"/>
          </a:xfrm>
        </p:spPr>
        <p:txBody>
          <a:bodyPr>
            <a:noAutofit/>
          </a:bodyPr>
          <a:lstStyle/>
          <a:p>
            <a:pPr>
              <a:defRPr/>
            </a:pPr>
            <a:r>
              <a:rPr lang="en-US" sz="3200" b="1" u="sng" dirty="0">
                <a:solidFill>
                  <a:schemeClr val="accent1">
                    <a:lumMod val="75000"/>
                  </a:schemeClr>
                </a:solidFill>
              </a:rPr>
              <a:t>Code all persons in the story</a:t>
            </a:r>
            <a:r>
              <a:rPr lang="en-US" sz="3200" b="1" dirty="0">
                <a:solidFill>
                  <a:schemeClr val="accent1">
                    <a:lumMod val="75000"/>
                  </a:schemeClr>
                </a:solidFill>
              </a:rPr>
              <a:t>. </a:t>
            </a:r>
            <a:br>
              <a:rPr lang="en-US" sz="3200" b="1" dirty="0">
                <a:solidFill>
                  <a:schemeClr val="accent1">
                    <a:lumMod val="75000"/>
                  </a:schemeClr>
                </a:solidFill>
              </a:rPr>
            </a:br>
            <a:r>
              <a:rPr lang="en-US" sz="3200" b="1" dirty="0">
                <a:solidFill>
                  <a:schemeClr val="accent1">
                    <a:lumMod val="75000"/>
                  </a:schemeClr>
                </a:solidFill>
              </a:rPr>
              <a:t>	- </a:t>
            </a:r>
            <a:r>
              <a:rPr lang="en-US" sz="2800" b="1" dirty="0">
                <a:solidFill>
                  <a:schemeClr val="tx2">
                    <a:lumMod val="50000"/>
                  </a:schemeClr>
                </a:solidFill>
              </a:rPr>
              <a:t>Use a new row for each person.</a:t>
            </a:r>
            <a:br>
              <a:rPr lang="en-US" sz="3200" b="1" dirty="0">
                <a:solidFill>
                  <a:schemeClr val="accent1">
                    <a:lumMod val="75000"/>
                  </a:schemeClr>
                </a:solidFill>
              </a:rPr>
            </a:br>
            <a:r>
              <a:rPr lang="en-US" sz="3200" b="1" dirty="0">
                <a:solidFill>
                  <a:schemeClr val="accent1">
                    <a:lumMod val="75000"/>
                  </a:schemeClr>
                </a:solidFill>
              </a:rPr>
              <a:t>	- </a:t>
            </a:r>
            <a:r>
              <a:rPr lang="en-US" sz="2600" b="1" dirty="0">
                <a:solidFill>
                  <a:schemeClr val="tx2">
                    <a:lumMod val="60000"/>
                    <a:lumOff val="40000"/>
                  </a:schemeClr>
                </a:solidFill>
              </a:rPr>
              <a:t>And skip a line to code next story</a:t>
            </a:r>
            <a:r>
              <a:rPr lang="en-US" sz="2600" b="1" dirty="0">
                <a:solidFill>
                  <a:schemeClr val="accent1">
                    <a:lumMod val="75000"/>
                  </a:schemeClr>
                </a:solidFill>
              </a:rPr>
              <a:t>.</a:t>
            </a:r>
          </a:p>
        </p:txBody>
      </p:sp>
      <p:pic>
        <p:nvPicPr>
          <p:cNvPr id="5" name="Picture 4">
            <a:extLst>
              <a:ext uri="{FF2B5EF4-FFF2-40B4-BE49-F238E27FC236}">
                <a16:creationId xmlns:a16="http://schemas.microsoft.com/office/drawing/2014/main" id="{4ECFE1F1-6B1B-1C91-D288-5F0EC02D46D3}"/>
              </a:ext>
            </a:extLst>
          </p:cNvPr>
          <p:cNvPicPr>
            <a:picLocks noChangeAspect="1"/>
          </p:cNvPicPr>
          <p:nvPr/>
        </p:nvPicPr>
        <p:blipFill>
          <a:blip r:embed="rId2"/>
          <a:stretch>
            <a:fillRect/>
          </a:stretch>
        </p:blipFill>
        <p:spPr>
          <a:xfrm>
            <a:off x="683568" y="2132857"/>
            <a:ext cx="7848872" cy="3600399"/>
          </a:xfrm>
          <a:prstGeom prst="rect">
            <a:avLst/>
          </a:prstGeom>
        </p:spPr>
      </p:pic>
      <p:cxnSp>
        <p:nvCxnSpPr>
          <p:cNvPr id="6" name="Straight Arrow Connector 5">
            <a:extLst>
              <a:ext uri="{FF2B5EF4-FFF2-40B4-BE49-F238E27FC236}">
                <a16:creationId xmlns:a16="http://schemas.microsoft.com/office/drawing/2014/main" id="{717EEF05-B024-A130-6E7F-0B78E12D49A7}"/>
              </a:ext>
            </a:extLst>
          </p:cNvPr>
          <p:cNvCxnSpPr>
            <a:cxnSpLocks/>
          </p:cNvCxnSpPr>
          <p:nvPr/>
        </p:nvCxnSpPr>
        <p:spPr>
          <a:xfrm>
            <a:off x="251520" y="5517232"/>
            <a:ext cx="288032"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694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89C6-413A-0948-AE81-6240ABDADDDF}"/>
              </a:ext>
            </a:extLst>
          </p:cNvPr>
          <p:cNvSpPr>
            <a:spLocks noGrp="1"/>
          </p:cNvSpPr>
          <p:nvPr>
            <p:ph type="title"/>
          </p:nvPr>
        </p:nvSpPr>
        <p:spPr>
          <a:xfrm>
            <a:off x="2555875" y="0"/>
            <a:ext cx="3543300" cy="1143000"/>
          </a:xfrm>
        </p:spPr>
        <p:txBody>
          <a:bodyPr/>
          <a:lstStyle/>
          <a:p>
            <a:pPr algn="ctr" eaLnBrk="1" fontAlgn="auto" hangingPunct="1">
              <a:spcAft>
                <a:spcPts val="0"/>
              </a:spcAft>
              <a:defRPr/>
            </a:pPr>
            <a:r>
              <a:rPr lang="en-US" dirty="0">
                <a:solidFill>
                  <a:srgbClr val="0070C0"/>
                </a:solidFill>
              </a:rPr>
              <a:t>Guidelines</a:t>
            </a:r>
          </a:p>
        </p:txBody>
      </p:sp>
      <p:sp>
        <p:nvSpPr>
          <p:cNvPr id="4" name="TextBox 3">
            <a:extLst>
              <a:ext uri="{FF2B5EF4-FFF2-40B4-BE49-F238E27FC236}">
                <a16:creationId xmlns:a16="http://schemas.microsoft.com/office/drawing/2014/main" id="{8A71DC27-E3B9-5641-AF24-D230A93ACF7A}"/>
              </a:ext>
            </a:extLst>
          </p:cNvPr>
          <p:cNvSpPr txBox="1">
            <a:spLocks noChangeArrowheads="1"/>
          </p:cNvSpPr>
          <p:nvPr/>
        </p:nvSpPr>
        <p:spPr bwMode="auto">
          <a:xfrm>
            <a:off x="808037" y="1340768"/>
            <a:ext cx="752792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285750" indent="-285750" eaLnBrk="1" hangingPunct="1">
              <a:spcBef>
                <a:spcPct val="0"/>
              </a:spcBef>
              <a:buClrTx/>
              <a:buSzTx/>
              <a:buFont typeface="Wingdings" panose="05000000000000000000" pitchFamily="2" charset="2"/>
              <a:buChar char="Ø"/>
              <a:defRPr/>
            </a:pPr>
            <a:r>
              <a:rPr lang="en-US" altLang="en-US" sz="1600" i="1" dirty="0"/>
              <a:t>In this tutorial we will carry out the </a:t>
            </a:r>
            <a:r>
              <a:rPr lang="en-US" altLang="en-US" sz="1600" b="1" i="1" dirty="0">
                <a:solidFill>
                  <a:srgbClr val="FF00FF"/>
                </a:solidFill>
              </a:rPr>
              <a:t>full monitoring </a:t>
            </a:r>
            <a:r>
              <a:rPr lang="en-US" altLang="en-US" sz="1600" i="1" dirty="0"/>
              <a:t>and therefore will use the coding grid and questions for the full monitoring.</a:t>
            </a:r>
          </a:p>
          <a:p>
            <a:pPr marL="285750" indent="-285750" eaLnBrk="1" hangingPunct="1">
              <a:spcBef>
                <a:spcPct val="0"/>
              </a:spcBef>
              <a:buClrTx/>
              <a:buSzTx/>
              <a:buFont typeface="Wingdings" panose="05000000000000000000" pitchFamily="2" charset="2"/>
              <a:buChar char="Ø"/>
              <a:defRPr/>
            </a:pPr>
            <a:endParaRPr lang="en-US" altLang="en-US" sz="1600" i="1" dirty="0"/>
          </a:p>
          <a:p>
            <a:pPr marL="285750" indent="-285750" eaLnBrk="1" hangingPunct="1">
              <a:spcBef>
                <a:spcPct val="0"/>
              </a:spcBef>
              <a:buClrTx/>
              <a:buSzTx/>
              <a:buFont typeface="Wingdings" panose="05000000000000000000" pitchFamily="2" charset="2"/>
              <a:buChar char="Ø"/>
              <a:defRPr/>
            </a:pPr>
            <a:r>
              <a:rPr lang="en-US" altLang="en-US" sz="1600" i="1" dirty="0"/>
              <a:t> If you are doing the </a:t>
            </a:r>
            <a:r>
              <a:rPr lang="en-US" altLang="en-US" sz="1600" b="1" i="1" dirty="0">
                <a:solidFill>
                  <a:schemeClr val="accent1">
                    <a:lumMod val="75000"/>
                  </a:schemeClr>
                </a:solidFill>
              </a:rPr>
              <a:t>short monitoring</a:t>
            </a:r>
            <a:r>
              <a:rPr lang="en-US" altLang="en-US" sz="1600" i="1" dirty="0"/>
              <a:t>, make sure you select the short monitoring coding guide and grid</a:t>
            </a:r>
            <a:r>
              <a:rPr lang="en-US" altLang="en-US" sz="1800" dirty="0"/>
              <a:t>.</a:t>
            </a:r>
          </a:p>
          <a:p>
            <a:pPr marL="285750" indent="-285750" eaLnBrk="1" hangingPunct="1">
              <a:spcBef>
                <a:spcPct val="0"/>
              </a:spcBef>
              <a:buClrTx/>
              <a:buSzTx/>
              <a:buFont typeface="Wingdings" panose="05000000000000000000" pitchFamily="2" charset="2"/>
              <a:buChar char="Ø"/>
              <a:defRPr/>
            </a:pPr>
            <a:endParaRPr lang="en-US" altLang="en-US" sz="1800" dirty="0"/>
          </a:p>
          <a:p>
            <a:pPr marL="285750" indent="-285750" eaLnBrk="1" hangingPunct="1">
              <a:spcBef>
                <a:spcPct val="0"/>
              </a:spcBef>
              <a:buClrTx/>
              <a:buSzTx/>
              <a:buFont typeface="Wingdings" panose="05000000000000000000" pitchFamily="2" charset="2"/>
              <a:buChar char="Ø"/>
              <a:defRPr/>
            </a:pPr>
            <a:r>
              <a:rPr lang="en-US" altLang="en-US" sz="1800" dirty="0"/>
              <a:t>In both cases:</a:t>
            </a:r>
          </a:p>
          <a:p>
            <a:pPr eaLnBrk="1" hangingPunct="1">
              <a:spcBef>
                <a:spcPct val="0"/>
              </a:spcBef>
              <a:buClrTx/>
              <a:buSzTx/>
              <a:buFontTx/>
              <a:buNone/>
              <a:defRPr/>
            </a:pPr>
            <a:endParaRPr lang="en-US" altLang="en-US" sz="1800" dirty="0"/>
          </a:p>
          <a:p>
            <a:pPr lvl="1" eaLnBrk="1" hangingPunct="1">
              <a:spcBef>
                <a:spcPct val="0"/>
              </a:spcBef>
              <a:buClrTx/>
              <a:buSzTx/>
              <a:buFont typeface="Wingdings" panose="05000000000000000000" pitchFamily="2" charset="2"/>
              <a:buChar char="ü"/>
              <a:defRPr/>
            </a:pPr>
            <a:r>
              <a:rPr lang="en-US" altLang="en-US" sz="1500" dirty="0"/>
              <a:t>Read the article on the next slide and then respond to the questions after the story. </a:t>
            </a:r>
          </a:p>
          <a:p>
            <a:pPr lvl="1" eaLnBrk="1" hangingPunct="1">
              <a:spcBef>
                <a:spcPct val="0"/>
              </a:spcBef>
              <a:buClrTx/>
              <a:buSzTx/>
              <a:buFont typeface="Wingdings" panose="05000000000000000000" pitchFamily="2" charset="2"/>
              <a:buChar char="ü"/>
              <a:defRPr/>
            </a:pPr>
            <a:endParaRPr lang="en-US" altLang="en-US" sz="1500" dirty="0"/>
          </a:p>
          <a:p>
            <a:pPr lvl="1" eaLnBrk="1" hangingPunct="1">
              <a:spcBef>
                <a:spcPct val="0"/>
              </a:spcBef>
              <a:buClrTx/>
              <a:buSzTx/>
              <a:buFont typeface="Wingdings" panose="05000000000000000000" pitchFamily="2" charset="2"/>
              <a:buChar char="ü"/>
              <a:defRPr/>
            </a:pPr>
            <a:r>
              <a:rPr lang="en-US" altLang="en-US" sz="1500" dirty="0"/>
              <a:t>After each question, the correct answer will be shown and an explanation will be given. </a:t>
            </a:r>
          </a:p>
          <a:p>
            <a:pPr marL="457200" lvl="1" indent="0" eaLnBrk="1" hangingPunct="1">
              <a:spcBef>
                <a:spcPct val="0"/>
              </a:spcBef>
              <a:buClrTx/>
              <a:buSzTx/>
              <a:buFont typeface="Wingdings 2" panose="05020102010507070707" pitchFamily="18" charset="2"/>
              <a:buNone/>
              <a:defRPr/>
            </a:pPr>
            <a:endParaRPr lang="en-US" altLang="en-US" sz="1500" dirty="0"/>
          </a:p>
          <a:p>
            <a:pPr lvl="1" eaLnBrk="1" hangingPunct="1">
              <a:spcBef>
                <a:spcPct val="0"/>
              </a:spcBef>
              <a:buClrTx/>
              <a:buSzTx/>
              <a:buFont typeface="Wingdings" panose="05000000000000000000" pitchFamily="2" charset="2"/>
              <a:buChar char="ü"/>
              <a:defRPr/>
            </a:pPr>
            <a:r>
              <a:rPr lang="en-US" altLang="en-US" sz="1500" dirty="0"/>
              <a:t>The article will remain in the right hand pane for the duration of the quiz. </a:t>
            </a:r>
            <a:r>
              <a:rPr lang="en-US" altLang="en-US" sz="1500" dirty="0">
                <a:solidFill>
                  <a:srgbClr val="0070C0"/>
                </a:solidFill>
              </a:rPr>
              <a:t>Good luck!</a:t>
            </a:r>
          </a:p>
          <a:p>
            <a:pPr eaLnBrk="1" hangingPunct="1">
              <a:spcBef>
                <a:spcPct val="0"/>
              </a:spcBef>
              <a:buClrTx/>
              <a:buSzTx/>
              <a:buFontTx/>
              <a:buNone/>
              <a:defRPr/>
            </a:pPr>
            <a:endParaRPr lang="en-US" altLang="en-US" sz="1800" dirty="0"/>
          </a:p>
          <a:p>
            <a:pPr eaLnBrk="1" hangingPunct="1">
              <a:spcBef>
                <a:spcPct val="0"/>
              </a:spcBef>
              <a:buClrTx/>
              <a:buSzTx/>
              <a:buFontTx/>
              <a:buNone/>
              <a:defRPr/>
            </a:pPr>
            <a:endParaRPr lang="en-US" altLang="en-US" sz="1800" dirty="0"/>
          </a:p>
          <a:p>
            <a:pPr eaLnBrk="1" hangingPunct="1">
              <a:spcBef>
                <a:spcPct val="0"/>
              </a:spcBef>
              <a:buClrTx/>
              <a:buSzTx/>
              <a:buFontTx/>
              <a:buNone/>
              <a:defRPr/>
            </a:pPr>
            <a:endParaRPr lang="en-US" altLang="en-US" sz="1800" dirty="0"/>
          </a:p>
          <a:p>
            <a:pPr eaLnBrk="1" hangingPunct="1">
              <a:spcBef>
                <a:spcPct val="0"/>
              </a:spcBef>
              <a:buClrTx/>
              <a:buSzTx/>
              <a:buFontTx/>
              <a:buNone/>
              <a:defRPr/>
            </a:pPr>
            <a:endParaRPr lang="en-US" altLang="en-US" sz="1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Effect transition="in" filter="dissolve">
                                      <p:cBhvr>
                                        <p:cTn id="11" dur="500"/>
                                        <p:tgtEl>
                                          <p:spTgt spid="4">
                                            <p:txEl>
                                              <p:pRg st="6" end="6"/>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dissolve">
                                      <p:cBhvr>
                                        <p:cTn id="16" dur="500"/>
                                        <p:tgtEl>
                                          <p:spTgt spid="4">
                                            <p:txEl>
                                              <p:pRg st="8" end="8"/>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dissolve">
                                      <p:cBhvr>
                                        <p:cTn id="2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0939D2-1E74-F4AF-2B98-3350ABBDFB3E}"/>
              </a:ext>
            </a:extLst>
          </p:cNvPr>
          <p:cNvPicPr>
            <a:picLocks noChangeAspect="1"/>
          </p:cNvPicPr>
          <p:nvPr/>
        </p:nvPicPr>
        <p:blipFill>
          <a:blip r:embed="rId2"/>
          <a:stretch>
            <a:fillRect/>
          </a:stretch>
        </p:blipFill>
        <p:spPr>
          <a:xfrm>
            <a:off x="683568" y="224644"/>
            <a:ext cx="7272809" cy="6408712"/>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5952-AF17-6E1E-050F-C7090D516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F5BB2-A98E-7ACC-EDA1-F4A46EED9A96}"/>
              </a:ext>
            </a:extLst>
          </p:cNvPr>
          <p:cNvSpPr>
            <a:spLocks noGrp="1"/>
          </p:cNvSpPr>
          <p:nvPr>
            <p:ph type="title"/>
          </p:nvPr>
        </p:nvSpPr>
        <p:spPr>
          <a:xfrm>
            <a:off x="500063" y="500063"/>
            <a:ext cx="3686175" cy="1082675"/>
          </a:xfrm>
        </p:spPr>
        <p:txBody>
          <a:bodyPr>
            <a:normAutofit fontScale="90000"/>
          </a:bodyPr>
          <a:lstStyle/>
          <a:p>
            <a:pPr eaLnBrk="1" fontAlgn="auto" hangingPunct="1">
              <a:spcAft>
                <a:spcPts val="0"/>
              </a:spcAft>
              <a:defRPr/>
            </a:pPr>
            <a:r>
              <a:rPr lang="en-US" dirty="0">
                <a:solidFill>
                  <a:srgbClr val="0070C0"/>
                </a:solidFill>
              </a:rPr>
              <a:t>BASIC INFORMATION</a:t>
            </a:r>
            <a:br>
              <a:rPr lang="en-CA" dirty="0">
                <a:solidFill>
                  <a:srgbClr val="00B0F0"/>
                </a:solidFill>
              </a:rPr>
            </a:br>
            <a:endParaRPr lang="fr-FR" dirty="0">
              <a:solidFill>
                <a:srgbClr val="00B0F0"/>
              </a:solidFill>
            </a:endParaRPr>
          </a:p>
        </p:txBody>
      </p:sp>
      <p:pic>
        <p:nvPicPr>
          <p:cNvPr id="14343" name="Picture 3">
            <a:extLst>
              <a:ext uri="{FF2B5EF4-FFF2-40B4-BE49-F238E27FC236}">
                <a16:creationId xmlns:a16="http://schemas.microsoft.com/office/drawing/2014/main" id="{8DAA5825-22BF-55BC-4796-274EE61260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47520" y="4551768"/>
            <a:ext cx="358775" cy="48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9F1634E-5A5A-4242-6AED-10BC846AE42F}"/>
              </a:ext>
            </a:extLst>
          </p:cNvPr>
          <p:cNvPicPr>
            <a:picLocks noChangeAspect="1"/>
          </p:cNvPicPr>
          <p:nvPr/>
        </p:nvPicPr>
        <p:blipFill>
          <a:blip r:embed="rId3"/>
          <a:stretch>
            <a:fillRect/>
          </a:stretch>
        </p:blipFill>
        <p:spPr>
          <a:xfrm>
            <a:off x="3924300" y="332656"/>
            <a:ext cx="4719637" cy="6408712"/>
          </a:xfrm>
          <a:prstGeom prst="rect">
            <a:avLst/>
          </a:prstGeom>
        </p:spPr>
      </p:pic>
      <p:sp>
        <p:nvSpPr>
          <p:cNvPr id="7" name="Content Placeholder 2">
            <a:extLst>
              <a:ext uri="{FF2B5EF4-FFF2-40B4-BE49-F238E27FC236}">
                <a16:creationId xmlns:a16="http://schemas.microsoft.com/office/drawing/2014/main" id="{B4ADFEDD-9261-4E95-054E-54BE3AB7873B}"/>
              </a:ext>
            </a:extLst>
          </p:cNvPr>
          <p:cNvSpPr txBox="1">
            <a:spLocks/>
          </p:cNvSpPr>
          <p:nvPr/>
        </p:nvSpPr>
        <p:spPr bwMode="auto">
          <a:xfrm>
            <a:off x="179512" y="1196753"/>
            <a:ext cx="332263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1" fontAlgn="base" hangingPunct="1">
              <a:spcBef>
                <a:spcPct val="20000"/>
              </a:spcBef>
              <a:spcAft>
                <a:spcPct val="0"/>
              </a:spcAft>
              <a:buClr>
                <a:schemeClr val="accent1"/>
              </a:buClr>
              <a:buSzPct val="80000"/>
              <a:buFont typeface="Wingdings 2" pitchFamily="2" charset="2"/>
              <a:buChar char=""/>
              <a:defRPr sz="2100" kern="1200">
                <a:solidFill>
                  <a:schemeClr val="tx1"/>
                </a:solidFill>
                <a:latin typeface="+mn-lt"/>
                <a:ea typeface="+mn-ea"/>
                <a:cs typeface="+mn-cs"/>
              </a:defRPr>
            </a:lvl2pPr>
            <a:lvl3pPr marL="914400" indent="-182563" algn="l" rtl="0" eaLnBrk="1" fontAlgn="base" hangingPunct="1">
              <a:spcBef>
                <a:spcPct val="20000"/>
              </a:spcBef>
              <a:spcAft>
                <a:spcPct val="0"/>
              </a:spcAft>
              <a:buClr>
                <a:srgbClr val="009BD3"/>
              </a:buClr>
              <a:buSzPct val="60000"/>
              <a:buFont typeface="Wingdings" pitchFamily="2" charset="2"/>
              <a:buChar char=""/>
              <a:defRPr sz="2400" kern="1200">
                <a:solidFill>
                  <a:schemeClr val="tx1"/>
                </a:solidFill>
                <a:latin typeface="+mn-lt"/>
                <a:ea typeface="+mn-ea"/>
                <a:cs typeface="+mn-cs"/>
              </a:defRPr>
            </a:lvl3pPr>
            <a:lvl4pPr marL="1187450" indent="-182563" algn="l" rtl="0" eaLnBrk="1" fontAlgn="base" hangingPunct="1">
              <a:spcBef>
                <a:spcPct val="20000"/>
              </a:spcBef>
              <a:spcAft>
                <a:spcPct val="0"/>
              </a:spcAft>
              <a:buClr>
                <a:srgbClr val="AAD4F6"/>
              </a:buClr>
              <a:buSzPct val="60000"/>
              <a:buFont typeface="Wingdings" pitchFamily="2" charset="2"/>
              <a:buChar char=""/>
              <a:defRPr sz="2000" kern="1200">
                <a:solidFill>
                  <a:schemeClr val="tx1"/>
                </a:solidFill>
                <a:latin typeface="+mn-lt"/>
                <a:ea typeface="+mn-ea"/>
                <a:cs typeface="+mn-cs"/>
              </a:defRPr>
            </a:lvl4pPr>
            <a:lvl5pPr marL="1462088" indent="-182563" algn="l" rtl="0" eaLnBrk="1" fontAlgn="base" hangingPunct="1">
              <a:spcBef>
                <a:spcPct val="20000"/>
              </a:spcBef>
              <a:spcAft>
                <a:spcPct val="0"/>
              </a:spcAft>
              <a:buClr>
                <a:srgbClr val="F0CFE7"/>
              </a:buClr>
              <a:buSzPct val="68000"/>
              <a:buFont typeface="Wingdings 2" pitchFamily="2"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itchFamily="2" charset="2"/>
              <a:buNone/>
              <a:defRPr/>
            </a:pPr>
            <a:r>
              <a:rPr lang="en-US" sz="1400" dirty="0"/>
              <a:t>In the top right-hand corner of the Coding Sheet, enter:</a:t>
            </a:r>
            <a:endParaRPr lang="en-CA" sz="1400" dirty="0"/>
          </a:p>
          <a:p>
            <a:pPr>
              <a:defRPr/>
            </a:pPr>
            <a:r>
              <a:rPr lang="en-US" sz="1400" dirty="0"/>
              <a:t>your monitor code </a:t>
            </a:r>
          </a:p>
          <a:p>
            <a:pPr>
              <a:defRPr/>
            </a:pPr>
            <a:r>
              <a:rPr lang="en-US" sz="1400" dirty="0"/>
              <a:t>your country code</a:t>
            </a:r>
            <a:endParaRPr lang="en-CA" sz="1400" dirty="0"/>
          </a:p>
          <a:p>
            <a:pPr>
              <a:defRPr/>
            </a:pPr>
            <a:r>
              <a:rPr lang="en-US" sz="1400" dirty="0"/>
              <a:t>the website name</a:t>
            </a:r>
            <a:endParaRPr lang="en-CA" sz="1400" dirty="0"/>
          </a:p>
          <a:p>
            <a:pPr>
              <a:defRPr/>
            </a:pPr>
            <a:r>
              <a:rPr lang="en-US" sz="1400" dirty="0"/>
              <a:t>the URL</a:t>
            </a:r>
            <a:endParaRPr lang="en-CA" sz="1400" dirty="0"/>
          </a:p>
          <a:p>
            <a:pPr>
              <a:defRPr/>
            </a:pPr>
            <a:r>
              <a:rPr lang="en-CA" sz="1400" dirty="0"/>
              <a:t>the date and time accessed</a:t>
            </a:r>
          </a:p>
          <a:p>
            <a:pPr>
              <a:defRPr/>
            </a:pPr>
            <a:r>
              <a:rPr lang="en-CA" sz="1400" dirty="0"/>
              <a:t>whether publication is available as a print newspaper (offline presence)</a:t>
            </a:r>
          </a:p>
          <a:p>
            <a:pPr>
              <a:defRPr/>
            </a:pPr>
            <a:endParaRPr lang="fr-FR" sz="1800" dirty="0"/>
          </a:p>
        </p:txBody>
      </p:sp>
      <p:pic>
        <p:nvPicPr>
          <p:cNvPr id="8" name="Picture 7">
            <a:extLst>
              <a:ext uri="{FF2B5EF4-FFF2-40B4-BE49-F238E27FC236}">
                <a16:creationId xmlns:a16="http://schemas.microsoft.com/office/drawing/2014/main" id="{09585D9F-3567-B8E0-F0E7-B9A9B054BA24}"/>
              </a:ext>
            </a:extLst>
          </p:cNvPr>
          <p:cNvPicPr>
            <a:picLocks noChangeAspect="1"/>
          </p:cNvPicPr>
          <p:nvPr/>
        </p:nvPicPr>
        <p:blipFill>
          <a:blip r:embed="rId4"/>
          <a:stretch>
            <a:fillRect/>
          </a:stretch>
        </p:blipFill>
        <p:spPr>
          <a:xfrm>
            <a:off x="683568" y="4005064"/>
            <a:ext cx="2082800" cy="2197100"/>
          </a:xfrm>
          <a:prstGeom prst="rect">
            <a:avLst/>
          </a:prstGeom>
        </p:spPr>
      </p:pic>
    </p:spTree>
    <p:extLst>
      <p:ext uri="{BB962C8B-B14F-4D97-AF65-F5344CB8AC3E}">
        <p14:creationId xmlns:p14="http://schemas.microsoft.com/office/powerpoint/2010/main" val="81278135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ppt_x"/>
                                          </p:val>
                                        </p:tav>
                                        <p:tav tm="100000">
                                          <p:val>
                                            <p:strVal val="#ppt_x"/>
                                          </p:val>
                                        </p:tav>
                                      </p:tavLst>
                                    </p:anim>
                                    <p:anim calcmode="lin" valueType="num">
                                      <p:cBhvr additive="base">
                                        <p:cTn id="8"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2">
            <a:extLst>
              <a:ext uri="{FF2B5EF4-FFF2-40B4-BE49-F238E27FC236}">
                <a16:creationId xmlns:a16="http://schemas.microsoft.com/office/drawing/2014/main" id="{9EEE9B83-6222-8AFA-C67A-955C2B2E164F}"/>
              </a:ext>
            </a:extLst>
          </p:cNvPr>
          <p:cNvSpPr>
            <a:spLocks noGrp="1"/>
          </p:cNvSpPr>
          <p:nvPr>
            <p:ph type="subTitle" idx="1"/>
          </p:nvPr>
        </p:nvSpPr>
        <p:spPr>
          <a:xfrm>
            <a:off x="5003800" y="3716338"/>
            <a:ext cx="3744913" cy="1371600"/>
          </a:xfrm>
        </p:spPr>
        <p:txBody>
          <a:bodyPr/>
          <a:lstStyle/>
          <a:p>
            <a:pPr eaLnBrk="1" hangingPunct="1"/>
            <a:r>
              <a:rPr lang="en-US" altLang="en-US"/>
              <a:t>Section 1: The story</a:t>
            </a:r>
          </a:p>
          <a:p>
            <a:pPr eaLnBrk="1" hangingPunct="1"/>
            <a:endParaRPr lang="en-US" altLang="en-US"/>
          </a:p>
        </p:txBody>
      </p:sp>
      <p:pic>
        <p:nvPicPr>
          <p:cNvPr id="3" name="Picture 2" descr="A person and person sitting on a globe&#10;&#10;AI-generated content may be incorrect.">
            <a:extLst>
              <a:ext uri="{FF2B5EF4-FFF2-40B4-BE49-F238E27FC236}">
                <a16:creationId xmlns:a16="http://schemas.microsoft.com/office/drawing/2014/main" id="{FBA5F311-CE41-8FDF-64D3-24D3FD224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116632"/>
            <a:ext cx="1637928" cy="2293099"/>
          </a:xfrm>
          <a:prstGeom prst="rect">
            <a:avLst/>
          </a:prstGeom>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4967-3C27-6940-918E-451B5AB99D4F}"/>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70C0"/>
                </a:solidFill>
              </a:rPr>
              <a:t>Question 1</a:t>
            </a:r>
          </a:p>
        </p:txBody>
      </p:sp>
      <p:sp>
        <p:nvSpPr>
          <p:cNvPr id="5" name="Oval 4">
            <a:extLst>
              <a:ext uri="{FF2B5EF4-FFF2-40B4-BE49-F238E27FC236}">
                <a16:creationId xmlns:a16="http://schemas.microsoft.com/office/drawing/2014/main" id="{0F474C54-BFE6-1449-9CDE-5C9226046ADB}"/>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2" name="Straight Arrow Connector 11">
            <a:extLst>
              <a:ext uri="{FF2B5EF4-FFF2-40B4-BE49-F238E27FC236}">
                <a16:creationId xmlns:a16="http://schemas.microsoft.com/office/drawing/2014/main" id="{99680AC5-30F2-C14F-86D1-ED5A780EA30F}"/>
              </a:ext>
            </a:extLst>
          </p:cNvPr>
          <p:cNvCxnSpPr/>
          <p:nvPr/>
        </p:nvCxnSpPr>
        <p:spPr>
          <a:xfrm rot="5400000" flipH="1" flipV="1">
            <a:off x="938387" y="6529050"/>
            <a:ext cx="500062"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8604694-F2D8-3134-7A68-D357232E7525}"/>
              </a:ext>
            </a:extLst>
          </p:cNvPr>
          <p:cNvPicPr>
            <a:picLocks noChangeAspect="1"/>
          </p:cNvPicPr>
          <p:nvPr/>
        </p:nvPicPr>
        <p:blipFill>
          <a:blip r:embed="rId2"/>
          <a:stretch>
            <a:fillRect/>
          </a:stretch>
        </p:blipFill>
        <p:spPr>
          <a:xfrm>
            <a:off x="3924300" y="224644"/>
            <a:ext cx="4719637" cy="6408712"/>
          </a:xfrm>
          <a:prstGeom prst="rect">
            <a:avLst/>
          </a:prstGeom>
        </p:spPr>
      </p:pic>
      <p:pic>
        <p:nvPicPr>
          <p:cNvPr id="4" name="Picture 3">
            <a:extLst>
              <a:ext uri="{FF2B5EF4-FFF2-40B4-BE49-F238E27FC236}">
                <a16:creationId xmlns:a16="http://schemas.microsoft.com/office/drawing/2014/main" id="{F7BC6D80-D9BE-3601-2A0B-0783D42D5095}"/>
              </a:ext>
            </a:extLst>
          </p:cNvPr>
          <p:cNvPicPr>
            <a:picLocks noChangeAspect="1"/>
          </p:cNvPicPr>
          <p:nvPr/>
        </p:nvPicPr>
        <p:blipFill>
          <a:blip r:embed="rId3"/>
          <a:stretch>
            <a:fillRect/>
          </a:stretch>
        </p:blipFill>
        <p:spPr>
          <a:xfrm>
            <a:off x="940701" y="4087813"/>
            <a:ext cx="1805617" cy="2146300"/>
          </a:xfrm>
          <a:prstGeom prst="rect">
            <a:avLst/>
          </a:prstGeom>
        </p:spPr>
      </p:pic>
      <p:sp>
        <p:nvSpPr>
          <p:cNvPr id="7" name="TextBox 3">
            <a:extLst>
              <a:ext uri="{FF2B5EF4-FFF2-40B4-BE49-F238E27FC236}">
                <a16:creationId xmlns:a16="http://schemas.microsoft.com/office/drawing/2014/main" id="{58C56A4A-1F72-85AF-8CCB-354F40BE1A16}"/>
              </a:ext>
            </a:extLst>
          </p:cNvPr>
          <p:cNvSpPr txBox="1">
            <a:spLocks noChangeArrowheads="1"/>
          </p:cNvSpPr>
          <p:nvPr/>
        </p:nvSpPr>
        <p:spPr bwMode="auto">
          <a:xfrm>
            <a:off x="571500" y="1143000"/>
            <a:ext cx="3286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Webpage layer number. </a:t>
            </a:r>
          </a:p>
          <a:p>
            <a:pPr eaLnBrk="1" hangingPunct="1">
              <a:spcBef>
                <a:spcPct val="0"/>
              </a:spcBef>
              <a:buClrTx/>
              <a:buSzTx/>
              <a:buFontTx/>
              <a:buNone/>
            </a:pPr>
            <a:endParaRPr lang="en-US" altLang="en-US" sz="1800" dirty="0"/>
          </a:p>
          <a:p>
            <a:pPr eaLnBrk="1" hangingPunct="1">
              <a:spcBef>
                <a:spcPct val="0"/>
              </a:spcBef>
              <a:buClrTx/>
              <a:buSzTx/>
              <a:buFontTx/>
              <a:buNone/>
            </a:pPr>
            <a:r>
              <a:rPr lang="en-CA" altLang="en-US" sz="1800" dirty="0"/>
              <a:t>Write in the layer number on which the story begins. For example, indicate ‘1’ for stories beginning on the homepage. </a:t>
            </a:r>
            <a:endParaRPr lang="en-US" altLang="en-US" sz="1800" dirty="0"/>
          </a:p>
        </p:txBody>
      </p:sp>
      <p:sp>
        <p:nvSpPr>
          <p:cNvPr id="8" name="TextBox 7">
            <a:extLst>
              <a:ext uri="{FF2B5EF4-FFF2-40B4-BE49-F238E27FC236}">
                <a16:creationId xmlns:a16="http://schemas.microsoft.com/office/drawing/2014/main" id="{B3153CE3-7036-48AC-6E67-E13E5CE5F929}"/>
              </a:ext>
            </a:extLst>
          </p:cNvPr>
          <p:cNvSpPr txBox="1">
            <a:spLocks noChangeArrowheads="1"/>
          </p:cNvSpPr>
          <p:nvPr/>
        </p:nvSpPr>
        <p:spPr bwMode="auto">
          <a:xfrm>
            <a:off x="304800" y="3165475"/>
            <a:ext cx="31432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t>	This story starts on the website’s home page. Code 1 </a:t>
            </a:r>
            <a:endParaRPr lang="en-US" altLang="en-US" sz="1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5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5A7F-D5AF-5647-B014-65A5E4B1B330}"/>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70C0"/>
                </a:solidFill>
              </a:rPr>
              <a:t>Question 2</a:t>
            </a:r>
          </a:p>
        </p:txBody>
      </p:sp>
      <p:sp>
        <p:nvSpPr>
          <p:cNvPr id="23555" name="TextBox 3">
            <a:extLst>
              <a:ext uri="{FF2B5EF4-FFF2-40B4-BE49-F238E27FC236}">
                <a16:creationId xmlns:a16="http://schemas.microsoft.com/office/drawing/2014/main" id="{C76D27F0-0E87-2C60-B3DF-DFED8441E02A}"/>
              </a:ext>
            </a:extLst>
          </p:cNvPr>
          <p:cNvSpPr txBox="1">
            <a:spLocks noChangeArrowheads="1"/>
          </p:cNvSpPr>
          <p:nvPr/>
        </p:nvSpPr>
        <p:spPr bwMode="auto">
          <a:xfrm>
            <a:off x="457200" y="1143000"/>
            <a:ext cx="3770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dirty="0"/>
              <a:t>What is the topic of this story? </a:t>
            </a:r>
          </a:p>
        </p:txBody>
      </p:sp>
      <p:sp>
        <p:nvSpPr>
          <p:cNvPr id="5" name="Oval 4">
            <a:extLst>
              <a:ext uri="{FF2B5EF4-FFF2-40B4-BE49-F238E27FC236}">
                <a16:creationId xmlns:a16="http://schemas.microsoft.com/office/drawing/2014/main" id="{4C80A5B3-7974-BD49-BC89-95EB454CF99A}"/>
              </a:ext>
            </a:extLst>
          </p:cNvPr>
          <p:cNvSpPr/>
          <p:nvPr/>
        </p:nvSpPr>
        <p:spPr>
          <a:xfrm>
            <a:off x="276373" y="1319986"/>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558" name="TextBox 10">
            <a:extLst>
              <a:ext uri="{FF2B5EF4-FFF2-40B4-BE49-F238E27FC236}">
                <a16:creationId xmlns:a16="http://schemas.microsoft.com/office/drawing/2014/main" id="{5B8AA13D-B926-9B6D-7A80-79381D28274E}"/>
              </a:ext>
            </a:extLst>
          </p:cNvPr>
          <p:cNvSpPr txBox="1">
            <a:spLocks noChangeArrowheads="1"/>
          </p:cNvSpPr>
          <p:nvPr/>
        </p:nvSpPr>
        <p:spPr bwMode="auto">
          <a:xfrm>
            <a:off x="348012" y="1918733"/>
            <a:ext cx="342899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marL="0" algn="l" rtl="0" eaLnBrk="1" fontAlgn="t" latinLnBrk="0" hangingPunct="1">
              <a:buNone/>
            </a:pPr>
            <a:r>
              <a:rPr lang="en-US" altLang="en-US" sz="1400" dirty="0">
                <a:latin typeface="Arial" panose="020B0604020202020204" pitchFamily="34" charset="0"/>
                <a:cs typeface="Arial" panose="020B0604020202020204" pitchFamily="34" charset="0"/>
              </a:rPr>
              <a:t> </a:t>
            </a:r>
            <a:r>
              <a:rPr lang="en-CA" sz="1200" b="0" i="0" u="none" strike="noStrike" kern="1200" dirty="0">
                <a:solidFill>
                  <a:srgbClr val="000000"/>
                </a:solidFill>
                <a:effectLst/>
                <a:latin typeface="Arial" panose="020B0604020202020204" pitchFamily="34" charset="0"/>
                <a:cs typeface="Arial" panose="020B0604020202020204" pitchFamily="34" charset="0"/>
              </a:rPr>
              <a:t>40</a:t>
            </a:r>
            <a:r>
              <a:rPr lang="en-CA" sz="1200" dirty="0">
                <a:latin typeface="Arial" panose="020B0604020202020204" pitchFamily="34" charset="0"/>
                <a:cs typeface="Arial" panose="020B0604020202020204" pitchFamily="34" charset="0"/>
              </a:rPr>
              <a:t>. </a:t>
            </a:r>
            <a:r>
              <a:rPr lang="en-CA" sz="1200" b="0" i="0" u="none" strike="noStrike" kern="1200" dirty="0">
                <a:solidFill>
                  <a:srgbClr val="000000"/>
                </a:solidFill>
                <a:effectLst/>
                <a:latin typeface="Arial" panose="020B0604020202020204" pitchFamily="34" charset="0"/>
                <a:cs typeface="Arial" panose="020B0604020202020204" pitchFamily="34" charset="0"/>
              </a:rPr>
              <a:t>Legal system, judiciary, legislation, family law, family codes, property law, inheritance…</a:t>
            </a:r>
            <a:endParaRPr lang="en-CA" sz="1200" b="0" i="0" u="none" strike="noStrike" dirty="0">
              <a:effectLst/>
              <a:latin typeface="Arial" panose="020B0604020202020204" pitchFamily="34" charset="0"/>
              <a:cs typeface="Arial" panose="020B0604020202020204" pitchFamily="34" charset="0"/>
            </a:endParaRPr>
          </a:p>
          <a:p>
            <a:pPr marL="0" algn="l" rtl="0" eaLnBrk="1" fontAlgn="t" latinLnBrk="0" hangingPunct="1">
              <a:buNone/>
            </a:pPr>
            <a:r>
              <a:rPr lang="en-CA" sz="1200" b="0" i="0" u="none" strike="noStrike" kern="1200" dirty="0">
                <a:solidFill>
                  <a:srgbClr val="000000"/>
                </a:solidFill>
                <a:effectLst/>
                <a:latin typeface="Arial" panose="020B0604020202020204" pitchFamily="34" charset="0"/>
                <a:cs typeface="Arial" panose="020B0604020202020204" pitchFamily="34" charset="0"/>
              </a:rPr>
              <a:t>41</a:t>
            </a:r>
            <a:r>
              <a:rPr lang="en-CA" sz="1200" dirty="0">
                <a:latin typeface="Arial" panose="020B0604020202020204" pitchFamily="34" charset="0"/>
                <a:cs typeface="Arial" panose="020B0604020202020204" pitchFamily="34" charset="0"/>
              </a:rPr>
              <a:t>. </a:t>
            </a:r>
            <a:r>
              <a:rPr lang="en-CA" sz="1200" b="0" i="0" u="none" strike="noStrike" kern="1200" dirty="0">
                <a:solidFill>
                  <a:srgbClr val="000000"/>
                </a:solidFill>
                <a:effectLst/>
                <a:latin typeface="Arial" panose="020B0604020202020204" pitchFamily="34" charset="0"/>
                <a:cs typeface="Arial" panose="020B0604020202020204" pitchFamily="34" charset="0"/>
              </a:rPr>
              <a:t>Disaster, accident, famine, flood, plane crash, etc.</a:t>
            </a:r>
            <a:endParaRPr lang="en-CA" sz="1200" b="0" i="0" u="none" strike="noStrike" dirty="0">
              <a:effectLst/>
              <a:latin typeface="Arial" panose="020B0604020202020204" pitchFamily="34" charset="0"/>
              <a:cs typeface="Arial" panose="020B0604020202020204" pitchFamily="34" charset="0"/>
            </a:endParaRPr>
          </a:p>
          <a:p>
            <a:pPr marL="0" algn="l" rtl="0" eaLnBrk="1" fontAlgn="t" latinLnBrk="0" hangingPunct="1">
              <a:buNone/>
            </a:pPr>
            <a:r>
              <a:rPr lang="en-CA" sz="1200" b="0" i="0" u="none" strike="noStrike" kern="1200" dirty="0">
                <a:solidFill>
                  <a:srgbClr val="000000"/>
                </a:solidFill>
                <a:effectLst/>
                <a:latin typeface="Arial" panose="020B0604020202020204" pitchFamily="34" charset="0"/>
                <a:cs typeface="Arial" panose="020B0604020202020204" pitchFamily="34" charset="0"/>
              </a:rPr>
              <a:t>42</a:t>
            </a:r>
            <a:r>
              <a:rPr lang="en-CA" sz="1200" dirty="0">
                <a:latin typeface="Arial" panose="020B0604020202020204" pitchFamily="34" charset="0"/>
                <a:cs typeface="Arial" panose="020B0604020202020204" pitchFamily="34" charset="0"/>
              </a:rPr>
              <a:t>. </a:t>
            </a:r>
            <a:r>
              <a:rPr lang="en-CA" sz="1200" b="0" i="0" u="none" strike="noStrike" kern="1200" dirty="0">
                <a:solidFill>
                  <a:srgbClr val="000000"/>
                </a:solidFill>
                <a:effectLst/>
                <a:latin typeface="Arial" panose="020B0604020202020204" pitchFamily="34" charset="0"/>
                <a:cs typeface="Arial" panose="020B0604020202020204" pitchFamily="34" charset="0"/>
              </a:rPr>
              <a:t>Riots, demonstrations, public disorder, etc.</a:t>
            </a:r>
            <a:endParaRPr lang="en-CA" sz="1200" b="0" i="0" u="none" strike="noStrike" dirty="0">
              <a:effectLst/>
              <a:latin typeface="Arial" panose="020B0604020202020204" pitchFamily="34" charset="0"/>
              <a:cs typeface="Arial" panose="020B0604020202020204" pitchFamily="34" charset="0"/>
            </a:endParaRPr>
          </a:p>
          <a:p>
            <a:pPr eaLnBrk="1" hangingPunct="1">
              <a:spcBef>
                <a:spcPct val="0"/>
              </a:spcBef>
              <a:buClrTx/>
              <a:buSzTx/>
              <a:buFont typeface="Wingdings" pitchFamily="2" charset="2"/>
              <a:buNone/>
            </a:pPr>
            <a:endParaRPr lang="en-US" altLang="en-US" sz="1500" dirty="0"/>
          </a:p>
        </p:txBody>
      </p:sp>
      <p:sp>
        <p:nvSpPr>
          <p:cNvPr id="18" name="Content Placeholder 2">
            <a:extLst>
              <a:ext uri="{FF2B5EF4-FFF2-40B4-BE49-F238E27FC236}">
                <a16:creationId xmlns:a16="http://schemas.microsoft.com/office/drawing/2014/main" id="{B24B873E-708E-A34F-A01A-8AE5882B81BC}"/>
              </a:ext>
            </a:extLst>
          </p:cNvPr>
          <p:cNvSpPr txBox="1">
            <a:spLocks/>
          </p:cNvSpPr>
          <p:nvPr/>
        </p:nvSpPr>
        <p:spPr>
          <a:xfrm>
            <a:off x="5465244" y="428625"/>
            <a:ext cx="3221556" cy="1560215"/>
          </a:xfrm>
          <a:prstGeom prst="rect">
            <a:avLst/>
          </a:prstGeom>
          <a:solidFill>
            <a:schemeClr val="bg2">
              <a:lumMod val="9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ctr" eaLnBrk="1" fontAlgn="auto" hangingPunct="1">
              <a:spcBef>
                <a:spcPts val="600"/>
              </a:spcBef>
              <a:spcAft>
                <a:spcPts val="0"/>
              </a:spcAft>
              <a:buClr>
                <a:schemeClr val="accent1"/>
              </a:buClr>
              <a:buSzPct val="70000"/>
              <a:buFont typeface="Wingdings"/>
              <a:buNone/>
              <a:defRPr/>
            </a:pPr>
            <a:r>
              <a:rPr lang="en-US" sz="1400" dirty="0"/>
              <a:t>When there is more than one answer that seems like it might fit, choose the best of the two. </a:t>
            </a:r>
          </a:p>
          <a:p>
            <a:pPr algn="ctr" eaLnBrk="1" fontAlgn="auto" hangingPunct="1">
              <a:spcBef>
                <a:spcPts val="600"/>
              </a:spcBef>
              <a:spcAft>
                <a:spcPts val="0"/>
              </a:spcAft>
              <a:buClr>
                <a:schemeClr val="accent1"/>
              </a:buClr>
              <a:buSzPct val="70000"/>
              <a:buFont typeface="Wingdings"/>
              <a:buNone/>
              <a:defRPr/>
            </a:pPr>
            <a:endParaRPr lang="en-US" sz="1400" dirty="0"/>
          </a:p>
          <a:p>
            <a:pPr algn="ctr" eaLnBrk="1" fontAlgn="auto" hangingPunct="1">
              <a:spcBef>
                <a:spcPts val="600"/>
              </a:spcBef>
              <a:spcAft>
                <a:spcPts val="0"/>
              </a:spcAft>
              <a:buClr>
                <a:schemeClr val="accent1"/>
              </a:buClr>
              <a:buSzPct val="70000"/>
              <a:buFont typeface="Wingdings"/>
              <a:buNone/>
              <a:defRPr/>
            </a:pPr>
            <a:r>
              <a:rPr lang="en-US" sz="1400" dirty="0"/>
              <a:t>In this case, the </a:t>
            </a:r>
            <a:r>
              <a:rPr lang="en-US" sz="1400" i="1" dirty="0"/>
              <a:t>most </a:t>
            </a:r>
            <a:r>
              <a:rPr lang="en-US" sz="1400" dirty="0"/>
              <a:t>correct answer is: ‘Riots, demonstrations, public order, etc. ‘, none of the other alternatives fit as well..’</a:t>
            </a:r>
          </a:p>
          <a:p>
            <a:pPr algn="ctr" eaLnBrk="1" fontAlgn="auto" hangingPunct="1">
              <a:spcBef>
                <a:spcPts val="600"/>
              </a:spcBef>
              <a:spcAft>
                <a:spcPts val="0"/>
              </a:spcAft>
              <a:buClr>
                <a:schemeClr val="accent1"/>
              </a:buClr>
              <a:buSzPct val="70000"/>
              <a:buFont typeface="Wingdings"/>
              <a:buNone/>
              <a:defRPr/>
            </a:pPr>
            <a:endParaRPr lang="en-US" sz="1400" dirty="0"/>
          </a:p>
          <a:p>
            <a:pPr algn="ctr" eaLnBrk="1" fontAlgn="auto" hangingPunct="1">
              <a:spcBef>
                <a:spcPts val="600"/>
              </a:spcBef>
              <a:spcAft>
                <a:spcPts val="0"/>
              </a:spcAft>
              <a:buClr>
                <a:schemeClr val="accent1"/>
              </a:buClr>
              <a:buSzPct val="70000"/>
              <a:buFont typeface="Wingdings"/>
              <a:buNone/>
              <a:defRPr/>
            </a:pPr>
            <a:r>
              <a:rPr lang="en-US" sz="1400" dirty="0"/>
              <a:t>Code 'other' only as a last resort when none of the other listings seems at all appropriate. </a:t>
            </a:r>
          </a:p>
        </p:txBody>
      </p:sp>
      <p:sp>
        <p:nvSpPr>
          <p:cNvPr id="19" name="Rectangle 18">
            <a:extLst>
              <a:ext uri="{FF2B5EF4-FFF2-40B4-BE49-F238E27FC236}">
                <a16:creationId xmlns:a16="http://schemas.microsoft.com/office/drawing/2014/main" id="{2D63546D-9FE4-3C44-A4A2-E558CFE8C27C}"/>
              </a:ext>
            </a:extLst>
          </p:cNvPr>
          <p:cNvSpPr/>
          <p:nvPr/>
        </p:nvSpPr>
        <p:spPr>
          <a:xfrm>
            <a:off x="347810" y="2799717"/>
            <a:ext cx="3377933" cy="4229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1516" name="Picture 2">
            <a:extLst>
              <a:ext uri="{FF2B5EF4-FFF2-40B4-BE49-F238E27FC236}">
                <a16:creationId xmlns:a16="http://schemas.microsoft.com/office/drawing/2014/main" id="{461F53B1-ED6F-960B-2367-31600CEE43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348732"/>
            <a:ext cx="3587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8F3B45-45FE-D40A-1E96-E6005D5DFA22}"/>
              </a:ext>
            </a:extLst>
          </p:cNvPr>
          <p:cNvPicPr>
            <a:picLocks noChangeAspect="1"/>
          </p:cNvPicPr>
          <p:nvPr/>
        </p:nvPicPr>
        <p:blipFill>
          <a:blip r:embed="rId3"/>
          <a:stretch>
            <a:fillRect/>
          </a:stretch>
        </p:blipFill>
        <p:spPr>
          <a:xfrm>
            <a:off x="4242856" y="116632"/>
            <a:ext cx="4459287" cy="6741368"/>
          </a:xfrm>
          <a:prstGeom prst="rect">
            <a:avLst/>
          </a:prstGeom>
        </p:spPr>
      </p:pic>
      <p:pic>
        <p:nvPicPr>
          <p:cNvPr id="4" name="Picture 3">
            <a:extLst>
              <a:ext uri="{FF2B5EF4-FFF2-40B4-BE49-F238E27FC236}">
                <a16:creationId xmlns:a16="http://schemas.microsoft.com/office/drawing/2014/main" id="{A5187318-DE0A-C85D-F968-F405D25A6856}"/>
              </a:ext>
            </a:extLst>
          </p:cNvPr>
          <p:cNvPicPr>
            <a:picLocks noChangeAspect="1"/>
          </p:cNvPicPr>
          <p:nvPr/>
        </p:nvPicPr>
        <p:blipFill>
          <a:blip r:embed="rId4"/>
          <a:stretch>
            <a:fillRect/>
          </a:stretch>
        </p:blipFill>
        <p:spPr>
          <a:xfrm>
            <a:off x="1197967" y="3357193"/>
            <a:ext cx="1346200" cy="299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1516"/>
                                        </p:tgtEl>
                                        <p:attrNameLst>
                                          <p:attrName>style.visibility</p:attrName>
                                        </p:attrNameLst>
                                      </p:cBhvr>
                                      <p:to>
                                        <p:strVal val="visible"/>
                                      </p:to>
                                    </p:set>
                                    <p:anim calcmode="lin" valueType="num">
                                      <p:cBhvr additive="base">
                                        <p:cTn id="16" dur="500" fill="hold"/>
                                        <p:tgtEl>
                                          <p:spTgt spid="21516"/>
                                        </p:tgtEl>
                                        <p:attrNameLst>
                                          <p:attrName>ppt_x</p:attrName>
                                        </p:attrNameLst>
                                      </p:cBhvr>
                                      <p:tavLst>
                                        <p:tav tm="0">
                                          <p:val>
                                            <p:strVal val="#ppt_x"/>
                                          </p:val>
                                        </p:tav>
                                        <p:tav tm="100000">
                                          <p:val>
                                            <p:strVal val="#ppt_x"/>
                                          </p:val>
                                        </p:tav>
                                      </p:tavLst>
                                    </p:anim>
                                    <p:anim calcmode="lin" valueType="num">
                                      <p:cBhvr additive="base">
                                        <p:cTn id="17" dur="500" fill="hold"/>
                                        <p:tgtEl>
                                          <p:spTgt spid="215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E348FBA221549919F086FC18BF265" ma:contentTypeVersion="18" ma:contentTypeDescription="Create a new document." ma:contentTypeScope="" ma:versionID="38286dff8cd397b38240f4cbde022b46">
  <xsd:schema xmlns:xsd="http://www.w3.org/2001/XMLSchema" xmlns:xs="http://www.w3.org/2001/XMLSchema" xmlns:p="http://schemas.microsoft.com/office/2006/metadata/properties" xmlns:ns2="bd0181c9-ae50-4c23-8520-1391693bd0fd" xmlns:ns3="357584fa-fc48-48a5-be41-9c7f6f89a598" xmlns:ns4="e49b12ea-cea6-485c-ae8f-0828681f2082" targetNamespace="http://schemas.microsoft.com/office/2006/metadata/properties" ma:root="true" ma:fieldsID="aa6b5c97af1a4badee62a51f7a27c871" ns2:_="" ns3:_="" ns4:_="">
    <xsd:import namespace="bd0181c9-ae50-4c23-8520-1391693bd0fd"/>
    <xsd:import namespace="357584fa-fc48-48a5-be41-9c7f6f89a598"/>
    <xsd:import namespace="e49b12ea-cea6-485c-ae8f-0828681f208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181c9-ae50-4c23-8520-1391693bd0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7584fa-fc48-48a5-be41-9c7f6f89a5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213451-eab7-49ee-9268-e408b31061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9b12ea-cea6-485c-ae8f-0828681f208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4b239c0-61fe-4227-af5d-97b1c97edfd0}" ma:internalName="TaxCatchAll" ma:showField="CatchAllData" ma:web="e49b12ea-cea6-485c-ae8f-0828681f20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7584fa-fc48-48a5-be41-9c7f6f89a598">
      <Terms xmlns="http://schemas.microsoft.com/office/infopath/2007/PartnerControls"/>
    </lcf76f155ced4ddcb4097134ff3c332f>
    <TaxCatchAll xmlns="e49b12ea-cea6-485c-ae8f-0828681f2082" xsi:nil="true"/>
  </documentManagement>
</p:properties>
</file>

<file path=customXml/itemProps1.xml><?xml version="1.0" encoding="utf-8"?>
<ds:datastoreItem xmlns:ds="http://schemas.openxmlformats.org/officeDocument/2006/customXml" ds:itemID="{FD9E9D83-E27B-4DB3-B863-A76436318076}"/>
</file>

<file path=customXml/itemProps2.xml><?xml version="1.0" encoding="utf-8"?>
<ds:datastoreItem xmlns:ds="http://schemas.openxmlformats.org/officeDocument/2006/customXml" ds:itemID="{2D8A771E-9E4B-47ED-AEC2-265C7A9DB8BD}">
  <ds:schemaRefs>
    <ds:schemaRef ds:uri="http://schemas.microsoft.com/sharepoint/v3/contenttype/forms"/>
  </ds:schemaRefs>
</ds:datastoreItem>
</file>

<file path=customXml/itemProps3.xml><?xml version="1.0" encoding="utf-8"?>
<ds:datastoreItem xmlns:ds="http://schemas.openxmlformats.org/officeDocument/2006/customXml" ds:itemID="{8D757153-8C6D-40D7-B249-F5C04AE22BB4}"/>
</file>

<file path=docProps/app.xml><?xml version="1.0" encoding="utf-8"?>
<Properties xmlns="http://schemas.openxmlformats.org/officeDocument/2006/extended-properties" xmlns:vt="http://schemas.openxmlformats.org/officeDocument/2006/docPropsVTypes">
  <Template>2020 GMMP internet news tutorial covid</Template>
  <TotalTime>4938</TotalTime>
  <Words>2103</Words>
  <Application>Microsoft Macintosh PowerPoint</Application>
  <PresentationFormat>On-screen Show (4:3)</PresentationFormat>
  <Paragraphs>238</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Schoolbook</vt:lpstr>
      <vt:lpstr>Courier New</vt:lpstr>
      <vt:lpstr>Wingdings</vt:lpstr>
      <vt:lpstr>Wingdings 2</vt:lpstr>
      <vt:lpstr>Oriel</vt:lpstr>
      <vt:lpstr>Training module</vt:lpstr>
      <vt:lpstr>An international initiative…</vt:lpstr>
      <vt:lpstr>STARTING OFF</vt:lpstr>
      <vt:lpstr>Guidelines</vt:lpstr>
      <vt:lpstr>PowerPoint Presentation</vt:lpstr>
      <vt:lpstr>BASIC INFORMATION </vt:lpstr>
      <vt:lpstr>PowerPoint Presentation</vt:lpstr>
      <vt:lpstr>Question 1</vt:lpstr>
      <vt:lpstr>Question 2</vt:lpstr>
      <vt:lpstr>Question 3</vt:lpstr>
      <vt:lpstr>PowerPoint Presentation</vt:lpstr>
      <vt:lpstr>Question 5</vt:lpstr>
      <vt:lpstr>Question 6</vt:lpstr>
      <vt:lpstr>Question 7</vt:lpstr>
      <vt:lpstr>Question 8</vt:lpstr>
      <vt:lpstr>PowerPoint Presentation</vt:lpstr>
      <vt:lpstr>Question 9 Journalist or reporter</vt:lpstr>
      <vt:lpstr>PowerPoint Presentation</vt:lpstr>
      <vt:lpstr>PowerPoint Presentation</vt:lpstr>
      <vt:lpstr>Guidelines</vt:lpstr>
      <vt:lpstr>PowerPoint Presentation</vt:lpstr>
      <vt:lpstr>PowerPoint Presentation</vt:lpstr>
      <vt:lpstr>PowerPoint Presentation</vt:lpstr>
      <vt:lpstr>PowerPoint Presentation</vt:lpstr>
      <vt:lpstr>Question 14 </vt:lpstr>
      <vt:lpstr>Question 15 </vt:lpstr>
      <vt:lpstr>PowerPoint Presentation</vt:lpstr>
      <vt:lpstr>PowerPoint Presentation</vt:lpstr>
      <vt:lpstr>PowerPoint Presentation</vt:lpstr>
      <vt:lpstr>PowerPoint Presentation</vt:lpstr>
      <vt:lpstr>PowerPoint Presentation</vt:lpstr>
      <vt:lpstr>Question 21-23 </vt:lpstr>
      <vt:lpstr>Question 20 </vt:lpstr>
      <vt:lpstr>Question 21  </vt:lpstr>
      <vt:lpstr>Question 22  </vt:lpstr>
      <vt:lpstr>PowerPoint Presentation</vt:lpstr>
      <vt:lpstr>PowerPoint Presentation</vt:lpstr>
      <vt:lpstr>Question 24</vt:lpstr>
      <vt:lpstr>Code all persons in the story.   - Use a new row for each person.  - And skip a line to code next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GMMP 2009/2010 Training module</dc:title>
  <dc:creator>WACC</dc:creator>
  <cp:lastModifiedBy>Rodrigo Molina</cp:lastModifiedBy>
  <cp:revision>236</cp:revision>
  <dcterms:created xsi:type="dcterms:W3CDTF">2009-07-03T16:47:36Z</dcterms:created>
  <dcterms:modified xsi:type="dcterms:W3CDTF">2025-04-15T15:59:56Z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0x010100E96E348FBA221549919F086FC18BF265</vt:lpwstr>
  </property>
</Properties>
</file>